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78"/>
  </p:notesMasterIdLst>
  <p:sldIdLst>
    <p:sldId id="257" r:id="rId2"/>
    <p:sldId id="271" r:id="rId3"/>
    <p:sldId id="272" r:id="rId4"/>
    <p:sldId id="273" r:id="rId5"/>
    <p:sldId id="277" r:id="rId6"/>
    <p:sldId id="278" r:id="rId7"/>
    <p:sldId id="279" r:id="rId8"/>
    <p:sldId id="281" r:id="rId9"/>
    <p:sldId id="274" r:id="rId10"/>
    <p:sldId id="276" r:id="rId11"/>
    <p:sldId id="275" r:id="rId12"/>
    <p:sldId id="319" r:id="rId13"/>
    <p:sldId id="320" r:id="rId14"/>
    <p:sldId id="321" r:id="rId15"/>
    <p:sldId id="322" r:id="rId16"/>
    <p:sldId id="325" r:id="rId17"/>
    <p:sldId id="314" r:id="rId18"/>
    <p:sldId id="315" r:id="rId19"/>
    <p:sldId id="316" r:id="rId20"/>
    <p:sldId id="317" r:id="rId21"/>
    <p:sldId id="318" r:id="rId22"/>
    <p:sldId id="294" r:id="rId23"/>
    <p:sldId id="295" r:id="rId24"/>
    <p:sldId id="296" r:id="rId25"/>
    <p:sldId id="301" r:id="rId26"/>
    <p:sldId id="302" r:id="rId27"/>
    <p:sldId id="303" r:id="rId28"/>
    <p:sldId id="304" r:id="rId29"/>
    <p:sldId id="305" r:id="rId30"/>
    <p:sldId id="306" r:id="rId31"/>
    <p:sldId id="313" r:id="rId32"/>
    <p:sldId id="326" r:id="rId33"/>
    <p:sldId id="327" r:id="rId34"/>
    <p:sldId id="328" r:id="rId35"/>
    <p:sldId id="361" r:id="rId36"/>
    <p:sldId id="362" r:id="rId37"/>
    <p:sldId id="368" r:id="rId38"/>
    <p:sldId id="363" r:id="rId39"/>
    <p:sldId id="364" r:id="rId40"/>
    <p:sldId id="366" r:id="rId41"/>
    <p:sldId id="367" r:id="rId42"/>
    <p:sldId id="329" r:id="rId43"/>
    <p:sldId id="330" r:id="rId44"/>
    <p:sldId id="331" r:id="rId45"/>
    <p:sldId id="333" r:id="rId46"/>
    <p:sldId id="332" r:id="rId47"/>
    <p:sldId id="339" r:id="rId48"/>
    <p:sldId id="340" r:id="rId49"/>
    <p:sldId id="341" r:id="rId50"/>
    <p:sldId id="342" r:id="rId51"/>
    <p:sldId id="343" r:id="rId52"/>
    <p:sldId id="344" r:id="rId53"/>
    <p:sldId id="347" r:id="rId54"/>
    <p:sldId id="348" r:id="rId55"/>
    <p:sldId id="345" r:id="rId56"/>
    <p:sldId id="346" r:id="rId57"/>
    <p:sldId id="350" r:id="rId58"/>
    <p:sldId id="349" r:id="rId59"/>
    <p:sldId id="351" r:id="rId60"/>
    <p:sldId id="352" r:id="rId61"/>
    <p:sldId id="353" r:id="rId62"/>
    <p:sldId id="307" r:id="rId63"/>
    <p:sldId id="308" r:id="rId64"/>
    <p:sldId id="359" r:id="rId65"/>
    <p:sldId id="334" r:id="rId66"/>
    <p:sldId id="335" r:id="rId67"/>
    <p:sldId id="337" r:id="rId68"/>
    <p:sldId id="336" r:id="rId69"/>
    <p:sldId id="338" r:id="rId70"/>
    <p:sldId id="355" r:id="rId71"/>
    <p:sldId id="356" r:id="rId72"/>
    <p:sldId id="357" r:id="rId73"/>
    <p:sldId id="358" r:id="rId74"/>
    <p:sldId id="312" r:id="rId75"/>
    <p:sldId id="311" r:id="rId76"/>
    <p:sldId id="360" r:id="rId7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6949" autoAdjust="0"/>
  </p:normalViewPr>
  <p:slideViewPr>
    <p:cSldViewPr snapToGrid="0">
      <p:cViewPr varScale="1">
        <p:scale>
          <a:sx n="59" d="100"/>
          <a:sy n="59" d="100"/>
        </p:scale>
        <p:origin x="165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BEA423-EA8E-486D-8A6C-40076B438D82}" type="datetimeFigureOut">
              <a:rPr lang="en-US" smtClean="0"/>
              <a:t>11/1/2018</a:t>
            </a:fld>
            <a:endParaRPr 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810F5E-8B2A-4F34-BFEC-9D8E7D8E211D}" type="slidenum">
              <a:rPr lang="en-US" smtClean="0"/>
              <a:t>‹#›</a:t>
            </a:fld>
            <a:endParaRPr lang="en-US"/>
          </a:p>
        </p:txBody>
      </p:sp>
    </p:spTree>
    <p:extLst>
      <p:ext uri="{BB962C8B-B14F-4D97-AF65-F5344CB8AC3E}">
        <p14:creationId xmlns:p14="http://schemas.microsoft.com/office/powerpoint/2010/main" val="6230086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sz="1200" b="0" i="0" kern="1200" dirty="0" smtClean="0">
                <a:solidFill>
                  <a:schemeClr val="tx1"/>
                </a:solidFill>
                <a:effectLst/>
                <a:latin typeface="+mn-lt"/>
                <a:ea typeface="+mn-ea"/>
                <a:cs typeface="+mn-cs"/>
              </a:rPr>
              <a:t>It is interesting to note that </a:t>
            </a:r>
            <a:r>
              <a:rPr lang="en-US" sz="1200" b="0" i="0" u="none" strike="noStrike" kern="1200" dirty="0" smtClean="0">
                <a:solidFill>
                  <a:schemeClr val="tx1"/>
                </a:solidFill>
                <a:effectLst/>
                <a:latin typeface="+mn-lt"/>
                <a:ea typeface="+mn-ea"/>
                <a:cs typeface="+mn-cs"/>
              </a:rPr>
              <a:t>w0</a:t>
            </a:r>
            <a:r>
              <a:rPr lang="en-US" sz="1200" b="0" i="0" kern="1200" dirty="0" smtClean="0">
                <a:solidFill>
                  <a:schemeClr val="tx1"/>
                </a:solidFill>
                <a:effectLst/>
                <a:latin typeface="+mn-lt"/>
                <a:ea typeface="+mn-ea"/>
                <a:cs typeface="+mn-cs"/>
              </a:rPr>
              <a:t> is -</a:t>
            </a:r>
            <a:r>
              <a:rPr lang="en-US" sz="1200" b="0" i="0" u="none" strike="noStrike" kern="1200" dirty="0" smtClean="0">
                <a:solidFill>
                  <a:schemeClr val="tx1"/>
                </a:solidFill>
                <a:effectLst/>
                <a:latin typeface="+mn-lt"/>
                <a:ea typeface="+mn-ea"/>
                <a:cs typeface="+mn-cs"/>
              </a:rPr>
              <a:t>b</a:t>
            </a:r>
            <a:r>
              <a:rPr lang="en-US" sz="1200" b="0" i="0" kern="1200" dirty="0" smtClean="0">
                <a:solidFill>
                  <a:schemeClr val="tx1"/>
                </a:solidFill>
                <a:effectLst/>
                <a:latin typeface="+mn-lt"/>
                <a:ea typeface="+mn-ea"/>
                <a:cs typeface="+mn-cs"/>
              </a:rPr>
              <a:t>, which means that this value determines the intersection of the line with the vertical axis.</a:t>
            </a:r>
            <a:endParaRPr lang="en-US" dirty="0"/>
          </a:p>
        </p:txBody>
      </p:sp>
      <p:sp>
        <p:nvSpPr>
          <p:cNvPr id="4" name="灯片编号占位符 3"/>
          <p:cNvSpPr>
            <a:spLocks noGrp="1"/>
          </p:cNvSpPr>
          <p:nvPr>
            <p:ph type="sldNum" sz="quarter" idx="10"/>
          </p:nvPr>
        </p:nvSpPr>
        <p:spPr/>
        <p:txBody>
          <a:bodyPr/>
          <a:lstStyle/>
          <a:p>
            <a:fld id="{BE810F5E-8B2A-4F34-BFEC-9D8E7D8E211D}" type="slidenum">
              <a:rPr lang="en-US" smtClean="0"/>
              <a:t>10</a:t>
            </a:fld>
            <a:endParaRPr lang="en-US"/>
          </a:p>
        </p:txBody>
      </p:sp>
    </p:spTree>
    <p:extLst>
      <p:ext uri="{BB962C8B-B14F-4D97-AF65-F5344CB8AC3E}">
        <p14:creationId xmlns:p14="http://schemas.microsoft.com/office/powerpoint/2010/main" val="22375201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This time, it makes some mistakes as it wrongly classify three women. Intuitively, we can see that </a:t>
            </a:r>
            <a:r>
              <a:rPr lang="en-US" sz="1200" b="0" i="1" kern="1200" dirty="0" smtClean="0">
                <a:solidFill>
                  <a:schemeClr val="tx1"/>
                </a:solidFill>
                <a:effectLst/>
                <a:latin typeface="+mn-lt"/>
                <a:ea typeface="+mn-ea"/>
                <a:cs typeface="+mn-cs"/>
              </a:rPr>
              <a:t>if we select an hyperplane which is close to the data points of one class, then it might not generalize well.</a:t>
            </a:r>
            <a:endParaRPr lang="en-US" dirty="0"/>
          </a:p>
        </p:txBody>
      </p:sp>
      <p:sp>
        <p:nvSpPr>
          <p:cNvPr id="4" name="灯片编号占位符 3"/>
          <p:cNvSpPr>
            <a:spLocks noGrp="1"/>
          </p:cNvSpPr>
          <p:nvPr>
            <p:ph type="sldNum" sz="quarter" idx="10"/>
          </p:nvPr>
        </p:nvSpPr>
        <p:spPr/>
        <p:txBody>
          <a:bodyPr/>
          <a:lstStyle/>
          <a:p>
            <a:fld id="{BE810F5E-8B2A-4F34-BFEC-9D8E7D8E211D}" type="slidenum">
              <a:rPr lang="en-US" smtClean="0"/>
              <a:t>18</a:t>
            </a:fld>
            <a:endParaRPr lang="en-US"/>
          </a:p>
        </p:txBody>
      </p:sp>
    </p:spTree>
    <p:extLst>
      <p:ext uri="{BB962C8B-B14F-4D97-AF65-F5344CB8AC3E}">
        <p14:creationId xmlns:p14="http://schemas.microsoft.com/office/powerpoint/2010/main" val="4298402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BE810F5E-8B2A-4F34-BFEC-9D8E7D8E211D}" type="slidenum">
              <a:rPr lang="en-US" smtClean="0"/>
              <a:t>33</a:t>
            </a:fld>
            <a:endParaRPr lang="en-US"/>
          </a:p>
        </p:txBody>
      </p:sp>
    </p:spTree>
    <p:extLst>
      <p:ext uri="{BB962C8B-B14F-4D97-AF65-F5344CB8AC3E}">
        <p14:creationId xmlns:p14="http://schemas.microsoft.com/office/powerpoint/2010/main" val="40881916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i="0" kern="1200" dirty="0" smtClean="0">
                <a:solidFill>
                  <a:schemeClr val="tx1"/>
                </a:solidFill>
                <a:effectLst/>
                <a:latin typeface="+mn-lt"/>
                <a:ea typeface="+mn-ea"/>
                <a:cs typeface="+mn-cs"/>
              </a:rPr>
              <a:t>KKT</a:t>
            </a:r>
            <a:r>
              <a:rPr lang="zh-CN" altLang="en-US" sz="1200" b="0" i="0" kern="1200" dirty="0" smtClean="0">
                <a:solidFill>
                  <a:schemeClr val="tx1"/>
                </a:solidFill>
                <a:effectLst/>
                <a:latin typeface="+mn-lt"/>
                <a:ea typeface="+mn-ea"/>
                <a:cs typeface="+mn-cs"/>
              </a:rPr>
              <a:t>条件第一项是说最优点</a:t>
            </a:r>
            <a:r>
              <a:rPr lang="en-US" altLang="zh-CN" sz="1200" b="1" i="0" kern="1200" dirty="0" smtClean="0">
                <a:solidFill>
                  <a:schemeClr val="tx1"/>
                </a:solidFill>
                <a:effectLst/>
                <a:latin typeface="+mn-lt"/>
                <a:ea typeface="+mn-ea"/>
                <a:cs typeface="+mn-cs"/>
              </a:rPr>
              <a:t>x</a:t>
            </a:r>
            <a:r>
              <a:rPr lang="zh-CN" altLang="en-US" sz="1200" b="0" i="0" kern="1200" dirty="0" smtClean="0">
                <a:solidFill>
                  <a:schemeClr val="tx1"/>
                </a:solidFill>
                <a:effectLst/>
                <a:latin typeface="+mn-lt"/>
                <a:ea typeface="+mn-ea"/>
                <a:cs typeface="+mn-cs"/>
              </a:rPr>
              <a:t>∗必须满足所有等式及不等式限制条件</a:t>
            </a:r>
            <a:r>
              <a:rPr lang="en-US" altLang="zh-CN" sz="1200" b="0" i="0" kern="1200" dirty="0" smtClean="0">
                <a:solidFill>
                  <a:schemeClr val="tx1"/>
                </a:solidFill>
                <a:effectLst/>
                <a:latin typeface="+mn-lt"/>
                <a:ea typeface="+mn-ea"/>
                <a:cs typeface="+mn-cs"/>
              </a:rPr>
              <a:t>, </a:t>
            </a:r>
            <a:r>
              <a:rPr lang="zh-CN" altLang="en-US" sz="1200" b="0" i="0" kern="1200" dirty="0" smtClean="0">
                <a:solidFill>
                  <a:schemeClr val="tx1"/>
                </a:solidFill>
                <a:effectLst/>
                <a:latin typeface="+mn-lt"/>
                <a:ea typeface="+mn-ea"/>
                <a:cs typeface="+mn-cs"/>
              </a:rPr>
              <a:t>也就是说最优点必须是一个可行解</a:t>
            </a:r>
            <a:r>
              <a:rPr lang="en-US" altLang="zh-CN" sz="1200" b="0" i="0" kern="1200" dirty="0" smtClean="0">
                <a:solidFill>
                  <a:schemeClr val="tx1"/>
                </a:solidFill>
                <a:effectLst/>
                <a:latin typeface="+mn-lt"/>
                <a:ea typeface="+mn-ea"/>
                <a:cs typeface="+mn-cs"/>
              </a:rPr>
              <a:t>, </a:t>
            </a:r>
            <a:r>
              <a:rPr lang="zh-CN" altLang="en-US" sz="1200" b="0" i="0" kern="1200" dirty="0" smtClean="0">
                <a:solidFill>
                  <a:schemeClr val="tx1"/>
                </a:solidFill>
                <a:effectLst/>
                <a:latin typeface="+mn-lt"/>
                <a:ea typeface="+mn-ea"/>
                <a:cs typeface="+mn-cs"/>
              </a:rPr>
              <a:t>这一点自然是毋庸置疑的</a:t>
            </a:r>
            <a:r>
              <a:rPr lang="en-US" altLang="zh-CN" sz="1200" b="0" i="0" kern="1200" dirty="0" smtClean="0">
                <a:solidFill>
                  <a:schemeClr val="tx1"/>
                </a:solidFill>
                <a:effectLst/>
                <a:latin typeface="+mn-lt"/>
                <a:ea typeface="+mn-ea"/>
                <a:cs typeface="+mn-cs"/>
              </a:rPr>
              <a:t>. </a:t>
            </a:r>
            <a:r>
              <a:rPr lang="zh-CN" altLang="en-US" sz="1200" b="0" i="0" kern="1200" dirty="0" smtClean="0">
                <a:solidFill>
                  <a:schemeClr val="tx1"/>
                </a:solidFill>
                <a:effectLst/>
                <a:latin typeface="+mn-lt"/>
                <a:ea typeface="+mn-ea"/>
                <a:cs typeface="+mn-cs"/>
              </a:rPr>
              <a:t>第二项表明在最优点</a:t>
            </a:r>
            <a:r>
              <a:rPr lang="en-US" altLang="zh-CN" sz="1200" b="1" i="0" kern="1200" dirty="0" smtClean="0">
                <a:solidFill>
                  <a:schemeClr val="tx1"/>
                </a:solidFill>
                <a:effectLst/>
                <a:latin typeface="+mn-lt"/>
                <a:ea typeface="+mn-ea"/>
                <a:cs typeface="+mn-cs"/>
              </a:rPr>
              <a:t>x</a:t>
            </a:r>
            <a:r>
              <a:rPr lang="zh-CN" altLang="en-US" sz="1200" b="0" i="0" kern="1200" dirty="0" smtClean="0">
                <a:solidFill>
                  <a:schemeClr val="tx1"/>
                </a:solidFill>
                <a:effectLst/>
                <a:latin typeface="+mn-lt"/>
                <a:ea typeface="+mn-ea"/>
                <a:cs typeface="+mn-cs"/>
              </a:rPr>
              <a:t>∗</a:t>
            </a:r>
            <a:r>
              <a:rPr lang="en-US" altLang="zh-CN" sz="1200" b="0" i="0" kern="1200" dirty="0" smtClean="0">
                <a:solidFill>
                  <a:schemeClr val="tx1"/>
                </a:solidFill>
                <a:effectLst/>
                <a:latin typeface="+mn-lt"/>
                <a:ea typeface="+mn-ea"/>
                <a:cs typeface="+mn-cs"/>
              </a:rPr>
              <a:t>, </a:t>
            </a:r>
            <a:r>
              <a:rPr lang="zh-CN" altLang="en-US" sz="1200" b="0" i="0" kern="1200" dirty="0" smtClean="0">
                <a:solidFill>
                  <a:schemeClr val="tx1"/>
                </a:solidFill>
                <a:effectLst/>
                <a:latin typeface="+mn-lt"/>
                <a:ea typeface="+mn-ea"/>
                <a:cs typeface="+mn-cs"/>
              </a:rPr>
              <a:t>∇</a:t>
            </a:r>
            <a:r>
              <a:rPr lang="en-US" altLang="zh-CN" sz="1200" b="0" i="1" kern="1200" dirty="0" smtClean="0">
                <a:solidFill>
                  <a:schemeClr val="tx1"/>
                </a:solidFill>
                <a:effectLst/>
                <a:latin typeface="+mn-lt"/>
                <a:ea typeface="+mn-ea"/>
                <a:cs typeface="+mn-cs"/>
              </a:rPr>
              <a:t>f</a:t>
            </a:r>
            <a:r>
              <a:rPr lang="zh-CN" altLang="en-US" sz="1200" b="0" i="0" kern="1200" dirty="0" smtClean="0">
                <a:solidFill>
                  <a:schemeClr val="tx1"/>
                </a:solidFill>
                <a:effectLst/>
                <a:latin typeface="+mn-lt"/>
                <a:ea typeface="+mn-ea"/>
                <a:cs typeface="+mn-cs"/>
              </a:rPr>
              <a:t>必须是∇</a:t>
            </a:r>
            <a:r>
              <a:rPr lang="en-US" altLang="zh-CN" sz="1200" b="0" i="1" kern="1200" dirty="0" err="1" smtClean="0">
                <a:solidFill>
                  <a:schemeClr val="tx1"/>
                </a:solidFill>
                <a:effectLst/>
                <a:latin typeface="+mn-lt"/>
                <a:ea typeface="+mn-ea"/>
                <a:cs typeface="+mn-cs"/>
              </a:rPr>
              <a:t>gi</a:t>
            </a:r>
            <a:r>
              <a:rPr lang="zh-CN" altLang="en-US" sz="1200" b="0" i="0" kern="1200" dirty="0" smtClean="0">
                <a:solidFill>
                  <a:schemeClr val="tx1"/>
                </a:solidFill>
                <a:effectLst/>
                <a:latin typeface="+mn-lt"/>
                <a:ea typeface="+mn-ea"/>
                <a:cs typeface="+mn-cs"/>
              </a:rPr>
              <a:t>和∇</a:t>
            </a:r>
            <a:r>
              <a:rPr lang="en-US" altLang="zh-CN" sz="1200" b="0" i="1" kern="1200" dirty="0" err="1" smtClean="0">
                <a:solidFill>
                  <a:schemeClr val="tx1"/>
                </a:solidFill>
                <a:effectLst/>
                <a:latin typeface="+mn-lt"/>
                <a:ea typeface="+mn-ea"/>
                <a:cs typeface="+mn-cs"/>
              </a:rPr>
              <a:t>hj</a:t>
            </a:r>
            <a:r>
              <a:rPr lang="zh-CN" altLang="en-US" sz="1200" b="0" i="0" kern="1200" dirty="0" smtClean="0">
                <a:solidFill>
                  <a:schemeClr val="tx1"/>
                </a:solidFill>
                <a:effectLst/>
                <a:latin typeface="+mn-lt"/>
                <a:ea typeface="+mn-ea"/>
                <a:cs typeface="+mn-cs"/>
              </a:rPr>
              <a:t>的线性組合</a:t>
            </a:r>
            <a:r>
              <a:rPr lang="en-US" altLang="zh-CN" sz="1200" b="0" i="0" kern="1200" dirty="0" smtClean="0">
                <a:solidFill>
                  <a:schemeClr val="tx1"/>
                </a:solidFill>
                <a:effectLst/>
                <a:latin typeface="+mn-lt"/>
                <a:ea typeface="+mn-ea"/>
                <a:cs typeface="+mn-cs"/>
              </a:rPr>
              <a:t>, </a:t>
            </a:r>
            <a:r>
              <a:rPr lang="en-US" altLang="zh-CN" sz="1200" b="0" i="1" kern="1200" dirty="0" err="1" smtClean="0">
                <a:solidFill>
                  <a:schemeClr val="tx1"/>
                </a:solidFill>
                <a:effectLst/>
                <a:latin typeface="+mn-lt"/>
                <a:ea typeface="+mn-ea"/>
                <a:cs typeface="+mn-cs"/>
              </a:rPr>
              <a:t>μi</a:t>
            </a:r>
            <a:r>
              <a:rPr lang="zh-CN" altLang="en-US" sz="1200" b="0" i="0" kern="1200" dirty="0" smtClean="0">
                <a:solidFill>
                  <a:schemeClr val="tx1"/>
                </a:solidFill>
                <a:effectLst/>
                <a:latin typeface="+mn-lt"/>
                <a:ea typeface="+mn-ea"/>
                <a:cs typeface="+mn-cs"/>
              </a:rPr>
              <a:t>和</a:t>
            </a:r>
            <a:r>
              <a:rPr lang="en-US" altLang="zh-CN" sz="1200" b="0" i="1" kern="1200" dirty="0" err="1" smtClean="0">
                <a:solidFill>
                  <a:schemeClr val="tx1"/>
                </a:solidFill>
                <a:effectLst/>
                <a:latin typeface="+mn-lt"/>
                <a:ea typeface="+mn-ea"/>
                <a:cs typeface="+mn-cs"/>
              </a:rPr>
              <a:t>λj</a:t>
            </a:r>
            <a:r>
              <a:rPr lang="zh-CN" altLang="en-US" sz="1200" b="0" i="0" kern="1200" dirty="0" smtClean="0">
                <a:solidFill>
                  <a:schemeClr val="tx1"/>
                </a:solidFill>
                <a:effectLst/>
                <a:latin typeface="+mn-lt"/>
                <a:ea typeface="+mn-ea"/>
                <a:cs typeface="+mn-cs"/>
              </a:rPr>
              <a:t>都叫作拉格朗日乘子</a:t>
            </a:r>
            <a:r>
              <a:rPr lang="en-US" altLang="zh-CN" sz="1200" b="0" i="0" kern="1200" dirty="0" smtClean="0">
                <a:solidFill>
                  <a:schemeClr val="tx1"/>
                </a:solidFill>
                <a:effectLst/>
                <a:latin typeface="+mn-lt"/>
                <a:ea typeface="+mn-ea"/>
                <a:cs typeface="+mn-cs"/>
              </a:rPr>
              <a:t>. </a:t>
            </a:r>
            <a:r>
              <a:rPr lang="zh-CN" altLang="en-US" sz="1200" b="0" i="0" kern="1200" dirty="0" smtClean="0">
                <a:solidFill>
                  <a:schemeClr val="tx1"/>
                </a:solidFill>
                <a:effectLst/>
                <a:latin typeface="+mn-lt"/>
                <a:ea typeface="+mn-ea"/>
                <a:cs typeface="+mn-cs"/>
              </a:rPr>
              <a:t>所不同的是不等式限制条件有方向性</a:t>
            </a:r>
            <a:r>
              <a:rPr lang="en-US" altLang="zh-CN" sz="1200" b="0" i="0" kern="1200" dirty="0" smtClean="0">
                <a:solidFill>
                  <a:schemeClr val="tx1"/>
                </a:solidFill>
                <a:effectLst/>
                <a:latin typeface="+mn-lt"/>
                <a:ea typeface="+mn-ea"/>
                <a:cs typeface="+mn-cs"/>
              </a:rPr>
              <a:t>, </a:t>
            </a:r>
            <a:r>
              <a:rPr lang="zh-CN" altLang="en-US" sz="1200" b="0" i="0" kern="1200" dirty="0" smtClean="0">
                <a:solidFill>
                  <a:schemeClr val="tx1"/>
                </a:solidFill>
                <a:effectLst/>
                <a:latin typeface="+mn-lt"/>
                <a:ea typeface="+mn-ea"/>
                <a:cs typeface="+mn-cs"/>
              </a:rPr>
              <a:t>所以每一个</a:t>
            </a:r>
            <a:r>
              <a:rPr lang="en-US" altLang="zh-CN" sz="1200" b="0" i="1" kern="1200" dirty="0" err="1" smtClean="0">
                <a:solidFill>
                  <a:schemeClr val="tx1"/>
                </a:solidFill>
                <a:effectLst/>
                <a:latin typeface="+mn-lt"/>
                <a:ea typeface="+mn-ea"/>
                <a:cs typeface="+mn-cs"/>
              </a:rPr>
              <a:t>μi</a:t>
            </a:r>
            <a:r>
              <a:rPr lang="zh-CN" altLang="en-US" sz="1200" b="0" i="0" kern="1200" dirty="0" smtClean="0">
                <a:solidFill>
                  <a:schemeClr val="tx1"/>
                </a:solidFill>
                <a:effectLst/>
                <a:latin typeface="+mn-lt"/>
                <a:ea typeface="+mn-ea"/>
                <a:cs typeface="+mn-cs"/>
              </a:rPr>
              <a:t>都必须大于或等于零</a:t>
            </a:r>
            <a:r>
              <a:rPr lang="en-US" altLang="zh-CN" sz="1200" b="0" i="0" kern="1200" dirty="0" smtClean="0">
                <a:solidFill>
                  <a:schemeClr val="tx1"/>
                </a:solidFill>
                <a:effectLst/>
                <a:latin typeface="+mn-lt"/>
                <a:ea typeface="+mn-ea"/>
                <a:cs typeface="+mn-cs"/>
              </a:rPr>
              <a:t>, </a:t>
            </a:r>
            <a:r>
              <a:rPr lang="zh-CN" altLang="en-US" sz="1200" b="0" i="0" kern="1200" dirty="0" smtClean="0">
                <a:solidFill>
                  <a:schemeClr val="tx1"/>
                </a:solidFill>
                <a:effectLst/>
                <a:latin typeface="+mn-lt"/>
                <a:ea typeface="+mn-ea"/>
                <a:cs typeface="+mn-cs"/>
              </a:rPr>
              <a:t>而等式限制条件没有方向性，所以</a:t>
            </a:r>
            <a:r>
              <a:rPr lang="en-US" altLang="zh-CN" sz="1200" b="0" i="1" kern="1200" dirty="0" err="1" smtClean="0">
                <a:solidFill>
                  <a:schemeClr val="tx1"/>
                </a:solidFill>
                <a:effectLst/>
                <a:latin typeface="+mn-lt"/>
                <a:ea typeface="+mn-ea"/>
                <a:cs typeface="+mn-cs"/>
              </a:rPr>
              <a:t>λj</a:t>
            </a:r>
            <a:r>
              <a:rPr lang="zh-CN" altLang="en-US" sz="1200" b="0" i="0" kern="1200" dirty="0" smtClean="0">
                <a:solidFill>
                  <a:schemeClr val="tx1"/>
                </a:solidFill>
                <a:effectLst/>
                <a:latin typeface="+mn-lt"/>
                <a:ea typeface="+mn-ea"/>
                <a:cs typeface="+mn-cs"/>
              </a:rPr>
              <a:t>没有符号的限制</a:t>
            </a:r>
            <a:r>
              <a:rPr lang="en-US" altLang="zh-CN" sz="1200" b="0" i="0" kern="1200" dirty="0" smtClean="0">
                <a:solidFill>
                  <a:schemeClr val="tx1"/>
                </a:solidFill>
                <a:effectLst/>
                <a:latin typeface="+mn-lt"/>
                <a:ea typeface="+mn-ea"/>
                <a:cs typeface="+mn-cs"/>
              </a:rPr>
              <a:t>, </a:t>
            </a:r>
            <a:r>
              <a:rPr lang="zh-CN" altLang="en-US" sz="1200" b="0" i="0" kern="1200" dirty="0" smtClean="0">
                <a:solidFill>
                  <a:schemeClr val="tx1"/>
                </a:solidFill>
                <a:effectLst/>
                <a:latin typeface="+mn-lt"/>
                <a:ea typeface="+mn-ea"/>
                <a:cs typeface="+mn-cs"/>
              </a:rPr>
              <a:t>其符号要视等式限制条件的写法而定</a:t>
            </a:r>
            <a:r>
              <a:rPr lang="en-US" altLang="zh-CN" sz="1200" b="0" i="0" kern="1200" dirty="0" smtClean="0">
                <a:solidFill>
                  <a:schemeClr val="tx1"/>
                </a:solidFill>
                <a:effectLst/>
                <a:latin typeface="+mn-lt"/>
                <a:ea typeface="+mn-ea"/>
                <a:cs typeface="+mn-cs"/>
              </a:rPr>
              <a:t>.</a:t>
            </a:r>
            <a:endParaRPr lang="en-US" dirty="0" smtClean="0"/>
          </a:p>
          <a:p>
            <a:endParaRPr lang="en-US" dirty="0"/>
          </a:p>
        </p:txBody>
      </p:sp>
      <p:sp>
        <p:nvSpPr>
          <p:cNvPr id="4" name="灯片编号占位符 3"/>
          <p:cNvSpPr>
            <a:spLocks noGrp="1"/>
          </p:cNvSpPr>
          <p:nvPr>
            <p:ph type="sldNum" sz="quarter" idx="10"/>
          </p:nvPr>
        </p:nvSpPr>
        <p:spPr/>
        <p:txBody>
          <a:bodyPr/>
          <a:lstStyle/>
          <a:p>
            <a:fld id="{BE810F5E-8B2A-4F34-BFEC-9D8E7D8E211D}" type="slidenum">
              <a:rPr lang="en-US" smtClean="0"/>
              <a:t>34</a:t>
            </a:fld>
            <a:endParaRPr lang="en-US"/>
          </a:p>
        </p:txBody>
      </p:sp>
    </p:spTree>
    <p:extLst>
      <p:ext uri="{BB962C8B-B14F-4D97-AF65-F5344CB8AC3E}">
        <p14:creationId xmlns:p14="http://schemas.microsoft.com/office/powerpoint/2010/main" val="31636184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sz="1200" b="0" i="0" kern="1200" dirty="0" smtClean="0">
                <a:solidFill>
                  <a:schemeClr val="tx1"/>
                </a:solidFill>
                <a:effectLst/>
                <a:latin typeface="+mn-lt"/>
                <a:ea typeface="+mn-ea"/>
                <a:cs typeface="+mn-cs"/>
              </a:rPr>
              <a:t>In Figure 6, note that the hyperplane learned in R^3 is nonlinear when projected back to R^2. Thus, we have improved the </a:t>
            </a:r>
            <a:r>
              <a:rPr lang="en-US" sz="1200" b="1" i="0" kern="1200" dirty="0" smtClean="0">
                <a:solidFill>
                  <a:schemeClr val="tx1"/>
                </a:solidFill>
                <a:effectLst/>
                <a:latin typeface="+mn-lt"/>
                <a:ea typeface="+mn-ea"/>
                <a:cs typeface="+mn-cs"/>
              </a:rPr>
              <a:t>expressiveness</a:t>
            </a:r>
            <a:r>
              <a:rPr lang="en-US" sz="1200" b="0" i="0" kern="1200" dirty="0" smtClean="0">
                <a:solidFill>
                  <a:schemeClr val="tx1"/>
                </a:solidFill>
                <a:effectLst/>
                <a:latin typeface="+mn-lt"/>
                <a:ea typeface="+mn-ea"/>
                <a:cs typeface="+mn-cs"/>
              </a:rPr>
              <a:t> of the Linear SVM classifier by working in a higher-dimensional space.</a:t>
            </a:r>
            <a:endParaRPr lang="en-US" dirty="0"/>
          </a:p>
        </p:txBody>
      </p:sp>
      <p:sp>
        <p:nvSpPr>
          <p:cNvPr id="4" name="灯片编号占位符 3"/>
          <p:cNvSpPr>
            <a:spLocks noGrp="1"/>
          </p:cNvSpPr>
          <p:nvPr>
            <p:ph type="sldNum" sz="quarter" idx="10"/>
          </p:nvPr>
        </p:nvSpPr>
        <p:spPr/>
        <p:txBody>
          <a:bodyPr/>
          <a:lstStyle/>
          <a:p>
            <a:fld id="{BE810F5E-8B2A-4F34-BFEC-9D8E7D8E211D}" type="slidenum">
              <a:rPr lang="en-US" smtClean="0"/>
              <a:t>51</a:t>
            </a:fld>
            <a:endParaRPr lang="en-US"/>
          </a:p>
        </p:txBody>
      </p:sp>
    </p:spTree>
    <p:extLst>
      <p:ext uri="{BB962C8B-B14F-4D97-AF65-F5344CB8AC3E}">
        <p14:creationId xmlns:p14="http://schemas.microsoft.com/office/powerpoint/2010/main" val="26527688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scheme described so far is attractive due to its simplicity: we only modify the inputs to a 'vanilla' linear SVM.</a:t>
            </a:r>
            <a:endParaRPr lang="en-US" dirty="0"/>
          </a:p>
        </p:txBody>
      </p:sp>
      <p:sp>
        <p:nvSpPr>
          <p:cNvPr id="4" name="灯片编号占位符 3"/>
          <p:cNvSpPr>
            <a:spLocks noGrp="1"/>
          </p:cNvSpPr>
          <p:nvPr>
            <p:ph type="sldNum" sz="quarter" idx="10"/>
          </p:nvPr>
        </p:nvSpPr>
        <p:spPr/>
        <p:txBody>
          <a:bodyPr/>
          <a:lstStyle/>
          <a:p>
            <a:fld id="{BE810F5E-8B2A-4F34-BFEC-9D8E7D8E211D}" type="slidenum">
              <a:rPr lang="en-US" smtClean="0"/>
              <a:t>55</a:t>
            </a:fld>
            <a:endParaRPr lang="en-US"/>
          </a:p>
        </p:txBody>
      </p:sp>
    </p:spTree>
    <p:extLst>
      <p:ext uri="{BB962C8B-B14F-4D97-AF65-F5344CB8AC3E}">
        <p14:creationId xmlns:p14="http://schemas.microsoft.com/office/powerpoint/2010/main" val="21641638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lvl="1"/>
            <a:r>
              <a:rPr lang="en-US" dirty="0" smtClean="0"/>
              <a:t>User-defined </a:t>
            </a:r>
            <a:r>
              <a:rPr lang="en-US" dirty="0" err="1" smtClean="0"/>
              <a:t>hyperparameter</a:t>
            </a:r>
            <a:r>
              <a:rPr lang="en-US" dirty="0" smtClean="0"/>
              <a:t> </a:t>
            </a:r>
          </a:p>
          <a:p>
            <a:pPr lvl="1"/>
            <a:r>
              <a:rPr lang="en-US" dirty="0" smtClean="0"/>
              <a:t>Trades off between the two terms in our objective</a:t>
            </a:r>
          </a:p>
          <a:p>
            <a:endParaRPr lang="en-US" dirty="0"/>
          </a:p>
        </p:txBody>
      </p:sp>
      <p:sp>
        <p:nvSpPr>
          <p:cNvPr id="4" name="灯片编号占位符 3"/>
          <p:cNvSpPr>
            <a:spLocks noGrp="1"/>
          </p:cNvSpPr>
          <p:nvPr>
            <p:ph type="sldNum" sz="quarter" idx="10"/>
          </p:nvPr>
        </p:nvSpPr>
        <p:spPr/>
        <p:txBody>
          <a:bodyPr/>
          <a:lstStyle/>
          <a:p>
            <a:fld id="{BE810F5E-8B2A-4F34-BFEC-9D8E7D8E211D}" type="slidenum">
              <a:rPr lang="en-US" smtClean="0"/>
              <a:t>69</a:t>
            </a:fld>
            <a:endParaRPr lang="en-US"/>
          </a:p>
        </p:txBody>
      </p:sp>
    </p:spTree>
    <p:extLst>
      <p:ext uri="{BB962C8B-B14F-4D97-AF65-F5344CB8AC3E}">
        <p14:creationId xmlns:p14="http://schemas.microsoft.com/office/powerpoint/2010/main" val="25567201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7" name="Rectangle 6"/>
          <p:cNvSpPr/>
          <p:nvPr/>
        </p:nvSpPr>
        <p:spPr>
          <a:xfrm>
            <a:off x="2382" y="6459786"/>
            <a:ext cx="9141619" cy="3982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6600" spc="-50" baseline="0">
                <a:solidFill>
                  <a:schemeClr val="tx1">
                    <a:lumMod val="85000"/>
                    <a:lumOff val="15000"/>
                  </a:schemeClr>
                </a:solidFill>
              </a:defRPr>
            </a:lvl1pPr>
          </a:lstStyle>
          <a:p>
            <a:r>
              <a:rPr lang="zh-CN" altLang="en-US" dirty="0" smtClean="0"/>
              <a:t>单击此处编辑母版标题样式</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0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zh-CN" altLang="en-US" dirty="0" smtClean="0"/>
              <a:t>单击以编辑母版副标题样式</a:t>
            </a:r>
            <a:endParaRPr lang="en-US" dirty="0"/>
          </a:p>
        </p:txBody>
      </p:sp>
      <p:sp>
        <p:nvSpPr>
          <p:cNvPr id="4" name="Date Placeholder 3"/>
          <p:cNvSpPr>
            <a:spLocks noGrp="1"/>
          </p:cNvSpPr>
          <p:nvPr>
            <p:ph type="dt" sz="half" idx="10"/>
          </p:nvPr>
        </p:nvSpPr>
        <p:spPr/>
        <p:txBody>
          <a:bodyPr/>
          <a:lstStyle/>
          <a:p>
            <a:fld id="{B40AE804-9070-4912-A43A-FA90F5815462}" type="datetime1">
              <a:rPr lang="en-US" smtClean="0"/>
              <a:t>11/1/2018</a:t>
            </a:fld>
            <a:endParaRPr lang="en-US"/>
          </a:p>
        </p:txBody>
      </p:sp>
      <p:sp>
        <p:nvSpPr>
          <p:cNvPr id="5" name="Footer Placeholder 4"/>
          <p:cNvSpPr>
            <a:spLocks noGrp="1"/>
          </p:cNvSpPr>
          <p:nvPr>
            <p:ph type="ftr" sz="quarter" idx="11"/>
          </p:nvPr>
        </p:nvSpPr>
        <p:spPr/>
        <p:txBody>
          <a:bodyPr/>
          <a:lstStyle/>
          <a:p>
            <a:r>
              <a:rPr lang="en-US" smtClean="0"/>
              <a:t>Pattern recognition</a:t>
            </a:r>
            <a:endParaRPr lang="en-US"/>
          </a:p>
        </p:txBody>
      </p:sp>
      <p:sp>
        <p:nvSpPr>
          <p:cNvPr id="6" name="Slide Number Placeholder 5"/>
          <p:cNvSpPr>
            <a:spLocks noGrp="1"/>
          </p:cNvSpPr>
          <p:nvPr>
            <p:ph type="sldNum" sz="quarter" idx="12"/>
          </p:nvPr>
        </p:nvSpPr>
        <p:spPr/>
        <p:txBody>
          <a:bodyPr/>
          <a:lstStyle/>
          <a:p>
            <a:fld id="{0E6D59EA-74EB-4426-9363-A4C6AA2DED66}"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Rectangle 8"/>
          <p:cNvSpPr/>
          <p:nvPr userDrawn="1"/>
        </p:nvSpPr>
        <p:spPr>
          <a:xfrm>
            <a:off x="0" y="6399630"/>
            <a:ext cx="9144001" cy="65999"/>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57136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03AA03DD-4076-4A20-B471-406A4504E128}" type="datetime1">
              <a:rPr lang="en-US" smtClean="0"/>
              <a:t>11/1/2018</a:t>
            </a:fld>
            <a:endParaRPr lang="en-US"/>
          </a:p>
        </p:txBody>
      </p:sp>
      <p:sp>
        <p:nvSpPr>
          <p:cNvPr id="5" name="Footer Placeholder 4"/>
          <p:cNvSpPr>
            <a:spLocks noGrp="1"/>
          </p:cNvSpPr>
          <p:nvPr>
            <p:ph type="ftr" sz="quarter" idx="11"/>
          </p:nvPr>
        </p:nvSpPr>
        <p:spPr/>
        <p:txBody>
          <a:bodyPr/>
          <a:lstStyle/>
          <a:p>
            <a:r>
              <a:rPr lang="en-US" smtClean="0"/>
              <a:t>Pattern recognition</a:t>
            </a:r>
            <a:endParaRPr lang="en-US"/>
          </a:p>
        </p:txBody>
      </p:sp>
      <p:sp>
        <p:nvSpPr>
          <p:cNvPr id="6" name="Slide Number Placeholder 5"/>
          <p:cNvSpPr>
            <a:spLocks noGrp="1"/>
          </p:cNvSpPr>
          <p:nvPr>
            <p:ph type="sldNum" sz="quarter" idx="12"/>
          </p:nvPr>
        </p:nvSpPr>
        <p:spPr/>
        <p:txBody>
          <a:bodyPr/>
          <a:lstStyle/>
          <a:p>
            <a:fld id="{0E6D59EA-74EB-4426-9363-A4C6AA2DED66}" type="slidenum">
              <a:rPr lang="en-US" smtClean="0"/>
              <a:t>‹#›</a:t>
            </a:fld>
            <a:endParaRPr lang="en-US"/>
          </a:p>
        </p:txBody>
      </p:sp>
    </p:spTree>
    <p:extLst>
      <p:ext uri="{BB962C8B-B14F-4D97-AF65-F5344CB8AC3E}">
        <p14:creationId xmlns:p14="http://schemas.microsoft.com/office/powerpoint/2010/main" val="1690373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竖排标题与文本">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D7608055-12C9-460D-A1E8-656BCCDB720F}" type="datetime1">
              <a:rPr lang="en-US" smtClean="0"/>
              <a:t>11/1/2018</a:t>
            </a:fld>
            <a:endParaRPr lang="en-US"/>
          </a:p>
        </p:txBody>
      </p:sp>
      <p:sp>
        <p:nvSpPr>
          <p:cNvPr id="5" name="Footer Placeholder 4"/>
          <p:cNvSpPr>
            <a:spLocks noGrp="1"/>
          </p:cNvSpPr>
          <p:nvPr>
            <p:ph type="ftr" sz="quarter" idx="11"/>
          </p:nvPr>
        </p:nvSpPr>
        <p:spPr/>
        <p:txBody>
          <a:bodyPr/>
          <a:lstStyle/>
          <a:p>
            <a:r>
              <a:rPr lang="en-US" smtClean="0"/>
              <a:t>Pattern recognition</a:t>
            </a:r>
            <a:endParaRPr lang="en-US"/>
          </a:p>
        </p:txBody>
      </p:sp>
      <p:sp>
        <p:nvSpPr>
          <p:cNvPr id="6" name="Slide Number Placeholder 5"/>
          <p:cNvSpPr>
            <a:spLocks noGrp="1"/>
          </p:cNvSpPr>
          <p:nvPr>
            <p:ph type="sldNum" sz="quarter" idx="12"/>
          </p:nvPr>
        </p:nvSpPr>
        <p:spPr/>
        <p:txBody>
          <a:bodyPr/>
          <a:lstStyle/>
          <a:p>
            <a:fld id="{0E6D59EA-74EB-4426-9363-A4C6AA2DED66}" type="slidenum">
              <a:rPr lang="en-US" smtClean="0"/>
              <a:t>‹#›</a:t>
            </a:fld>
            <a:endParaRPr lang="en-US"/>
          </a:p>
        </p:txBody>
      </p:sp>
    </p:spTree>
    <p:extLst>
      <p:ext uri="{BB962C8B-B14F-4D97-AF65-F5344CB8AC3E}">
        <p14:creationId xmlns:p14="http://schemas.microsoft.com/office/powerpoint/2010/main" val="1757199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dirty="0" smtClean="0"/>
              <a:t>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en-US" dirty="0"/>
          </a:p>
        </p:txBody>
      </p:sp>
      <p:sp>
        <p:nvSpPr>
          <p:cNvPr id="4" name="Date Placeholder 3"/>
          <p:cNvSpPr>
            <a:spLocks noGrp="1"/>
          </p:cNvSpPr>
          <p:nvPr>
            <p:ph type="dt" sz="half" idx="10"/>
          </p:nvPr>
        </p:nvSpPr>
        <p:spPr/>
        <p:txBody>
          <a:bodyPr/>
          <a:lstStyle/>
          <a:p>
            <a:fld id="{568E3CEA-F198-483E-B136-E6DE4D19DBBA}" type="datetime1">
              <a:rPr lang="en-US" smtClean="0"/>
              <a:t>11/1/2018</a:t>
            </a:fld>
            <a:endParaRPr lang="en-US"/>
          </a:p>
        </p:txBody>
      </p:sp>
      <p:sp>
        <p:nvSpPr>
          <p:cNvPr id="5" name="Footer Placeholder 4"/>
          <p:cNvSpPr>
            <a:spLocks noGrp="1"/>
          </p:cNvSpPr>
          <p:nvPr>
            <p:ph type="ftr" sz="quarter" idx="11"/>
          </p:nvPr>
        </p:nvSpPr>
        <p:spPr/>
        <p:txBody>
          <a:bodyPr/>
          <a:lstStyle/>
          <a:p>
            <a:r>
              <a:rPr lang="en-US" smtClean="0"/>
              <a:t>Pattern recognition</a:t>
            </a:r>
            <a:endParaRPr lang="en-US"/>
          </a:p>
        </p:txBody>
      </p:sp>
      <p:sp>
        <p:nvSpPr>
          <p:cNvPr id="6" name="Slide Number Placeholder 5"/>
          <p:cNvSpPr>
            <a:spLocks noGrp="1"/>
          </p:cNvSpPr>
          <p:nvPr>
            <p:ph type="sldNum" sz="quarter" idx="12"/>
          </p:nvPr>
        </p:nvSpPr>
        <p:spPr/>
        <p:txBody>
          <a:bodyPr/>
          <a:lstStyle/>
          <a:p>
            <a:fld id="{0E6D59EA-74EB-4426-9363-A4C6AA2DED66}" type="slidenum">
              <a:rPr lang="en-US" smtClean="0"/>
              <a:t>‹#›</a:t>
            </a:fld>
            <a:endParaRPr lang="en-US"/>
          </a:p>
        </p:txBody>
      </p:sp>
    </p:spTree>
    <p:extLst>
      <p:ext uri="{BB962C8B-B14F-4D97-AF65-F5344CB8AC3E}">
        <p14:creationId xmlns:p14="http://schemas.microsoft.com/office/powerpoint/2010/main" val="5625393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编辑母版文本样式</a:t>
            </a:r>
          </a:p>
        </p:txBody>
      </p:sp>
      <p:sp>
        <p:nvSpPr>
          <p:cNvPr id="4" name="Date Placeholder 3"/>
          <p:cNvSpPr>
            <a:spLocks noGrp="1"/>
          </p:cNvSpPr>
          <p:nvPr>
            <p:ph type="dt" sz="half" idx="10"/>
          </p:nvPr>
        </p:nvSpPr>
        <p:spPr/>
        <p:txBody>
          <a:bodyPr/>
          <a:lstStyle/>
          <a:p>
            <a:fld id="{BF4CBDD1-7320-4ECF-A9AA-79E8433EB092}" type="datetime1">
              <a:rPr lang="en-US" smtClean="0"/>
              <a:t>11/1/2018</a:t>
            </a:fld>
            <a:endParaRPr lang="en-US"/>
          </a:p>
        </p:txBody>
      </p:sp>
      <p:sp>
        <p:nvSpPr>
          <p:cNvPr id="5" name="Footer Placeholder 4"/>
          <p:cNvSpPr>
            <a:spLocks noGrp="1"/>
          </p:cNvSpPr>
          <p:nvPr>
            <p:ph type="ftr" sz="quarter" idx="11"/>
          </p:nvPr>
        </p:nvSpPr>
        <p:spPr/>
        <p:txBody>
          <a:bodyPr/>
          <a:lstStyle/>
          <a:p>
            <a:r>
              <a:rPr lang="en-US" smtClean="0"/>
              <a:t>Pattern recognition</a:t>
            </a:r>
            <a:endParaRPr lang="en-US"/>
          </a:p>
        </p:txBody>
      </p:sp>
      <p:sp>
        <p:nvSpPr>
          <p:cNvPr id="6" name="Slide Number Placeholder 5"/>
          <p:cNvSpPr>
            <a:spLocks noGrp="1"/>
          </p:cNvSpPr>
          <p:nvPr>
            <p:ph type="sldNum" sz="quarter" idx="12"/>
          </p:nvPr>
        </p:nvSpPr>
        <p:spPr/>
        <p:txBody>
          <a:bodyPr/>
          <a:lstStyle/>
          <a:p>
            <a:fld id="{0E6D59EA-74EB-4426-9363-A4C6AA2DED66}"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5079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98E7F7E-6272-499F-9883-ADBCE8F1C8E9}" type="datetime1">
              <a:rPr lang="en-US" smtClean="0"/>
              <a:t>11/1/2018</a:t>
            </a:fld>
            <a:endParaRPr lang="en-US"/>
          </a:p>
        </p:txBody>
      </p:sp>
      <p:sp>
        <p:nvSpPr>
          <p:cNvPr id="6" name="Footer Placeholder 5"/>
          <p:cNvSpPr>
            <a:spLocks noGrp="1"/>
          </p:cNvSpPr>
          <p:nvPr>
            <p:ph type="ftr" sz="quarter" idx="11"/>
          </p:nvPr>
        </p:nvSpPr>
        <p:spPr/>
        <p:txBody>
          <a:bodyPr/>
          <a:lstStyle/>
          <a:p>
            <a:r>
              <a:rPr lang="en-US" smtClean="0"/>
              <a:t>Pattern recognition</a:t>
            </a:r>
            <a:endParaRPr lang="en-US"/>
          </a:p>
        </p:txBody>
      </p:sp>
      <p:sp>
        <p:nvSpPr>
          <p:cNvPr id="7" name="Slide Number Placeholder 6"/>
          <p:cNvSpPr>
            <a:spLocks noGrp="1"/>
          </p:cNvSpPr>
          <p:nvPr>
            <p:ph type="sldNum" sz="quarter" idx="12"/>
          </p:nvPr>
        </p:nvSpPr>
        <p:spPr/>
        <p:txBody>
          <a:bodyPr/>
          <a:lstStyle/>
          <a:p>
            <a:fld id="{0E6D59EA-74EB-4426-9363-A4C6AA2DED66}" type="slidenum">
              <a:rPr lang="en-US" smtClean="0"/>
              <a:t>‹#›</a:t>
            </a:fld>
            <a:endParaRPr lang="en-US"/>
          </a:p>
        </p:txBody>
      </p:sp>
    </p:spTree>
    <p:extLst>
      <p:ext uri="{BB962C8B-B14F-4D97-AF65-F5344CB8AC3E}">
        <p14:creationId xmlns:p14="http://schemas.microsoft.com/office/powerpoint/2010/main" val="2461384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4" name="Content Placeholder 3"/>
          <p:cNvSpPr>
            <a:spLocks noGrp="1"/>
          </p:cNvSpPr>
          <p:nvPr>
            <p:ph sz="half" idx="2"/>
          </p:nvPr>
        </p:nvSpPr>
        <p:spPr>
          <a:xfrm>
            <a:off x="822960" y="2582334"/>
            <a:ext cx="3703320" cy="3286760"/>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6" name="Content Placeholder 5"/>
          <p:cNvSpPr>
            <a:spLocks noGrp="1"/>
          </p:cNvSpPr>
          <p:nvPr>
            <p:ph sz="quarter" idx="4"/>
          </p:nvPr>
        </p:nvSpPr>
        <p:spPr>
          <a:xfrm>
            <a:off x="4663440" y="2582334"/>
            <a:ext cx="3703320" cy="3286760"/>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9F1315D9-3646-4477-8914-191D4F5FCA48}" type="datetime1">
              <a:rPr lang="en-US" smtClean="0"/>
              <a:t>11/1/2018</a:t>
            </a:fld>
            <a:endParaRPr lang="en-US"/>
          </a:p>
        </p:txBody>
      </p:sp>
      <p:sp>
        <p:nvSpPr>
          <p:cNvPr id="8" name="Footer Placeholder 7"/>
          <p:cNvSpPr>
            <a:spLocks noGrp="1"/>
          </p:cNvSpPr>
          <p:nvPr>
            <p:ph type="ftr" sz="quarter" idx="11"/>
          </p:nvPr>
        </p:nvSpPr>
        <p:spPr/>
        <p:txBody>
          <a:bodyPr/>
          <a:lstStyle/>
          <a:p>
            <a:r>
              <a:rPr lang="en-US" smtClean="0"/>
              <a:t>Pattern recognition</a:t>
            </a:r>
            <a:endParaRPr lang="en-US"/>
          </a:p>
        </p:txBody>
      </p:sp>
      <p:sp>
        <p:nvSpPr>
          <p:cNvPr id="9" name="Slide Number Placeholder 8"/>
          <p:cNvSpPr>
            <a:spLocks noGrp="1"/>
          </p:cNvSpPr>
          <p:nvPr>
            <p:ph type="sldNum" sz="quarter" idx="12"/>
          </p:nvPr>
        </p:nvSpPr>
        <p:spPr/>
        <p:txBody>
          <a:bodyPr/>
          <a:lstStyle/>
          <a:p>
            <a:fld id="{0E6D59EA-74EB-4426-9363-A4C6AA2DED66}" type="slidenum">
              <a:rPr lang="en-US" smtClean="0"/>
              <a:t>‹#›</a:t>
            </a:fld>
            <a:endParaRPr lang="en-US"/>
          </a:p>
        </p:txBody>
      </p:sp>
    </p:spTree>
    <p:extLst>
      <p:ext uri="{BB962C8B-B14F-4D97-AF65-F5344CB8AC3E}">
        <p14:creationId xmlns:p14="http://schemas.microsoft.com/office/powerpoint/2010/main" val="1386830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28102107-2DCC-4A3F-B702-28FF5BE5EF3C}" type="datetime1">
              <a:rPr lang="en-US" smtClean="0"/>
              <a:t>11/1/2018</a:t>
            </a:fld>
            <a:endParaRPr lang="en-US"/>
          </a:p>
        </p:txBody>
      </p:sp>
      <p:sp>
        <p:nvSpPr>
          <p:cNvPr id="4" name="Footer Placeholder 3"/>
          <p:cNvSpPr>
            <a:spLocks noGrp="1"/>
          </p:cNvSpPr>
          <p:nvPr>
            <p:ph type="ftr" sz="quarter" idx="11"/>
          </p:nvPr>
        </p:nvSpPr>
        <p:spPr/>
        <p:txBody>
          <a:bodyPr/>
          <a:lstStyle/>
          <a:p>
            <a:r>
              <a:rPr lang="en-US" smtClean="0"/>
              <a:t>Pattern recognition</a:t>
            </a:r>
            <a:endParaRPr lang="en-US"/>
          </a:p>
        </p:txBody>
      </p:sp>
      <p:sp>
        <p:nvSpPr>
          <p:cNvPr id="5" name="Slide Number Placeholder 4"/>
          <p:cNvSpPr>
            <a:spLocks noGrp="1"/>
          </p:cNvSpPr>
          <p:nvPr>
            <p:ph type="sldNum" sz="quarter" idx="12"/>
          </p:nvPr>
        </p:nvSpPr>
        <p:spPr/>
        <p:txBody>
          <a:bodyPr/>
          <a:lstStyle/>
          <a:p>
            <a:fld id="{0E6D59EA-74EB-4426-9363-A4C6AA2DED66}" type="slidenum">
              <a:rPr lang="en-US" smtClean="0"/>
              <a:t>‹#›</a:t>
            </a:fld>
            <a:endParaRPr lang="en-US"/>
          </a:p>
        </p:txBody>
      </p:sp>
    </p:spTree>
    <p:extLst>
      <p:ext uri="{BB962C8B-B14F-4D97-AF65-F5344CB8AC3E}">
        <p14:creationId xmlns:p14="http://schemas.microsoft.com/office/powerpoint/2010/main" val="37636188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9EA8D22-B7D2-4543-8CC7-2709FA70EED2}" type="datetime1">
              <a:rPr lang="en-US" smtClean="0"/>
              <a:t>11/1/2018</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smtClean="0"/>
              <a:t>Pattern recognition</a:t>
            </a:r>
            <a:endParaRPr lang="en-US"/>
          </a:p>
        </p:txBody>
      </p:sp>
      <p:sp>
        <p:nvSpPr>
          <p:cNvPr id="9" name="Slide Number Placeholder 8"/>
          <p:cNvSpPr>
            <a:spLocks noGrp="1"/>
          </p:cNvSpPr>
          <p:nvPr>
            <p:ph type="sldNum" sz="quarter" idx="12"/>
          </p:nvPr>
        </p:nvSpPr>
        <p:spPr/>
        <p:txBody>
          <a:bodyPr/>
          <a:lstStyle/>
          <a:p>
            <a:fld id="{0E6D59EA-74EB-4426-9363-A4C6AA2DED66}" type="slidenum">
              <a:rPr lang="en-US" smtClean="0"/>
              <a:t>‹#›</a:t>
            </a:fld>
            <a:endParaRPr lang="en-US"/>
          </a:p>
        </p:txBody>
      </p:sp>
    </p:spTree>
    <p:extLst>
      <p:ext uri="{BB962C8B-B14F-4D97-AF65-F5344CB8AC3E}">
        <p14:creationId xmlns:p14="http://schemas.microsoft.com/office/powerpoint/2010/main" val="526574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编辑母版文本样式</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E01D5EF2-F232-42FD-8202-359126439DFA}" type="datetime1">
              <a:rPr lang="en-US" smtClean="0"/>
              <a:t>11/1/2018</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r>
              <a:rPr lang="en-US" smtClean="0"/>
              <a:t>Pattern recognition</a:t>
            </a:r>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0E6D59EA-74EB-4426-9363-A4C6AA2DED66}" type="slidenum">
              <a:rPr lang="en-US" smtClean="0"/>
              <a:t>‹#›</a:t>
            </a:fld>
            <a:endParaRPr lang="en-US"/>
          </a:p>
        </p:txBody>
      </p:sp>
    </p:spTree>
    <p:extLst>
      <p:ext uri="{BB962C8B-B14F-4D97-AF65-F5344CB8AC3E}">
        <p14:creationId xmlns:p14="http://schemas.microsoft.com/office/powerpoint/2010/main" val="10446070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编辑母版文本样式</a:t>
            </a:r>
          </a:p>
        </p:txBody>
      </p:sp>
      <p:sp>
        <p:nvSpPr>
          <p:cNvPr id="5" name="Date Placeholder 4"/>
          <p:cNvSpPr>
            <a:spLocks noGrp="1"/>
          </p:cNvSpPr>
          <p:nvPr>
            <p:ph type="dt" sz="half" idx="10"/>
          </p:nvPr>
        </p:nvSpPr>
        <p:spPr/>
        <p:txBody>
          <a:bodyPr/>
          <a:lstStyle/>
          <a:p>
            <a:fld id="{EE790881-1631-44BF-9266-24387BD5D6B5}" type="datetime1">
              <a:rPr lang="en-US" smtClean="0"/>
              <a:t>11/1/2018</a:t>
            </a:fld>
            <a:endParaRPr lang="en-US"/>
          </a:p>
        </p:txBody>
      </p:sp>
      <p:sp>
        <p:nvSpPr>
          <p:cNvPr id="6" name="Footer Placeholder 5"/>
          <p:cNvSpPr>
            <a:spLocks noGrp="1"/>
          </p:cNvSpPr>
          <p:nvPr>
            <p:ph type="ftr" sz="quarter" idx="11"/>
          </p:nvPr>
        </p:nvSpPr>
        <p:spPr/>
        <p:txBody>
          <a:bodyPr/>
          <a:lstStyle/>
          <a:p>
            <a:r>
              <a:rPr lang="en-US" smtClean="0"/>
              <a:t>Pattern recognition</a:t>
            </a:r>
            <a:endParaRPr lang="en-US"/>
          </a:p>
        </p:txBody>
      </p:sp>
      <p:sp>
        <p:nvSpPr>
          <p:cNvPr id="7" name="Slide Number Placeholder 6"/>
          <p:cNvSpPr>
            <a:spLocks noGrp="1"/>
          </p:cNvSpPr>
          <p:nvPr>
            <p:ph type="sldNum" sz="quarter" idx="12"/>
          </p:nvPr>
        </p:nvSpPr>
        <p:spPr/>
        <p:txBody>
          <a:bodyPr/>
          <a:lstStyle/>
          <a:p>
            <a:fld id="{0E6D59EA-74EB-4426-9363-A4C6AA2DED66}" type="slidenum">
              <a:rPr lang="en-US" smtClean="0"/>
              <a:t>‹#›</a:t>
            </a:fld>
            <a:endParaRPr lang="en-US"/>
          </a:p>
        </p:txBody>
      </p:sp>
    </p:spTree>
    <p:extLst>
      <p:ext uri="{BB962C8B-B14F-4D97-AF65-F5344CB8AC3E}">
        <p14:creationId xmlns:p14="http://schemas.microsoft.com/office/powerpoint/2010/main" val="16044116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59786"/>
            <a:ext cx="9144001" cy="3982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99630"/>
            <a:ext cx="9144001" cy="65999"/>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587829" y="116785"/>
            <a:ext cx="8020594" cy="680047"/>
          </a:xfrm>
          <a:prstGeom prst="rect">
            <a:avLst/>
          </a:prstGeom>
        </p:spPr>
        <p:txBody>
          <a:bodyPr vert="horz" lIns="91440" tIns="45720" rIns="91440" bIns="45720" rtlCol="0" anchor="b">
            <a:normAutofit/>
          </a:bodyPr>
          <a:lstStyle/>
          <a:p>
            <a:r>
              <a:rPr lang="zh-CN" altLang="en-US" dirty="0" smtClean="0"/>
              <a:t>单击此处编辑母版标题样式</a:t>
            </a:r>
            <a:endParaRPr lang="en-US" dirty="0"/>
          </a:p>
        </p:txBody>
      </p:sp>
      <p:sp>
        <p:nvSpPr>
          <p:cNvPr id="3" name="Text Placeholder 2"/>
          <p:cNvSpPr>
            <a:spLocks noGrp="1"/>
          </p:cNvSpPr>
          <p:nvPr>
            <p:ph type="body" idx="1"/>
          </p:nvPr>
        </p:nvSpPr>
        <p:spPr>
          <a:xfrm>
            <a:off x="587829" y="856989"/>
            <a:ext cx="8020594" cy="5444238"/>
          </a:xfrm>
          <a:prstGeom prst="rect">
            <a:avLst/>
          </a:prstGeom>
        </p:spPr>
        <p:txBody>
          <a:bodyPr vert="horz" lIns="0" tIns="45720" rIns="0" bIns="45720" rtlCol="0">
            <a:normAutofit/>
          </a:bodyPr>
          <a:lstStyle/>
          <a:p>
            <a:pPr lvl="0"/>
            <a:r>
              <a:rPr lang="zh-CN" altLang="en-US" dirty="0" smtClean="0"/>
              <a:t>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48DFB841-6234-457D-A7AC-A693C06FBEC2}" type="datetime1">
              <a:rPr lang="en-US" smtClean="0"/>
              <a:t>11/1/2018</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smtClean="0"/>
              <a:t>Pattern recognition</a:t>
            </a:r>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r>
              <a:rPr lang="en-US" dirty="0" smtClean="0"/>
              <a:t>Page </a:t>
            </a:r>
            <a:fld id="{0E6D59EA-74EB-4426-9363-A4C6AA2DED66}" type="slidenum">
              <a:rPr lang="en-US" smtClean="0"/>
              <a:pPr/>
              <a:t>‹#›</a:t>
            </a:fld>
            <a:endParaRPr lang="en-US" dirty="0"/>
          </a:p>
        </p:txBody>
      </p:sp>
      <p:cxnSp>
        <p:nvCxnSpPr>
          <p:cNvPr id="10" name="Straight Connector 9"/>
          <p:cNvCxnSpPr/>
          <p:nvPr/>
        </p:nvCxnSpPr>
        <p:spPr>
          <a:xfrm>
            <a:off x="587829" y="796832"/>
            <a:ext cx="802059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685527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p:txStyles>
    <p:titleStyle>
      <a:lvl1pPr algn="l" defTabSz="914400" rtl="0" eaLnBrk="1" latinLnBrk="0" hangingPunct="1">
        <a:lnSpc>
          <a:spcPct val="85000"/>
        </a:lnSpc>
        <a:spcBef>
          <a:spcPct val="0"/>
        </a:spcBef>
        <a:buNone/>
        <a:defRPr sz="40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4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20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6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6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6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0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2.png"/><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2.jpeg"/></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3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4.png"/><Relationship Id="rId1" Type="http://schemas.openxmlformats.org/officeDocument/2006/relationships/slideLayout" Target="../slideLayouts/slideLayout2.xml"/><Relationship Id="rId5" Type="http://schemas.openxmlformats.org/officeDocument/2006/relationships/image" Target="../media/image59.png"/><Relationship Id="rId4" Type="http://schemas.openxmlformats.org/officeDocument/2006/relationships/image" Target="../media/image58.png"/></Relationships>
</file>

<file path=ppt/slides/_rels/slide3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3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38.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image" Target="../media/image63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6.png"/><Relationship Id="rId7" Type="http://schemas.openxmlformats.org/officeDocument/2006/relationships/image" Target="../media/image70.png"/><Relationship Id="rId2" Type="http://schemas.openxmlformats.org/officeDocument/2006/relationships/image" Target="../media/image650.png"/><Relationship Id="rId1" Type="http://schemas.openxmlformats.org/officeDocument/2006/relationships/slideLayout" Target="../slideLayouts/slideLayout2.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20.png"/></Relationships>
</file>

<file path=ppt/slides/_rels/slide4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0.png"/><Relationship Id="rId1" Type="http://schemas.openxmlformats.org/officeDocument/2006/relationships/slideLayout" Target="../slideLayouts/slideLayout2.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67.png"/></Relationships>
</file>

<file path=ppt/slides/_rels/slide4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0.png"/><Relationship Id="rId1" Type="http://schemas.openxmlformats.org/officeDocument/2006/relationships/slideLayout" Target="../slideLayouts/slideLayout2.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67.png"/></Relationships>
</file>

<file path=ppt/slides/_rels/slide4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80.png"/><Relationship Id="rId1" Type="http://schemas.openxmlformats.org/officeDocument/2006/relationships/slideLayout" Target="../slideLayouts/slideLayout2.xml"/><Relationship Id="rId6" Type="http://schemas.openxmlformats.org/officeDocument/2006/relationships/image" Target="../media/image500.png"/><Relationship Id="rId5" Type="http://schemas.openxmlformats.org/officeDocument/2006/relationships/image" Target="../media/image600.png"/><Relationship Id="rId4" Type="http://schemas.openxmlformats.org/officeDocument/2006/relationships/image" Target="../media/image440.png"/></Relationships>
</file>

<file path=ppt/slides/_rels/slide43.xml.rels><?xml version="1.0" encoding="UTF-8" standalone="yes"?>
<Relationships xmlns="http://schemas.openxmlformats.org/package/2006/relationships"><Relationship Id="rId3" Type="http://schemas.openxmlformats.org/officeDocument/2006/relationships/image" Target="../media/image630.png"/><Relationship Id="rId2" Type="http://schemas.openxmlformats.org/officeDocument/2006/relationships/image" Target="../media/image620.png"/><Relationship Id="rId1" Type="http://schemas.openxmlformats.org/officeDocument/2006/relationships/slideLayout" Target="../slideLayouts/slideLayout2.xml"/><Relationship Id="rId4" Type="http://schemas.openxmlformats.org/officeDocument/2006/relationships/image" Target="../media/image640.png"/></Relationships>
</file>

<file path=ppt/slides/_rels/slide44.xml.rels><?xml version="1.0" encoding="UTF-8" standalone="yes"?>
<Relationships xmlns="http://schemas.openxmlformats.org/package/2006/relationships"><Relationship Id="rId2" Type="http://schemas.openxmlformats.org/officeDocument/2006/relationships/image" Target="../media/image59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70.png"/><Relationship Id="rId2" Type="http://schemas.openxmlformats.org/officeDocument/2006/relationships/image" Target="../media/image66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90.png"/><Relationship Id="rId2" Type="http://schemas.openxmlformats.org/officeDocument/2006/relationships/image" Target="../media/image610.png"/><Relationship Id="rId1" Type="http://schemas.openxmlformats.org/officeDocument/2006/relationships/slideLayout" Target="../slideLayouts/slideLayout2.xml"/><Relationship Id="rId4" Type="http://schemas.openxmlformats.org/officeDocument/2006/relationships/image" Target="../media/image700.png"/></Relationships>
</file>

<file path=ppt/slides/_rels/slide47.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2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3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74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76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2.xml"/><Relationship Id="rId4" Type="http://schemas.openxmlformats.org/officeDocument/2006/relationships/image" Target="../media/image79.png"/></Relationships>
</file>

<file path=ppt/slides/_rels/slide54.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2.xml"/><Relationship Id="rId4" Type="http://schemas.openxmlformats.org/officeDocument/2006/relationships/image" Target="../media/image79.png"/></Relationships>
</file>

<file path=ppt/slides/_rels/slide55.xml.rels><?xml version="1.0" encoding="UTF-8" standalone="yes"?>
<Relationships xmlns="http://schemas.openxmlformats.org/package/2006/relationships"><Relationship Id="rId3" Type="http://schemas.openxmlformats.org/officeDocument/2006/relationships/image" Target="../media/image75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4.png"/></Relationships>
</file>

<file path=ppt/slides/_rels/slide56.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6.png"/><Relationship Id="rId1" Type="http://schemas.openxmlformats.org/officeDocument/2006/relationships/slideLayout" Target="../slideLayouts/slideLayout2.xml"/><Relationship Id="rId4" Type="http://schemas.openxmlformats.org/officeDocument/2006/relationships/image" Target="../media/image87.png"/></Relationships>
</file>

<file path=ppt/slides/_rels/slide58.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60.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560.png"/><Relationship Id="rId1" Type="http://schemas.openxmlformats.org/officeDocument/2006/relationships/slideLayout" Target="../slideLayouts/slideLayout2.xml"/><Relationship Id="rId4" Type="http://schemas.openxmlformats.org/officeDocument/2006/relationships/image" Target="../media/image94.png"/></Relationships>
</file>

<file path=ppt/slides/_rels/slide63.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2.xml"/><Relationship Id="rId5" Type="http://schemas.openxmlformats.org/officeDocument/2006/relationships/image" Target="../media/image98.png"/><Relationship Id="rId4" Type="http://schemas.openxmlformats.org/officeDocument/2006/relationships/image" Target="../media/image750.png"/></Relationships>
</file>

<file path=ppt/slides/_rels/slide64.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800.png"/><Relationship Id="rId1" Type="http://schemas.openxmlformats.org/officeDocument/2006/relationships/slideLayout" Target="../slideLayouts/slideLayout2.xml"/><Relationship Id="rId4" Type="http://schemas.openxmlformats.org/officeDocument/2006/relationships/image" Target="../media/image101.png"/></Relationships>
</file>

<file path=ppt/slides/_rels/slide66.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2.png"/><Relationship Id="rId4" Type="http://schemas.openxmlformats.org/officeDocument/2006/relationships/image" Target="../media/image97.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70.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07.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9.png"/><Relationship Id="rId1" Type="http://schemas.openxmlformats.org/officeDocument/2006/relationships/slideLayout" Target="../slideLayouts/slideLayout2.xml"/><Relationship Id="rId5" Type="http://schemas.openxmlformats.org/officeDocument/2006/relationships/image" Target="../media/image112.png"/><Relationship Id="rId4" Type="http://schemas.openxmlformats.org/officeDocument/2006/relationships/image" Target="../media/image111.png"/></Relationships>
</file>

<file path=ppt/slides/_rels/slide72.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image" Target="../media/image106.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15.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08.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en-US" dirty="0" smtClean="0"/>
              <a:t>Support Vector Machine (SVM)</a:t>
            </a:r>
            <a:endParaRPr lang="en-US" dirty="0"/>
          </a:p>
        </p:txBody>
      </p:sp>
      <p:sp>
        <p:nvSpPr>
          <p:cNvPr id="3" name="副标题 2"/>
          <p:cNvSpPr>
            <a:spLocks noGrp="1"/>
          </p:cNvSpPr>
          <p:nvPr>
            <p:ph type="subTitle" idx="1"/>
          </p:nvPr>
        </p:nvSpPr>
        <p:spPr>
          <a:xfrm>
            <a:off x="825038" y="4455620"/>
            <a:ext cx="7543800" cy="1495013"/>
          </a:xfrm>
        </p:spPr>
        <p:txBody>
          <a:bodyPr/>
          <a:lstStyle/>
          <a:p>
            <a:r>
              <a:rPr lang="en-US" dirty="0" smtClean="0"/>
              <a:t>Ying </a:t>
            </a:r>
            <a:r>
              <a:rPr lang="en-US" dirty="0" err="1" smtClean="0"/>
              <a:t>shen</a:t>
            </a:r>
            <a:endParaRPr lang="en-US" dirty="0" smtClean="0"/>
          </a:p>
          <a:p>
            <a:r>
              <a:rPr lang="en-US" dirty="0" err="1" smtClean="0"/>
              <a:t>Sse</a:t>
            </a:r>
            <a:r>
              <a:rPr lang="en-US" dirty="0" smtClean="0"/>
              <a:t>, </a:t>
            </a:r>
            <a:r>
              <a:rPr lang="en-US" dirty="0" err="1" smtClean="0"/>
              <a:t>tongji</a:t>
            </a:r>
            <a:r>
              <a:rPr lang="en-US" dirty="0" smtClean="0"/>
              <a:t> university</a:t>
            </a:r>
          </a:p>
          <a:p>
            <a:r>
              <a:rPr lang="en-US" dirty="0" smtClean="0"/>
              <a:t>Sep. 2016</a:t>
            </a:r>
            <a:endParaRPr lang="en-US" dirty="0"/>
          </a:p>
        </p:txBody>
      </p:sp>
    </p:spTree>
    <p:extLst>
      <p:ext uri="{BB962C8B-B14F-4D97-AF65-F5344CB8AC3E}">
        <p14:creationId xmlns:p14="http://schemas.microsoft.com/office/powerpoint/2010/main" val="17253076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T</a:t>
            </a:r>
            <a:r>
              <a:rPr lang="en-US" dirty="0" smtClean="0"/>
              <a:t>he </a:t>
            </a:r>
            <a:r>
              <a:rPr lang="en-US" dirty="0"/>
              <a:t>equation of the hyperplane</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dirty="0" smtClean="0"/>
                  <a:t>You have learnt that an equation of a line is : </a:t>
                </a:r>
                <a:r>
                  <a:rPr lang="en-US" i="1" dirty="0" smtClean="0">
                    <a:latin typeface="Times New Roman" panose="02020603050405020304" pitchFamily="18" charset="0"/>
                    <a:cs typeface="Times New Roman" panose="02020603050405020304" pitchFamily="18" charset="0"/>
                  </a:rPr>
                  <a:t>y </a:t>
                </a:r>
                <a:r>
                  <a:rPr lang="en-US" dirty="0" smtClean="0">
                    <a:latin typeface="Times New Roman" panose="02020603050405020304" pitchFamily="18" charset="0"/>
                    <a:cs typeface="Times New Roman" panose="02020603050405020304" pitchFamily="18" charset="0"/>
                  </a:rPr>
                  <a:t>= </a:t>
                </a:r>
                <a:r>
                  <a:rPr lang="en-US" i="1" dirty="0" smtClean="0">
                    <a:latin typeface="Times New Roman" panose="02020603050405020304" pitchFamily="18" charset="0"/>
                    <a:cs typeface="Times New Roman" panose="02020603050405020304" pitchFamily="18" charset="0"/>
                  </a:rPr>
                  <a:t>ax </a:t>
                </a:r>
                <a:r>
                  <a:rPr lang="en-US" dirty="0" smtClean="0">
                    <a:latin typeface="Times New Roman" panose="02020603050405020304" pitchFamily="18" charset="0"/>
                    <a:cs typeface="Times New Roman" panose="02020603050405020304" pitchFamily="18" charset="0"/>
                  </a:rPr>
                  <a:t>+ </a:t>
                </a:r>
                <a:r>
                  <a:rPr lang="en-US" i="1" dirty="0" smtClean="0">
                    <a:latin typeface="Times New Roman" panose="02020603050405020304" pitchFamily="18" charset="0"/>
                    <a:cs typeface="Times New Roman" panose="02020603050405020304" pitchFamily="18" charset="0"/>
                  </a:rPr>
                  <a:t>b</a:t>
                </a:r>
              </a:p>
              <a:p>
                <a:r>
                  <a:rPr lang="en-US" dirty="0"/>
                  <a:t>However when reading about hyperplane, you will often find that the equation of an hyperplane is defined </a:t>
                </a:r>
                <a:r>
                  <a:rPr lang="en-US" dirty="0" smtClean="0"/>
                  <a:t>by </a:t>
                </a:r>
              </a:p>
              <a:p>
                <a:pPr algn="ctr"/>
                <a14:m>
                  <m:oMath xmlns:m="http://schemas.openxmlformats.org/officeDocument/2006/math">
                    <m:sSup>
                      <m:sSupPr>
                        <m:ctrlPr>
                          <a:rPr lang="en-US" i="1">
                            <a:latin typeface="Cambria Math" panose="02040503050406030204" pitchFamily="18" charset="0"/>
                          </a:rPr>
                        </m:ctrlPr>
                      </m:sSupPr>
                      <m:e>
                        <m:r>
                          <a:rPr lang="en-US" b="1" i="1">
                            <a:latin typeface="Cambria Math" panose="02040503050406030204" pitchFamily="18" charset="0"/>
                          </a:rPr>
                          <m:t>𝒘</m:t>
                        </m:r>
                      </m:e>
                      <m:sup>
                        <m:r>
                          <a:rPr lang="en-US" i="1">
                            <a:latin typeface="Cambria Math" panose="02040503050406030204" pitchFamily="18" charset="0"/>
                          </a:rPr>
                          <m:t>𝑇</m:t>
                        </m:r>
                      </m:sup>
                    </m:sSup>
                    <m:r>
                      <a:rPr lang="en-US" b="1" i="1">
                        <a:latin typeface="Cambria Math" panose="02040503050406030204" pitchFamily="18" charset="0"/>
                      </a:rPr>
                      <m:t>𝒙</m:t>
                    </m:r>
                    <m:r>
                      <a:rPr lang="en-US" i="1">
                        <a:latin typeface="Cambria Math" panose="02040503050406030204" pitchFamily="18" charset="0"/>
                      </a:rPr>
                      <m:t>=0</m:t>
                    </m:r>
                  </m:oMath>
                </a14:m>
                <a:endParaRPr lang="en-US" dirty="0"/>
              </a:p>
              <a:p>
                <a:endParaRPr lang="en-US" dirty="0" smtClean="0"/>
              </a:p>
              <a:p>
                <a:endParaRPr lang="en-US" dirty="0"/>
              </a:p>
              <a:p>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3"/>
                <a:stretch>
                  <a:fillRect l="-1140" t="-1680"/>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11/1/2018</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10</a:t>
            </a:fld>
            <a:endParaRPr lang="en-US"/>
          </a:p>
        </p:txBody>
      </p:sp>
      <p:sp>
        <p:nvSpPr>
          <p:cNvPr id="11" name="矩形 10"/>
          <p:cNvSpPr/>
          <p:nvPr/>
        </p:nvSpPr>
        <p:spPr>
          <a:xfrm>
            <a:off x="1521459" y="2788730"/>
            <a:ext cx="5868488" cy="480131"/>
          </a:xfrm>
          <a:prstGeom prst="rect">
            <a:avLst/>
          </a:prstGeom>
        </p:spPr>
        <p:txBody>
          <a:bodyPr wrap="square">
            <a:spAutoFit/>
          </a:bodyPr>
          <a:lstStyle/>
          <a:p>
            <a:pPr marL="91440" lvl="0" indent="-91440" defTabSz="914400">
              <a:lnSpc>
                <a:spcPct val="90000"/>
              </a:lnSpc>
              <a:spcBef>
                <a:spcPts val="1200"/>
              </a:spcBef>
              <a:spcAft>
                <a:spcPts val="200"/>
              </a:spcAft>
              <a:buClr>
                <a:srgbClr val="E48312"/>
              </a:buClr>
              <a:buSzPct val="100000"/>
              <a:buFont typeface="Calibri" panose="020F0502020204030204" pitchFamily="34" charset="0"/>
              <a:buChar char=" "/>
            </a:pPr>
            <a:r>
              <a:rPr lang="en-US" sz="2800" dirty="0">
                <a:solidFill>
                  <a:srgbClr val="FF0000"/>
                </a:solidFill>
              </a:rPr>
              <a:t>How does these two forms relate ?</a:t>
            </a:r>
          </a:p>
        </p:txBody>
      </p:sp>
      <p:pic>
        <p:nvPicPr>
          <p:cNvPr id="12" name="Picture 6" descr="http://img3.redocn.com/20120415/Redocn_2012041504082874.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4400" b="6720"/>
          <a:stretch/>
        </p:blipFill>
        <p:spPr bwMode="auto">
          <a:xfrm>
            <a:off x="6047802" y="3541197"/>
            <a:ext cx="3081663" cy="284167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5" name="矩形 14"/>
              <p:cNvSpPr/>
              <p:nvPr/>
            </p:nvSpPr>
            <p:spPr>
              <a:xfrm>
                <a:off x="587828" y="3579436"/>
                <a:ext cx="4938931" cy="1781000"/>
              </a:xfrm>
              <a:prstGeom prst="rect">
                <a:avLst/>
              </a:prstGeom>
            </p:spPr>
            <p:txBody>
              <a:bodyPr wrap="square">
                <a:spAutoFit/>
              </a:bodyPr>
              <a:lstStyle/>
              <a:p>
                <a:pPr marL="91440" indent="-91440" defTabSz="914400">
                  <a:lnSpc>
                    <a:spcPct val="90000"/>
                  </a:lnSpc>
                  <a:spcBef>
                    <a:spcPts val="1200"/>
                  </a:spcBef>
                  <a:spcAft>
                    <a:spcPts val="200"/>
                  </a:spcAft>
                  <a:buClr>
                    <a:schemeClr val="accent1"/>
                  </a:buClr>
                  <a:buSzPct val="100000"/>
                  <a:buFont typeface="Calibri" panose="020F0502020204030204" pitchFamily="34" charset="0"/>
                  <a:buChar char=" "/>
                </a:pPr>
                <a14:m>
                  <m:oMath xmlns:m="http://schemas.openxmlformats.org/officeDocument/2006/math">
                    <m:sSup>
                      <m:sSupPr>
                        <m:ctrlPr>
                          <a:rPr lang="en-US" sz="2400" b="1" i="1" smtClean="0">
                            <a:solidFill>
                              <a:schemeClr val="tx1">
                                <a:lumMod val="75000"/>
                                <a:lumOff val="25000"/>
                              </a:schemeClr>
                            </a:solidFill>
                            <a:latin typeface="Cambria Math" panose="02040503050406030204" pitchFamily="18" charset="0"/>
                          </a:rPr>
                        </m:ctrlPr>
                      </m:sSupPr>
                      <m:e>
                        <m:r>
                          <a:rPr lang="en-US" sz="2400" b="1" i="1" smtClean="0">
                            <a:solidFill>
                              <a:schemeClr val="tx1">
                                <a:lumMod val="75000"/>
                                <a:lumOff val="25000"/>
                              </a:schemeClr>
                            </a:solidFill>
                            <a:latin typeface="Cambria Math" panose="02040503050406030204" pitchFamily="18" charset="0"/>
                          </a:rPr>
                          <m:t>𝒘</m:t>
                        </m:r>
                      </m:e>
                      <m:sup>
                        <m:r>
                          <a:rPr lang="en-US" sz="2400" b="0" i="1" smtClean="0">
                            <a:solidFill>
                              <a:schemeClr val="tx1">
                                <a:lumMod val="75000"/>
                                <a:lumOff val="25000"/>
                              </a:schemeClr>
                            </a:solidFill>
                            <a:latin typeface="Cambria Math" panose="02040503050406030204" pitchFamily="18" charset="0"/>
                          </a:rPr>
                          <m:t>𝑇</m:t>
                        </m:r>
                      </m:sup>
                    </m:sSup>
                    <m:r>
                      <a:rPr lang="en-US" sz="2400" b="1" i="1" smtClean="0">
                        <a:solidFill>
                          <a:schemeClr val="tx1">
                            <a:lumMod val="75000"/>
                            <a:lumOff val="25000"/>
                          </a:schemeClr>
                        </a:solidFill>
                        <a:latin typeface="Cambria Math" panose="02040503050406030204" pitchFamily="18" charset="0"/>
                      </a:rPr>
                      <m:t>𝒙</m:t>
                    </m:r>
                    <m:r>
                      <a:rPr lang="en-US" sz="2400" b="0" i="0" smtClean="0">
                        <a:solidFill>
                          <a:schemeClr val="tx1">
                            <a:lumMod val="75000"/>
                            <a:lumOff val="25000"/>
                          </a:schemeClr>
                        </a:solidFill>
                        <a:latin typeface="Cambria Math" panose="02040503050406030204" pitchFamily="18" charset="0"/>
                      </a:rPr>
                      <m:t>=</m:t>
                    </m:r>
                    <m:r>
                      <a:rPr lang="en-US" sz="2400" b="0" i="1" smtClean="0">
                        <a:solidFill>
                          <a:schemeClr val="tx1">
                            <a:lumMod val="75000"/>
                            <a:lumOff val="25000"/>
                          </a:schemeClr>
                        </a:solidFill>
                        <a:latin typeface="Cambria Math" panose="02040503050406030204" pitchFamily="18" charset="0"/>
                      </a:rPr>
                      <m:t>−</m:t>
                    </m:r>
                    <m:r>
                      <a:rPr lang="en-US" sz="2400" b="0" i="1" smtClean="0">
                        <a:solidFill>
                          <a:schemeClr val="tx1">
                            <a:lumMod val="75000"/>
                            <a:lumOff val="25000"/>
                          </a:schemeClr>
                        </a:solidFill>
                        <a:latin typeface="Cambria Math" panose="02040503050406030204" pitchFamily="18" charset="0"/>
                      </a:rPr>
                      <m:t>𝑏</m:t>
                    </m:r>
                    <m:r>
                      <a:rPr lang="en-US" sz="2400" b="0" i="1" smtClean="0">
                        <a:solidFill>
                          <a:schemeClr val="tx1">
                            <a:lumMod val="75000"/>
                            <a:lumOff val="25000"/>
                          </a:schemeClr>
                        </a:solidFill>
                        <a:latin typeface="Cambria Math" panose="02040503050406030204" pitchFamily="18" charset="0"/>
                      </a:rPr>
                      <m:t>∗1+</m:t>
                    </m:r>
                    <m:d>
                      <m:dPr>
                        <m:ctrlPr>
                          <a:rPr lang="en-US" sz="2400" b="0" i="1" smtClean="0">
                            <a:solidFill>
                              <a:schemeClr val="tx1">
                                <a:lumMod val="75000"/>
                                <a:lumOff val="25000"/>
                              </a:schemeClr>
                            </a:solidFill>
                            <a:latin typeface="Cambria Math" panose="02040503050406030204" pitchFamily="18" charset="0"/>
                          </a:rPr>
                        </m:ctrlPr>
                      </m:dPr>
                      <m:e>
                        <m:r>
                          <a:rPr lang="en-US" sz="2400" b="0" i="1" smtClean="0">
                            <a:solidFill>
                              <a:schemeClr val="tx1">
                                <a:lumMod val="75000"/>
                                <a:lumOff val="25000"/>
                              </a:schemeClr>
                            </a:solidFill>
                            <a:latin typeface="Cambria Math" panose="02040503050406030204" pitchFamily="18" charset="0"/>
                          </a:rPr>
                          <m:t>−</m:t>
                        </m:r>
                        <m:r>
                          <a:rPr lang="en-US" sz="2400" b="0" i="1" smtClean="0">
                            <a:solidFill>
                              <a:schemeClr val="tx1">
                                <a:lumMod val="75000"/>
                                <a:lumOff val="25000"/>
                              </a:schemeClr>
                            </a:solidFill>
                            <a:latin typeface="Cambria Math" panose="02040503050406030204" pitchFamily="18" charset="0"/>
                          </a:rPr>
                          <m:t>𝑎</m:t>
                        </m:r>
                      </m:e>
                    </m:d>
                    <m:r>
                      <a:rPr lang="en-US" sz="2400" b="0" i="1" smtClean="0">
                        <a:solidFill>
                          <a:schemeClr val="tx1">
                            <a:lumMod val="75000"/>
                            <a:lumOff val="25000"/>
                          </a:schemeClr>
                        </a:solidFill>
                        <a:latin typeface="Cambria Math" panose="02040503050406030204" pitchFamily="18" charset="0"/>
                      </a:rPr>
                      <m:t>∗</m:t>
                    </m:r>
                    <m:r>
                      <a:rPr lang="en-US" sz="2400" b="0" i="1" smtClean="0">
                        <a:solidFill>
                          <a:schemeClr val="tx1">
                            <a:lumMod val="75000"/>
                            <a:lumOff val="25000"/>
                          </a:schemeClr>
                        </a:solidFill>
                        <a:latin typeface="Cambria Math" panose="02040503050406030204" pitchFamily="18" charset="0"/>
                      </a:rPr>
                      <m:t>𝑥</m:t>
                    </m:r>
                    <m:r>
                      <a:rPr lang="en-US" sz="2400" b="0" i="1" smtClean="0">
                        <a:solidFill>
                          <a:schemeClr val="tx1">
                            <a:lumMod val="75000"/>
                            <a:lumOff val="25000"/>
                          </a:schemeClr>
                        </a:solidFill>
                        <a:latin typeface="Cambria Math" panose="02040503050406030204" pitchFamily="18" charset="0"/>
                      </a:rPr>
                      <m:t>+1∗</m:t>
                    </m:r>
                    <m:r>
                      <a:rPr lang="en-US" sz="2400" b="0" i="1" smtClean="0">
                        <a:solidFill>
                          <a:schemeClr val="tx1">
                            <a:lumMod val="75000"/>
                            <a:lumOff val="25000"/>
                          </a:schemeClr>
                        </a:solidFill>
                        <a:latin typeface="Cambria Math" panose="02040503050406030204" pitchFamily="18" charset="0"/>
                      </a:rPr>
                      <m:t>𝑦</m:t>
                    </m:r>
                  </m:oMath>
                </a14:m>
                <a:endParaRPr lang="en-US" sz="2400" b="0" i="1" dirty="0" smtClean="0">
                  <a:solidFill>
                    <a:schemeClr val="tx1">
                      <a:lumMod val="75000"/>
                      <a:lumOff val="25000"/>
                    </a:schemeClr>
                  </a:solidFill>
                  <a:latin typeface="Cambria Math" panose="02040503050406030204" pitchFamily="18" charset="0"/>
                </a:endParaRPr>
              </a:p>
              <a:p>
                <a:pPr marL="91440" indent="-91440" defTabSz="914400">
                  <a:lnSpc>
                    <a:spcPct val="90000"/>
                  </a:lnSpc>
                  <a:spcBef>
                    <a:spcPts val="1200"/>
                  </a:spcBef>
                  <a:spcAft>
                    <a:spcPts val="200"/>
                  </a:spcAft>
                  <a:buClr>
                    <a:schemeClr val="accent1"/>
                  </a:buClr>
                  <a:buSzPct val="100000"/>
                  <a:buFont typeface="Calibri" panose="020F0502020204030204" pitchFamily="34" charset="0"/>
                  <a:buChar char=" "/>
                </a:pPr>
                <a:r>
                  <a:rPr lang="en-US" sz="2400" b="0" dirty="0" smtClean="0">
                    <a:solidFill>
                      <a:schemeClr val="tx1">
                        <a:lumMod val="75000"/>
                        <a:lumOff val="25000"/>
                      </a:schemeClr>
                    </a:solidFill>
                  </a:rPr>
                  <a:t>          </a:t>
                </a:r>
                <a14:m>
                  <m:oMath xmlns:m="http://schemas.openxmlformats.org/officeDocument/2006/math">
                    <m:r>
                      <a:rPr lang="en-US" sz="2400" b="0" i="1" smtClean="0">
                        <a:solidFill>
                          <a:schemeClr val="tx1">
                            <a:lumMod val="75000"/>
                            <a:lumOff val="25000"/>
                          </a:schemeClr>
                        </a:solidFill>
                        <a:latin typeface="Cambria Math" panose="02040503050406030204" pitchFamily="18" charset="0"/>
                      </a:rPr>
                      <m:t>=</m:t>
                    </m:r>
                    <m:r>
                      <a:rPr lang="en-US" sz="2400" b="0" i="1" smtClean="0">
                        <a:solidFill>
                          <a:schemeClr val="tx1">
                            <a:lumMod val="75000"/>
                            <a:lumOff val="25000"/>
                          </a:schemeClr>
                        </a:solidFill>
                        <a:latin typeface="Cambria Math" panose="02040503050406030204" pitchFamily="18" charset="0"/>
                      </a:rPr>
                      <m:t>𝑦</m:t>
                    </m:r>
                    <m:r>
                      <a:rPr lang="en-US" sz="2400" b="0" i="1" smtClean="0">
                        <a:solidFill>
                          <a:schemeClr val="tx1">
                            <a:lumMod val="75000"/>
                            <a:lumOff val="25000"/>
                          </a:schemeClr>
                        </a:solidFill>
                        <a:latin typeface="Cambria Math" panose="02040503050406030204" pitchFamily="18" charset="0"/>
                      </a:rPr>
                      <m:t>−</m:t>
                    </m:r>
                    <m:r>
                      <a:rPr lang="en-US" sz="2400" b="0" i="1" smtClean="0">
                        <a:solidFill>
                          <a:schemeClr val="tx1">
                            <a:lumMod val="75000"/>
                            <a:lumOff val="25000"/>
                          </a:schemeClr>
                        </a:solidFill>
                        <a:latin typeface="Cambria Math" panose="02040503050406030204" pitchFamily="18" charset="0"/>
                      </a:rPr>
                      <m:t>𝑎𝑥</m:t>
                    </m:r>
                    <m:r>
                      <a:rPr lang="en-US" sz="2400" b="0" i="1" smtClean="0">
                        <a:solidFill>
                          <a:schemeClr val="tx1">
                            <a:lumMod val="75000"/>
                            <a:lumOff val="25000"/>
                          </a:schemeClr>
                        </a:solidFill>
                        <a:latin typeface="Cambria Math" panose="02040503050406030204" pitchFamily="18" charset="0"/>
                      </a:rPr>
                      <m:t>−</m:t>
                    </m:r>
                    <m:r>
                      <a:rPr lang="en-US" sz="2400" b="0" i="1" smtClean="0">
                        <a:solidFill>
                          <a:schemeClr val="tx1">
                            <a:lumMod val="75000"/>
                            <a:lumOff val="25000"/>
                          </a:schemeClr>
                        </a:solidFill>
                        <a:latin typeface="Cambria Math" panose="02040503050406030204" pitchFamily="18" charset="0"/>
                      </a:rPr>
                      <m:t>𝑏</m:t>
                    </m:r>
                  </m:oMath>
                </a14:m>
                <a:endParaRPr lang="en-US" sz="2400" dirty="0" smtClean="0">
                  <a:solidFill>
                    <a:schemeClr val="tx1">
                      <a:lumMod val="75000"/>
                      <a:lumOff val="25000"/>
                    </a:schemeClr>
                  </a:solidFill>
                </a:endParaRPr>
              </a:p>
              <a:p>
                <a:pPr marL="91440" indent="-91440" defTabSz="914400">
                  <a:lnSpc>
                    <a:spcPct val="90000"/>
                  </a:lnSpc>
                  <a:spcBef>
                    <a:spcPts val="1200"/>
                  </a:spcBef>
                  <a:spcAft>
                    <a:spcPts val="200"/>
                  </a:spcAft>
                  <a:buClr>
                    <a:schemeClr val="accent1"/>
                  </a:buClr>
                  <a:buSzPct val="100000"/>
                  <a:buFont typeface="Calibri" panose="020F0502020204030204" pitchFamily="34" charset="0"/>
                  <a:buChar char=" "/>
                </a:pPr>
                <a:r>
                  <a:rPr lang="en-US" sz="2400" dirty="0">
                    <a:solidFill>
                      <a:schemeClr val="tx1">
                        <a:lumMod val="75000"/>
                        <a:lumOff val="25000"/>
                      </a:schemeClr>
                    </a:solidFill>
                  </a:rPr>
                  <a:t>The two equations are just different ways of expressing the same thing.</a:t>
                </a:r>
              </a:p>
            </p:txBody>
          </p:sp>
        </mc:Choice>
        <mc:Fallback xmlns="">
          <p:sp>
            <p:nvSpPr>
              <p:cNvPr id="15" name="矩形 14"/>
              <p:cNvSpPr>
                <a:spLocks noRot="1" noChangeAspect="1" noMove="1" noResize="1" noEditPoints="1" noAdjustHandles="1" noChangeArrowheads="1" noChangeShapeType="1" noTextEdit="1"/>
              </p:cNvSpPr>
              <p:nvPr/>
            </p:nvSpPr>
            <p:spPr>
              <a:xfrm>
                <a:off x="587828" y="3579436"/>
                <a:ext cx="4938931" cy="1781000"/>
              </a:xfrm>
              <a:prstGeom prst="rect">
                <a:avLst/>
              </a:prstGeom>
              <a:blipFill>
                <a:blip r:embed="rId5"/>
                <a:stretch>
                  <a:fillRect b="-6849"/>
                </a:stretch>
              </a:blipFill>
            </p:spPr>
            <p:txBody>
              <a:bodyPr/>
              <a:lstStyle/>
              <a:p>
                <a:r>
                  <a:rPr lang="en-US">
                    <a:noFill/>
                  </a:rPr>
                  <a:t> </a:t>
                </a:r>
              </a:p>
            </p:txBody>
          </p:sp>
        </mc:Fallback>
      </mc:AlternateContent>
      <p:sp>
        <p:nvSpPr>
          <p:cNvPr id="16" name="圆角矩形 15"/>
          <p:cNvSpPr/>
          <p:nvPr/>
        </p:nvSpPr>
        <p:spPr>
          <a:xfrm>
            <a:off x="3967845" y="2139043"/>
            <a:ext cx="800100" cy="522514"/>
          </a:xfrm>
          <a:prstGeom prst="round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线形标注 2(无边框) 16"/>
          <p:cNvSpPr/>
          <p:nvPr/>
        </p:nvSpPr>
        <p:spPr>
          <a:xfrm>
            <a:off x="5574843" y="2140837"/>
            <a:ext cx="2834520" cy="375557"/>
          </a:xfrm>
          <a:prstGeom prst="callout2">
            <a:avLst>
              <a:gd name="adj1" fmla="val 36142"/>
              <a:gd name="adj2" fmla="val 2612"/>
              <a:gd name="adj3" fmla="val 18750"/>
              <a:gd name="adj4" fmla="val -16667"/>
              <a:gd name="adj5" fmla="val 21196"/>
              <a:gd name="adj6" fmla="val -2896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Inner product/dot product</a:t>
            </a:r>
            <a:endParaRPr lang="en-US" dirty="0">
              <a:solidFill>
                <a:schemeClr val="tx1"/>
              </a:solidFill>
            </a:endParaRPr>
          </a:p>
        </p:txBody>
      </p:sp>
    </p:spTree>
    <p:extLst>
      <p:ext uri="{BB962C8B-B14F-4D97-AF65-F5344CB8AC3E}">
        <p14:creationId xmlns:p14="http://schemas.microsoft.com/office/powerpoint/2010/main" val="22496343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www.jituwang.com/uploads/allimg/130601/260198-1306010Q32230.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372" t="12418" r="20714"/>
          <a:stretch/>
        </p:blipFill>
        <p:spPr bwMode="auto">
          <a:xfrm>
            <a:off x="6823338" y="2049992"/>
            <a:ext cx="2188029" cy="2725119"/>
          </a:xfrm>
          <a:prstGeom prst="rect">
            <a:avLst/>
          </a:prstGeom>
          <a:noFill/>
          <a:extLst>
            <a:ext uri="{909E8E84-426E-40DD-AFC4-6F175D3DCCD1}">
              <a14:hiddenFill xmlns:a14="http://schemas.microsoft.com/office/drawing/2010/main">
                <a:solidFill>
                  <a:srgbClr val="FFFFFF"/>
                </a:solidFill>
              </a14:hiddenFill>
            </a:ext>
          </a:extLst>
        </p:spPr>
      </p:pic>
      <p:sp>
        <p:nvSpPr>
          <p:cNvPr id="2" name="标题 1"/>
          <p:cNvSpPr>
            <a:spLocks noGrp="1"/>
          </p:cNvSpPr>
          <p:nvPr>
            <p:ph type="title"/>
          </p:nvPr>
        </p:nvSpPr>
        <p:spPr/>
        <p:txBody>
          <a:bodyPr/>
          <a:lstStyle/>
          <a:p>
            <a:r>
              <a:rPr lang="en-US" altLang="zh-CN" dirty="0"/>
              <a:t>T</a:t>
            </a:r>
            <a:r>
              <a:rPr lang="en-US" dirty="0"/>
              <a:t>he equation of the hyperplane</a:t>
            </a:r>
          </a:p>
        </p:txBody>
      </p:sp>
      <p:sp>
        <p:nvSpPr>
          <p:cNvPr id="3" name="内容占位符 2"/>
          <p:cNvSpPr>
            <a:spLocks noGrp="1"/>
          </p:cNvSpPr>
          <p:nvPr>
            <p:ph idx="1"/>
          </p:nvPr>
        </p:nvSpPr>
        <p:spPr/>
        <p:txBody>
          <a:bodyPr/>
          <a:lstStyle/>
          <a:p>
            <a:endParaRPr lang="en-US" dirty="0" smtClean="0"/>
          </a:p>
          <a:p>
            <a:r>
              <a:rPr lang="en-US" dirty="0" smtClean="0">
                <a:solidFill>
                  <a:srgbClr val="FF0000"/>
                </a:solidFill>
              </a:rPr>
              <a:t>Why </a:t>
            </a:r>
            <a:r>
              <a:rPr lang="en-US" dirty="0">
                <a:solidFill>
                  <a:srgbClr val="FF0000"/>
                </a:solidFill>
              </a:rPr>
              <a:t>do we use the hyperplane equation </a:t>
            </a:r>
            <a:r>
              <a:rPr lang="en-US" b="1" i="1" dirty="0" err="1" smtClean="0">
                <a:solidFill>
                  <a:srgbClr val="FF0000"/>
                </a:solidFill>
                <a:latin typeface="Times New Roman" panose="02020603050405020304" pitchFamily="18" charset="0"/>
                <a:cs typeface="Times New Roman" panose="02020603050405020304" pitchFamily="18" charset="0"/>
              </a:rPr>
              <a:t>w</a:t>
            </a:r>
            <a:r>
              <a:rPr lang="en-US" i="1" baseline="30000" dirty="0" err="1" smtClean="0">
                <a:solidFill>
                  <a:srgbClr val="FF0000"/>
                </a:solidFill>
                <a:latin typeface="Times New Roman" panose="02020603050405020304" pitchFamily="18" charset="0"/>
                <a:cs typeface="Times New Roman" panose="02020603050405020304" pitchFamily="18" charset="0"/>
              </a:rPr>
              <a:t>T</a:t>
            </a:r>
            <a:r>
              <a:rPr lang="en-US" b="1" i="1" dirty="0" err="1" smtClean="0">
                <a:solidFill>
                  <a:srgbClr val="FF0000"/>
                </a:solidFill>
                <a:latin typeface="Times New Roman" panose="02020603050405020304" pitchFamily="18" charset="0"/>
                <a:cs typeface="Times New Roman" panose="02020603050405020304" pitchFamily="18" charset="0"/>
              </a:rPr>
              <a:t>x</a:t>
            </a:r>
            <a:r>
              <a:rPr lang="en-US" dirty="0" smtClean="0">
                <a:solidFill>
                  <a:srgbClr val="FF0000"/>
                </a:solidFill>
              </a:rPr>
              <a:t> </a:t>
            </a:r>
            <a:r>
              <a:rPr lang="en-US" dirty="0">
                <a:solidFill>
                  <a:srgbClr val="FF0000"/>
                </a:solidFill>
              </a:rPr>
              <a:t>instead of  </a:t>
            </a:r>
            <a:r>
              <a:rPr lang="en-US" i="1" dirty="0">
                <a:solidFill>
                  <a:srgbClr val="FF0000"/>
                </a:solidFill>
                <a:latin typeface="Times New Roman" panose="02020603050405020304" pitchFamily="18" charset="0"/>
                <a:cs typeface="Times New Roman" panose="02020603050405020304" pitchFamily="18" charset="0"/>
              </a:rPr>
              <a:t>y</a:t>
            </a:r>
            <a:r>
              <a:rPr lang="en-US" dirty="0" smtClean="0">
                <a:solidFill>
                  <a:srgbClr val="FF0000"/>
                </a:solidFill>
                <a:latin typeface="Times New Roman" panose="02020603050405020304" pitchFamily="18" charset="0"/>
                <a:cs typeface="Times New Roman" panose="02020603050405020304" pitchFamily="18" charset="0"/>
              </a:rPr>
              <a:t>=</a:t>
            </a:r>
            <a:r>
              <a:rPr lang="en-US" i="1" dirty="0" err="1">
                <a:solidFill>
                  <a:srgbClr val="FF0000"/>
                </a:solidFill>
                <a:latin typeface="Times New Roman" panose="02020603050405020304" pitchFamily="18" charset="0"/>
                <a:cs typeface="Times New Roman" panose="02020603050405020304" pitchFamily="18" charset="0"/>
              </a:rPr>
              <a:t>ax</a:t>
            </a:r>
            <a:r>
              <a:rPr lang="en-US" dirty="0" err="1" smtClean="0">
                <a:solidFill>
                  <a:srgbClr val="FF0000"/>
                </a:solidFill>
                <a:latin typeface="Times New Roman" panose="02020603050405020304" pitchFamily="18" charset="0"/>
                <a:cs typeface="Times New Roman" panose="02020603050405020304" pitchFamily="18" charset="0"/>
              </a:rPr>
              <a:t>+</a:t>
            </a:r>
            <a:r>
              <a:rPr lang="en-US" i="1" dirty="0" err="1" smtClean="0">
                <a:solidFill>
                  <a:srgbClr val="FF0000"/>
                </a:solidFill>
                <a:latin typeface="Times New Roman" panose="02020603050405020304" pitchFamily="18" charset="0"/>
                <a:cs typeface="Times New Roman" panose="02020603050405020304" pitchFamily="18" charset="0"/>
              </a:rPr>
              <a:t>b</a:t>
            </a:r>
            <a:r>
              <a:rPr lang="en-US" dirty="0" smtClean="0">
                <a:solidFill>
                  <a:srgbClr val="FF0000"/>
                </a:solidFill>
              </a:rPr>
              <a:t>?</a:t>
            </a:r>
            <a:endParaRPr lang="en-US" dirty="0">
              <a:solidFill>
                <a:srgbClr val="FF0000"/>
              </a:solidFill>
            </a:endParaRPr>
          </a:p>
        </p:txBody>
      </p:sp>
      <p:sp>
        <p:nvSpPr>
          <p:cNvPr id="4" name="日期占位符 3"/>
          <p:cNvSpPr>
            <a:spLocks noGrp="1"/>
          </p:cNvSpPr>
          <p:nvPr>
            <p:ph type="dt" sz="half" idx="10"/>
          </p:nvPr>
        </p:nvSpPr>
        <p:spPr/>
        <p:txBody>
          <a:bodyPr/>
          <a:lstStyle/>
          <a:p>
            <a:fld id="{568E3CEA-F198-483E-B136-E6DE4D19DBBA}" type="datetime1">
              <a:rPr lang="en-US" smtClean="0"/>
              <a:t>11/1/2018</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11</a:t>
            </a:fld>
            <a:endParaRPr lang="en-US"/>
          </a:p>
        </p:txBody>
      </p:sp>
      <p:sp>
        <p:nvSpPr>
          <p:cNvPr id="10" name="矩形 9"/>
          <p:cNvSpPr/>
          <p:nvPr/>
        </p:nvSpPr>
        <p:spPr>
          <a:xfrm>
            <a:off x="1045029" y="2994678"/>
            <a:ext cx="5992585" cy="1938992"/>
          </a:xfrm>
          <a:prstGeom prst="rect">
            <a:avLst/>
          </a:prstGeom>
        </p:spPr>
        <p:txBody>
          <a:bodyPr wrap="square">
            <a:spAutoFit/>
          </a:bodyPr>
          <a:lstStyle/>
          <a:p>
            <a:r>
              <a:rPr lang="en-US" sz="2400" dirty="0">
                <a:solidFill>
                  <a:schemeClr val="tx1">
                    <a:lumMod val="75000"/>
                    <a:lumOff val="25000"/>
                  </a:schemeClr>
                </a:solidFill>
              </a:rPr>
              <a:t>For two reasons</a:t>
            </a:r>
            <a:r>
              <a:rPr lang="en-US" sz="2400" dirty="0" smtClean="0">
                <a:solidFill>
                  <a:schemeClr val="tx1">
                    <a:lumMod val="75000"/>
                    <a:lumOff val="25000"/>
                  </a:schemeClr>
                </a:solidFill>
              </a:rPr>
              <a:t>:</a:t>
            </a:r>
          </a:p>
          <a:p>
            <a:pPr marL="457200" indent="-457200">
              <a:buFont typeface="+mj-lt"/>
              <a:buAutoNum type="arabicPeriod"/>
            </a:pPr>
            <a:r>
              <a:rPr lang="en-US" sz="2400" dirty="0">
                <a:solidFill>
                  <a:schemeClr val="tx1">
                    <a:lumMod val="75000"/>
                    <a:lumOff val="25000"/>
                  </a:schemeClr>
                </a:solidFill>
              </a:rPr>
              <a:t>it is easier to work in more than two dimensions with this notation</a:t>
            </a:r>
            <a:r>
              <a:rPr lang="en-US" sz="2400" dirty="0" smtClean="0">
                <a:solidFill>
                  <a:schemeClr val="tx1">
                    <a:lumMod val="75000"/>
                    <a:lumOff val="25000"/>
                  </a:schemeClr>
                </a:solidFill>
              </a:rPr>
              <a:t>,</a:t>
            </a:r>
          </a:p>
          <a:p>
            <a:pPr marL="457200" indent="-457200">
              <a:buFont typeface="+mj-lt"/>
              <a:buAutoNum type="arabicPeriod"/>
            </a:pPr>
            <a:r>
              <a:rPr lang="en-US" sz="2400" dirty="0">
                <a:solidFill>
                  <a:schemeClr val="tx1">
                    <a:lumMod val="75000"/>
                    <a:lumOff val="25000"/>
                  </a:schemeClr>
                </a:solidFill>
              </a:rPr>
              <a:t>the vector </a:t>
            </a:r>
            <a:r>
              <a:rPr lang="en-US" sz="2400" b="1" i="1" dirty="0">
                <a:solidFill>
                  <a:schemeClr val="tx1">
                    <a:lumMod val="75000"/>
                    <a:lumOff val="25000"/>
                  </a:schemeClr>
                </a:solidFill>
                <a:latin typeface="Times New Roman" panose="02020603050405020304" pitchFamily="18" charset="0"/>
                <a:cs typeface="Times New Roman" panose="02020603050405020304" pitchFamily="18" charset="0"/>
              </a:rPr>
              <a:t>w</a:t>
            </a:r>
            <a:r>
              <a:rPr lang="en-US" sz="2400" dirty="0">
                <a:solidFill>
                  <a:schemeClr val="tx1">
                    <a:lumMod val="75000"/>
                    <a:lumOff val="25000"/>
                  </a:schemeClr>
                </a:solidFill>
              </a:rPr>
              <a:t> will always be normal to the hyperplane</a:t>
            </a:r>
          </a:p>
        </p:txBody>
      </p:sp>
    </p:spTree>
    <p:extLst>
      <p:ext uri="{BB962C8B-B14F-4D97-AF65-F5344CB8AC3E}">
        <p14:creationId xmlns:p14="http://schemas.microsoft.com/office/powerpoint/2010/main" val="1364382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fade">
                                      <p:cBhvr>
                                        <p:cTn id="7" dur="250"/>
                                        <p:tgtEl>
                                          <p:spTgt spid="307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What is a separating hyperplane?</a:t>
            </a:r>
          </a:p>
        </p:txBody>
      </p:sp>
      <p:sp>
        <p:nvSpPr>
          <p:cNvPr id="3" name="内容占位符 2"/>
          <p:cNvSpPr>
            <a:spLocks noGrp="1"/>
          </p:cNvSpPr>
          <p:nvPr>
            <p:ph idx="1"/>
          </p:nvPr>
        </p:nvSpPr>
        <p:spPr/>
        <p:txBody>
          <a:bodyPr/>
          <a:lstStyle/>
          <a:p>
            <a:r>
              <a:rPr lang="en-US" dirty="0" smtClean="0"/>
              <a:t>We </a:t>
            </a:r>
            <a:r>
              <a:rPr lang="en-US" dirty="0"/>
              <a:t>could trace a line and then all the data points representing </a:t>
            </a:r>
            <a:r>
              <a:rPr lang="en-US" dirty="0" smtClean="0"/>
              <a:t>men </a:t>
            </a:r>
            <a:r>
              <a:rPr lang="en-US" dirty="0"/>
              <a:t>will be above the line, and all the data points representing women will be below the </a:t>
            </a:r>
            <a:r>
              <a:rPr lang="en-US" dirty="0" smtClean="0"/>
              <a:t>line.</a:t>
            </a:r>
          </a:p>
          <a:p>
            <a:r>
              <a:rPr lang="en-US" dirty="0"/>
              <a:t>Such a line is called a </a:t>
            </a:r>
            <a:r>
              <a:rPr lang="en-US" dirty="0">
                <a:solidFill>
                  <a:srgbClr val="FF0000"/>
                </a:solidFill>
              </a:rPr>
              <a:t>separating </a:t>
            </a:r>
            <a:r>
              <a:rPr lang="en-US" dirty="0" smtClean="0">
                <a:solidFill>
                  <a:srgbClr val="FF0000"/>
                </a:solidFill>
              </a:rPr>
              <a:t>hyperplane</a:t>
            </a:r>
            <a:r>
              <a:rPr lang="en-US" dirty="0" smtClean="0">
                <a:solidFill>
                  <a:schemeClr val="tx1"/>
                </a:solidFill>
              </a:rPr>
              <a:t>, or a </a:t>
            </a:r>
            <a:r>
              <a:rPr lang="en-US" dirty="0" smtClean="0">
                <a:solidFill>
                  <a:srgbClr val="FF0000"/>
                </a:solidFill>
              </a:rPr>
              <a:t>decision boundary</a:t>
            </a:r>
            <a:endParaRPr lang="en-US" dirty="0">
              <a:solidFill>
                <a:srgbClr val="FF0000"/>
              </a:solidFill>
            </a:endParaRPr>
          </a:p>
        </p:txBody>
      </p:sp>
      <p:sp>
        <p:nvSpPr>
          <p:cNvPr id="4" name="日期占位符 3"/>
          <p:cNvSpPr>
            <a:spLocks noGrp="1"/>
          </p:cNvSpPr>
          <p:nvPr>
            <p:ph type="dt" sz="half" idx="10"/>
          </p:nvPr>
        </p:nvSpPr>
        <p:spPr/>
        <p:txBody>
          <a:bodyPr/>
          <a:lstStyle/>
          <a:p>
            <a:fld id="{568E3CEA-F198-483E-B136-E6DE4D19DBBA}" type="datetime1">
              <a:rPr lang="en-US" smtClean="0"/>
              <a:t>11/1/2018</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12</a:t>
            </a:fld>
            <a:endParaRPr lang="en-US"/>
          </a:p>
        </p:txBody>
      </p:sp>
      <p:pic>
        <p:nvPicPr>
          <p:cNvPr id="3074" name="Picture 2" descr="http://i2.wp.com/www.svm-tutorial.com/wp-content/uploads/2014/11/01_svm-dataset1-separated.png"/>
          <p:cNvPicPr>
            <a:picLocks noChangeAspect="1" noChangeArrowheads="1"/>
          </p:cNvPicPr>
          <p:nvPr/>
        </p:nvPicPr>
        <p:blipFill rotWithShape="1">
          <a:blip r:embed="rId2">
            <a:extLst>
              <a:ext uri="{28A0092B-C50C-407E-A947-70E740481C1C}">
                <a14:useLocalDpi xmlns:a14="http://schemas.microsoft.com/office/drawing/2010/main" val="0"/>
              </a:ext>
            </a:extLst>
          </a:blip>
          <a:srcRect t="11676" b="3413"/>
          <a:stretch/>
        </p:blipFill>
        <p:spPr bwMode="auto">
          <a:xfrm>
            <a:off x="1946348" y="2867410"/>
            <a:ext cx="5303555" cy="34338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19007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What is a separating hyperplane?</a:t>
            </a:r>
          </a:p>
        </p:txBody>
      </p:sp>
      <p:sp>
        <p:nvSpPr>
          <p:cNvPr id="3" name="内容占位符 2"/>
          <p:cNvSpPr>
            <a:spLocks noGrp="1"/>
          </p:cNvSpPr>
          <p:nvPr>
            <p:ph idx="1"/>
          </p:nvPr>
        </p:nvSpPr>
        <p:spPr/>
        <p:txBody>
          <a:bodyPr/>
          <a:lstStyle/>
          <a:p>
            <a:r>
              <a:rPr lang="en-US" dirty="0"/>
              <a:t>An </a:t>
            </a:r>
            <a:r>
              <a:rPr lang="en-US" dirty="0" smtClean="0"/>
              <a:t>hyperplane is a generalization of a plane.</a:t>
            </a:r>
          </a:p>
          <a:p>
            <a:pPr lvl="1"/>
            <a:r>
              <a:rPr lang="en-US" dirty="0"/>
              <a:t>in one dimension, an hyperplane is called a point</a:t>
            </a:r>
          </a:p>
          <a:p>
            <a:pPr lvl="1"/>
            <a:r>
              <a:rPr lang="en-US" dirty="0"/>
              <a:t>in two dimensions, it is a line</a:t>
            </a:r>
          </a:p>
          <a:p>
            <a:pPr lvl="1"/>
            <a:r>
              <a:rPr lang="en-US" dirty="0"/>
              <a:t>in three dimensions, it is a plane</a:t>
            </a:r>
          </a:p>
          <a:p>
            <a:pPr lvl="1"/>
            <a:r>
              <a:rPr lang="en-US" dirty="0"/>
              <a:t>in more dimensions you can call it an hyperplane</a:t>
            </a:r>
          </a:p>
        </p:txBody>
      </p:sp>
      <p:sp>
        <p:nvSpPr>
          <p:cNvPr id="4" name="日期占位符 3"/>
          <p:cNvSpPr>
            <a:spLocks noGrp="1"/>
          </p:cNvSpPr>
          <p:nvPr>
            <p:ph type="dt" sz="half" idx="10"/>
          </p:nvPr>
        </p:nvSpPr>
        <p:spPr/>
        <p:txBody>
          <a:bodyPr/>
          <a:lstStyle/>
          <a:p>
            <a:fld id="{568E3CEA-F198-483E-B136-E6DE4D19DBBA}" type="datetime1">
              <a:rPr lang="en-US" smtClean="0"/>
              <a:t>11/1/2018</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13</a:t>
            </a:fld>
            <a:endParaRPr lang="en-US"/>
          </a:p>
        </p:txBody>
      </p:sp>
      <p:pic>
        <p:nvPicPr>
          <p:cNvPr id="5122" name="Picture 2" descr="http://i2.wp.com/www.svm-tutorial.com/wp-content/uploads/2014/11/separating-hyperplan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4103" y="3289525"/>
            <a:ext cx="6953250" cy="914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11848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lang="en-US" sz="2800" dirty="0"/>
              <a:t>Compute </a:t>
            </a:r>
            <a:r>
              <a:rPr lang="en-US" sz="2800" dirty="0" smtClean="0"/>
              <a:t>signed </a:t>
            </a:r>
            <a:r>
              <a:rPr lang="en-US" sz="2800" dirty="0"/>
              <a:t>distance from a point to the hyperplane</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dirty="0" smtClean="0"/>
                  <a:t>We </a:t>
                </a:r>
                <a:r>
                  <a:rPr lang="en-US" dirty="0"/>
                  <a:t>have an hyperplane, which separates two group of </a:t>
                </a:r>
                <a:r>
                  <a:rPr lang="en-US" dirty="0" smtClean="0"/>
                  <a:t>data</a:t>
                </a:r>
              </a:p>
              <a:p>
                <a:r>
                  <a:rPr lang="en-US" dirty="0" smtClean="0"/>
                  <a:t>The equation of the hyperplane is </a:t>
                </a:r>
                <a14:m>
                  <m:oMath xmlns:m="http://schemas.openxmlformats.org/officeDocument/2006/math">
                    <m:sSup>
                      <m:sSupPr>
                        <m:ctrlPr>
                          <a:rPr lang="en-US" i="1">
                            <a:latin typeface="Cambria Math" panose="02040503050406030204" pitchFamily="18" charset="0"/>
                          </a:rPr>
                        </m:ctrlPr>
                      </m:sSupPr>
                      <m:e>
                        <m:r>
                          <a:rPr lang="en-US" b="1" i="1">
                            <a:latin typeface="Cambria Math" panose="02040503050406030204" pitchFamily="18" charset="0"/>
                          </a:rPr>
                          <m:t>𝒘</m:t>
                        </m:r>
                      </m:e>
                      <m:sup>
                        <m:r>
                          <a:rPr lang="en-US" i="1">
                            <a:latin typeface="Cambria Math" panose="02040503050406030204" pitchFamily="18" charset="0"/>
                          </a:rPr>
                          <m:t>𝑇</m:t>
                        </m:r>
                      </m:sup>
                    </m:sSup>
                    <m:r>
                      <a:rPr lang="en-US" b="1" i="1">
                        <a:latin typeface="Cambria Math" panose="02040503050406030204" pitchFamily="18" charset="0"/>
                      </a:rPr>
                      <m:t>𝒙</m:t>
                    </m:r>
                    <m:r>
                      <a:rPr lang="en-US" b="1" i="1" smtClean="0">
                        <a:latin typeface="Cambria Math" panose="02040503050406030204" pitchFamily="18" charset="0"/>
                      </a:rPr>
                      <m:t>+</m:t>
                    </m:r>
                    <m:r>
                      <a:rPr lang="en-US" b="0" i="1" smtClean="0">
                        <a:latin typeface="Cambria Math" panose="02040503050406030204" pitchFamily="18" charset="0"/>
                      </a:rPr>
                      <m:t>𝑏</m:t>
                    </m:r>
                    <m:r>
                      <a:rPr lang="en-US" i="1">
                        <a:latin typeface="Cambria Math" panose="02040503050406030204" pitchFamily="18" charset="0"/>
                      </a:rPr>
                      <m:t>=0</m:t>
                    </m:r>
                  </m:oMath>
                </a14:m>
                <a:endParaRPr lang="en-US" dirty="0" smtClean="0"/>
              </a:p>
              <a:p>
                <a14:m>
                  <m:oMath xmlns:m="http://schemas.openxmlformats.org/officeDocument/2006/math">
                    <m:sSup>
                      <m:sSupPr>
                        <m:ctrlPr>
                          <a:rPr lang="en-US" altLang="zh-CN" b="0" i="1" dirty="0" smtClean="0">
                            <a:latin typeface="Cambria Math" panose="02040503050406030204" pitchFamily="18" charset="0"/>
                          </a:rPr>
                        </m:ctrlPr>
                      </m:sSupPr>
                      <m:e>
                        <m:r>
                          <a:rPr lang="en-US" altLang="zh-CN" b="1" i="1" dirty="0">
                            <a:latin typeface="Cambria Math" panose="02040503050406030204" pitchFamily="18" charset="0"/>
                          </a:rPr>
                          <m:t>𝒘</m:t>
                        </m:r>
                      </m:e>
                      <m:sup>
                        <m:r>
                          <a:rPr lang="en-US" altLang="zh-CN" b="0" i="0" dirty="0" smtClean="0">
                            <a:latin typeface="Cambria Math" panose="02040503050406030204" pitchFamily="18" charset="0"/>
                          </a:rPr>
                          <m:t>∗</m:t>
                        </m:r>
                      </m:sup>
                    </m:sSup>
                    <m:r>
                      <a:rPr lang="en-US" altLang="zh-CN" b="0" i="0" dirty="0" smtClean="0">
                        <a:latin typeface="Cambria Math" panose="02040503050406030204" pitchFamily="18" charset="0"/>
                      </a:rPr>
                      <m:t>=</m:t>
                    </m:r>
                    <m:f>
                      <m:fPr>
                        <m:ctrlPr>
                          <a:rPr lang="en-US" altLang="zh-CN" b="0" i="1" dirty="0" smtClean="0">
                            <a:latin typeface="Cambria Math" panose="02040503050406030204" pitchFamily="18" charset="0"/>
                          </a:rPr>
                        </m:ctrlPr>
                      </m:fPr>
                      <m:num>
                        <m:r>
                          <a:rPr lang="en-US" altLang="zh-CN" b="1" i="1" dirty="0" smtClean="0">
                            <a:latin typeface="Cambria Math" panose="02040503050406030204" pitchFamily="18" charset="0"/>
                          </a:rPr>
                          <m:t>𝒘</m:t>
                        </m:r>
                      </m:num>
                      <m:den>
                        <m:d>
                          <m:dPr>
                            <m:begChr m:val="‖"/>
                            <m:endChr m:val="‖"/>
                            <m:ctrlPr>
                              <a:rPr lang="en-US" altLang="zh-CN" b="0" i="1" dirty="0" smtClean="0">
                                <a:latin typeface="Cambria Math" panose="02040503050406030204" pitchFamily="18" charset="0"/>
                              </a:rPr>
                            </m:ctrlPr>
                          </m:dPr>
                          <m:e>
                            <m:r>
                              <a:rPr lang="en-US" altLang="zh-CN" b="1" i="1" dirty="0">
                                <a:latin typeface="Cambria Math" panose="02040503050406030204" pitchFamily="18" charset="0"/>
                              </a:rPr>
                              <m:t>𝒘</m:t>
                            </m:r>
                          </m:e>
                        </m:d>
                      </m:den>
                    </m:f>
                  </m:oMath>
                </a14:m>
                <a:r>
                  <a:rPr lang="en-US" dirty="0" smtClean="0"/>
                  <a:t> is the unit normal vector</a:t>
                </a:r>
                <a:endParaRPr lang="en-US" dirty="0"/>
              </a:p>
              <a:p>
                <a:r>
                  <a:rPr lang="en-US" dirty="0"/>
                  <a:t>We would like to compute the distance between the point </a:t>
                </a:r>
                <a:r>
                  <a:rPr lang="en-US" b="1" i="1" dirty="0" smtClean="0">
                    <a:latin typeface="Times New Roman" panose="02020603050405020304" pitchFamily="18" charset="0"/>
                    <a:cs typeface="Times New Roman" panose="02020603050405020304" pitchFamily="18" charset="0"/>
                  </a:rPr>
                  <a:t>a</a:t>
                </a:r>
                <a:r>
                  <a:rPr lang="en-US" dirty="0"/>
                  <a:t> and the hyperplane </a:t>
                </a:r>
              </a:p>
              <a:p>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568"/>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11/1/2018</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14</a:t>
            </a:fld>
            <a:endParaRPr lang="en-US"/>
          </a:p>
        </p:txBody>
      </p:sp>
      <p:pic>
        <p:nvPicPr>
          <p:cNvPr id="9" name="图片 8"/>
          <p:cNvPicPr>
            <a:picLocks noChangeAspect="1"/>
          </p:cNvPicPr>
          <p:nvPr/>
        </p:nvPicPr>
        <p:blipFill rotWithShape="1">
          <a:blip r:embed="rId3"/>
          <a:srcRect t="5212" b="7520"/>
          <a:stretch/>
        </p:blipFill>
        <p:spPr>
          <a:xfrm>
            <a:off x="2060320" y="3243057"/>
            <a:ext cx="5276850" cy="3108757"/>
          </a:xfrm>
          <a:prstGeom prst="rect">
            <a:avLst/>
          </a:prstGeom>
        </p:spPr>
      </p:pic>
    </p:spTree>
    <p:extLst>
      <p:ext uri="{BB962C8B-B14F-4D97-AF65-F5344CB8AC3E}">
        <p14:creationId xmlns:p14="http://schemas.microsoft.com/office/powerpoint/2010/main" val="32526889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lang="en-US" sz="2800" dirty="0"/>
              <a:t>Compute signed</a:t>
            </a:r>
            <a:r>
              <a:rPr lang="en-US" sz="2800" dirty="0" smtClean="0"/>
              <a:t> </a:t>
            </a:r>
            <a:r>
              <a:rPr lang="en-US" sz="2800" dirty="0"/>
              <a:t>distance from a point to the hyperplane</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dirty="0" smtClean="0"/>
                  <a:t>We want to find distance between </a:t>
                </a:r>
                <a:r>
                  <a:rPr lang="en-US" b="1" i="1" dirty="0">
                    <a:latin typeface="Times New Roman" panose="02020603050405020304" pitchFamily="18" charset="0"/>
                    <a:cs typeface="Times New Roman" panose="02020603050405020304" pitchFamily="18" charset="0"/>
                  </a:rPr>
                  <a:t>a</a:t>
                </a:r>
                <a:r>
                  <a:rPr lang="en-US" dirty="0"/>
                  <a:t> and line in direction of </a:t>
                </a:r>
                <a14:m>
                  <m:oMath xmlns:m="http://schemas.openxmlformats.org/officeDocument/2006/math">
                    <m:sSup>
                      <m:sSupPr>
                        <m:ctrlPr>
                          <a:rPr lang="en-US" b="0" i="1" smtClean="0">
                            <a:latin typeface="Cambria Math" panose="02040503050406030204" pitchFamily="18" charset="0"/>
                          </a:rPr>
                        </m:ctrlPr>
                      </m:sSupPr>
                      <m:e>
                        <m:r>
                          <a:rPr lang="en-US" b="1" i="1" smtClean="0">
                            <a:latin typeface="Cambria Math" panose="02040503050406030204" pitchFamily="18" charset="0"/>
                          </a:rPr>
                          <m:t>𝒘</m:t>
                        </m:r>
                      </m:e>
                      <m:sup>
                        <m:r>
                          <a:rPr lang="en-US" b="0" i="1" smtClean="0">
                            <a:latin typeface="Cambria Math" panose="02040503050406030204" pitchFamily="18" charset="0"/>
                          </a:rPr>
                          <m:t>∗</m:t>
                        </m:r>
                      </m:sup>
                    </m:sSup>
                  </m:oMath>
                </a14:m>
                <a:endParaRPr lang="en-US" dirty="0" smtClean="0"/>
              </a:p>
              <a:p>
                <a:r>
                  <a:rPr lang="en-US" dirty="0"/>
                  <a:t>If we define point </a:t>
                </a:r>
                <a:r>
                  <a:rPr lang="en-US" b="1" i="1" dirty="0">
                    <a:latin typeface="Times New Roman" panose="02020603050405020304" pitchFamily="18" charset="0"/>
                    <a:cs typeface="Times New Roman" panose="02020603050405020304" pitchFamily="18" charset="0"/>
                  </a:rPr>
                  <a:t>a</a:t>
                </a:r>
                <a:r>
                  <a:rPr lang="en-US" baseline="-25000" dirty="0">
                    <a:latin typeface="Times New Roman" panose="02020603050405020304" pitchFamily="18" charset="0"/>
                    <a:cs typeface="Times New Roman" panose="02020603050405020304" pitchFamily="18" charset="0"/>
                  </a:rPr>
                  <a:t>0</a:t>
                </a:r>
                <a:r>
                  <a:rPr lang="en-US" dirty="0"/>
                  <a:t> on the line, then this distance corresponds to length of </a:t>
                </a:r>
                <a14:m>
                  <m:oMath xmlns:m="http://schemas.openxmlformats.org/officeDocument/2006/math">
                    <m:r>
                      <a:rPr lang="en-US" b="1" i="1" smtClean="0">
                        <a:latin typeface="Cambria Math" panose="02040503050406030204" pitchFamily="18" charset="0"/>
                      </a:rPr>
                      <m:t>𝒂</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1" i="1" smtClean="0">
                            <a:latin typeface="Cambria Math" panose="02040503050406030204" pitchFamily="18" charset="0"/>
                          </a:rPr>
                          <m:t>𝒂</m:t>
                        </m:r>
                      </m:e>
                      <m:sub>
                        <m:r>
                          <a:rPr lang="en-US" b="0" i="1" smtClean="0">
                            <a:latin typeface="Cambria Math" panose="02040503050406030204" pitchFamily="18" charset="0"/>
                          </a:rPr>
                          <m:t>0</m:t>
                        </m:r>
                      </m:sub>
                    </m:sSub>
                  </m:oMath>
                </a14:m>
                <a:r>
                  <a:rPr lang="en-US" dirty="0" smtClean="0">
                    <a:latin typeface="Times New Roman" panose="02020603050405020304" pitchFamily="18" charset="0"/>
                    <a:cs typeface="Times New Roman" panose="02020603050405020304" pitchFamily="18" charset="0"/>
                  </a:rPr>
                  <a:t> </a:t>
                </a:r>
                <a:r>
                  <a:rPr lang="en-US" dirty="0"/>
                  <a:t>in direction of </a:t>
                </a:r>
                <a14:m>
                  <m:oMath xmlns:m="http://schemas.openxmlformats.org/officeDocument/2006/math">
                    <m:sSup>
                      <m:sSupPr>
                        <m:ctrlPr>
                          <a:rPr lang="en-US" i="1">
                            <a:latin typeface="Cambria Math" panose="02040503050406030204" pitchFamily="18" charset="0"/>
                          </a:rPr>
                        </m:ctrlPr>
                      </m:sSupPr>
                      <m:e>
                        <m:r>
                          <a:rPr lang="en-US" b="1" i="1">
                            <a:latin typeface="Cambria Math" panose="02040503050406030204" pitchFamily="18" charset="0"/>
                          </a:rPr>
                          <m:t>𝒘</m:t>
                        </m:r>
                      </m:e>
                      <m:sup>
                        <m:r>
                          <a:rPr lang="en-US" i="1">
                            <a:latin typeface="Cambria Math" panose="02040503050406030204" pitchFamily="18" charset="0"/>
                          </a:rPr>
                          <m:t>∗</m:t>
                        </m:r>
                      </m:sup>
                    </m:sSup>
                  </m:oMath>
                </a14:m>
                <a:r>
                  <a:rPr lang="en-US" dirty="0"/>
                  <a:t> , which </a:t>
                </a:r>
                <a:r>
                  <a:rPr lang="en-US" dirty="0" smtClean="0"/>
                  <a:t>equals </a:t>
                </a:r>
                <a14:m>
                  <m:oMath xmlns:m="http://schemas.openxmlformats.org/officeDocument/2006/math">
                    <m:sSup>
                      <m:sSupPr>
                        <m:ctrlPr>
                          <a:rPr lang="en-US" b="0" i="1" smtClean="0">
                            <a:latin typeface="Cambria Math" panose="02040503050406030204" pitchFamily="18" charset="0"/>
                          </a:rPr>
                        </m:ctrlPr>
                      </m:sSupPr>
                      <m:e>
                        <m:sSup>
                          <m:sSupPr>
                            <m:ctrlPr>
                              <a:rPr lang="en-US" b="0" i="1" smtClean="0">
                                <a:latin typeface="Cambria Math" panose="02040503050406030204" pitchFamily="18" charset="0"/>
                              </a:rPr>
                            </m:ctrlPr>
                          </m:sSupPr>
                          <m:e>
                            <m:r>
                              <a:rPr lang="en-US" b="1" i="1" smtClean="0">
                                <a:latin typeface="Cambria Math" panose="02040503050406030204" pitchFamily="18" charset="0"/>
                              </a:rPr>
                              <m:t>𝒘</m:t>
                            </m:r>
                          </m:e>
                          <m:sup>
                            <m:r>
                              <a:rPr lang="en-US" b="0" i="1" smtClean="0">
                                <a:latin typeface="Cambria Math" panose="02040503050406030204" pitchFamily="18" charset="0"/>
                              </a:rPr>
                              <m:t>∗</m:t>
                            </m:r>
                          </m:sup>
                        </m:sSup>
                      </m:e>
                      <m:sup>
                        <m:r>
                          <a:rPr lang="en-US" b="0" i="1" smtClean="0">
                            <a:latin typeface="Cambria Math" panose="02040503050406030204" pitchFamily="18" charset="0"/>
                          </a:rPr>
                          <m:t>𝑇</m:t>
                        </m:r>
                      </m:sup>
                    </m:sSup>
                    <m:r>
                      <a:rPr lang="en-US" b="0" i="1" smtClean="0">
                        <a:latin typeface="Cambria Math" panose="02040503050406030204" pitchFamily="18" charset="0"/>
                      </a:rPr>
                      <m:t>(</m:t>
                    </m:r>
                    <m:r>
                      <a:rPr lang="en-US" b="1" i="1" smtClean="0">
                        <a:latin typeface="Cambria Math" panose="02040503050406030204" pitchFamily="18" charset="0"/>
                      </a:rPr>
                      <m:t>𝒂</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1" i="1" smtClean="0">
                            <a:latin typeface="Cambria Math" panose="02040503050406030204" pitchFamily="18" charset="0"/>
                          </a:rPr>
                          <m:t>𝒂</m:t>
                        </m:r>
                      </m:e>
                      <m:sub>
                        <m:r>
                          <a:rPr lang="en-US" b="0" i="1" smtClean="0">
                            <a:latin typeface="Cambria Math" panose="02040503050406030204" pitchFamily="18" charset="0"/>
                          </a:rPr>
                          <m:t>0</m:t>
                        </m:r>
                      </m:sub>
                    </m:sSub>
                    <m:r>
                      <a:rPr lang="en-US" b="0" i="1" smtClean="0">
                        <a:latin typeface="Cambria Math" panose="02040503050406030204" pitchFamily="18" charset="0"/>
                      </a:rPr>
                      <m:t>)</m:t>
                    </m:r>
                  </m:oMath>
                </a14:m>
                <a:endParaRPr lang="en-US" dirty="0" smtClean="0"/>
              </a:p>
              <a:p>
                <a:r>
                  <a:rPr lang="en-US" dirty="0" smtClean="0"/>
                  <a:t>Since </a:t>
                </a:r>
                <a14:m>
                  <m:oMath xmlns:m="http://schemas.openxmlformats.org/officeDocument/2006/math">
                    <m:sSup>
                      <m:sSupPr>
                        <m:ctrlPr>
                          <a:rPr lang="en-US" b="0" i="1" smtClean="0">
                            <a:latin typeface="Cambria Math" panose="02040503050406030204" pitchFamily="18" charset="0"/>
                          </a:rPr>
                        </m:ctrlPr>
                      </m:sSupPr>
                      <m:e>
                        <m:r>
                          <a:rPr lang="en-US" b="1" i="1" smtClean="0">
                            <a:latin typeface="Cambria Math" panose="02040503050406030204" pitchFamily="18" charset="0"/>
                          </a:rPr>
                          <m:t>𝒘</m:t>
                        </m:r>
                      </m:e>
                      <m:sup>
                        <m:r>
                          <a:rPr lang="en-US" b="0" i="1" smtClean="0">
                            <a:latin typeface="Cambria Math" panose="02040503050406030204" pitchFamily="18" charset="0"/>
                          </a:rPr>
                          <m:t>𝑇</m:t>
                        </m:r>
                      </m:sup>
                    </m:sSup>
                    <m:sSub>
                      <m:sSubPr>
                        <m:ctrlPr>
                          <a:rPr lang="en-US" b="0" i="1" smtClean="0">
                            <a:latin typeface="Cambria Math" panose="02040503050406030204" pitchFamily="18" charset="0"/>
                          </a:rPr>
                        </m:ctrlPr>
                      </m:sSubPr>
                      <m:e>
                        <m:r>
                          <a:rPr lang="en-US" b="1" i="1" smtClean="0">
                            <a:latin typeface="Cambria Math" panose="02040503050406030204" pitchFamily="18" charset="0"/>
                          </a:rPr>
                          <m:t>𝒂</m:t>
                        </m:r>
                      </m:e>
                      <m:sub>
                        <m:r>
                          <a:rPr lang="en-US" b="0" i="1" smtClean="0">
                            <a:latin typeface="Cambria Math" panose="02040503050406030204" pitchFamily="18" charset="0"/>
                          </a:rPr>
                          <m:t>0</m:t>
                        </m:r>
                      </m:sub>
                    </m:sSub>
                    <m:r>
                      <a:rPr lang="en-US" b="0" i="1" smtClean="0">
                        <a:latin typeface="Cambria Math" panose="02040503050406030204" pitchFamily="18" charset="0"/>
                      </a:rPr>
                      <m:t>=−</m:t>
                    </m:r>
                    <m:r>
                      <a:rPr lang="en-US" b="0" i="1" smtClean="0">
                        <a:latin typeface="Cambria Math" panose="02040503050406030204" pitchFamily="18" charset="0"/>
                      </a:rPr>
                      <m:t>𝑏</m:t>
                    </m:r>
                  </m:oMath>
                </a14:m>
                <a:r>
                  <a:rPr lang="en-US" dirty="0"/>
                  <a:t>, the distance </a:t>
                </a:r>
                <a:r>
                  <a:rPr lang="en-US" dirty="0" smtClean="0"/>
                  <a:t>equals </a:t>
                </a:r>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d>
                          <m:dPr>
                            <m:begChr m:val="‖"/>
                            <m:endChr m:val="‖"/>
                            <m:ctrlPr>
                              <a:rPr lang="en-US" b="0" i="1" smtClean="0">
                                <a:latin typeface="Cambria Math" panose="02040503050406030204" pitchFamily="18" charset="0"/>
                              </a:rPr>
                            </m:ctrlPr>
                          </m:dPr>
                          <m:e>
                            <m:r>
                              <a:rPr lang="en-US" b="1" i="1" smtClean="0">
                                <a:latin typeface="Cambria Math" panose="02040503050406030204" pitchFamily="18" charset="0"/>
                              </a:rPr>
                              <m:t>𝒘</m:t>
                            </m:r>
                          </m:e>
                        </m:d>
                      </m:den>
                    </m:f>
                    <m:r>
                      <a:rPr lang="en-US" b="0" i="1" smtClean="0">
                        <a:latin typeface="Cambria Math" panose="02040503050406030204" pitchFamily="18" charset="0"/>
                      </a:rPr>
                      <m:t>(</m:t>
                    </m:r>
                    <m:sSup>
                      <m:sSupPr>
                        <m:ctrlPr>
                          <a:rPr lang="en-US" altLang="zh-CN" b="0" i="1" smtClean="0">
                            <a:latin typeface="Cambria Math" panose="02040503050406030204" pitchFamily="18" charset="0"/>
                          </a:rPr>
                        </m:ctrlPr>
                      </m:sSupPr>
                      <m:e>
                        <m:r>
                          <a:rPr lang="en-US" altLang="zh-CN" b="1" i="1" smtClean="0">
                            <a:latin typeface="Cambria Math" panose="02040503050406030204" pitchFamily="18" charset="0"/>
                          </a:rPr>
                          <m:t>𝒘</m:t>
                        </m:r>
                      </m:e>
                      <m:sup>
                        <m:r>
                          <a:rPr lang="en-US" altLang="zh-CN" b="0" i="1" smtClean="0">
                            <a:latin typeface="Cambria Math" panose="02040503050406030204" pitchFamily="18" charset="0"/>
                          </a:rPr>
                          <m:t>𝑇</m:t>
                        </m:r>
                      </m:sup>
                    </m:sSup>
                    <m:r>
                      <a:rPr lang="en-US" altLang="zh-CN" b="1" i="1" smtClean="0">
                        <a:latin typeface="Cambria Math" panose="02040503050406030204" pitchFamily="18" charset="0"/>
                      </a:rPr>
                      <m:t>𝒂</m:t>
                    </m:r>
                    <m:r>
                      <a:rPr lang="en-US" altLang="zh-CN" b="0" i="1" smtClean="0">
                        <a:latin typeface="Cambria Math" panose="02040503050406030204" pitchFamily="18" charset="0"/>
                      </a:rPr>
                      <m:t>+</m:t>
                    </m:r>
                    <m:r>
                      <a:rPr lang="en-US" altLang="zh-CN" b="0" i="1" smtClean="0">
                        <a:latin typeface="Cambria Math" panose="02040503050406030204" pitchFamily="18" charset="0"/>
                      </a:rPr>
                      <m:t>𝑏</m:t>
                    </m:r>
                    <m:r>
                      <a:rPr lang="en-US" b="0" i="1" smtClean="0">
                        <a:latin typeface="Cambria Math" panose="02040503050406030204" pitchFamily="18" charset="0"/>
                      </a:rPr>
                      <m:t>)</m:t>
                    </m:r>
                  </m:oMath>
                </a14:m>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680" r="-1900"/>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11/1/2018</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15</a:t>
            </a:fld>
            <a:endParaRPr lang="en-US"/>
          </a:p>
        </p:txBody>
      </p:sp>
      <p:pic>
        <p:nvPicPr>
          <p:cNvPr id="8" name="图片 7"/>
          <p:cNvPicPr>
            <a:picLocks noChangeAspect="1"/>
          </p:cNvPicPr>
          <p:nvPr/>
        </p:nvPicPr>
        <p:blipFill rotWithShape="1">
          <a:blip r:embed="rId3"/>
          <a:srcRect t="5212" b="7520"/>
          <a:stretch/>
        </p:blipFill>
        <p:spPr>
          <a:xfrm>
            <a:off x="2060320" y="3243057"/>
            <a:ext cx="5276850" cy="3108757"/>
          </a:xfrm>
          <a:prstGeom prst="rect">
            <a:avLst/>
          </a:prstGeom>
        </p:spPr>
      </p:pic>
    </p:spTree>
    <p:extLst>
      <p:ext uri="{BB962C8B-B14F-4D97-AF65-F5344CB8AC3E}">
        <p14:creationId xmlns:p14="http://schemas.microsoft.com/office/powerpoint/2010/main" val="7253614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lang="en-US" sz="3600" dirty="0"/>
              <a:t>Distance from a point to decision boundary</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dirty="0" smtClean="0"/>
                  <a:t>The unsigned distance from a point </a:t>
                </a:r>
                <a14:m>
                  <m:oMath xmlns:m="http://schemas.openxmlformats.org/officeDocument/2006/math">
                    <m:r>
                      <a:rPr lang="en-US" b="1" i="1" smtClean="0">
                        <a:latin typeface="Cambria Math" panose="02040503050406030204" pitchFamily="18" charset="0"/>
                      </a:rPr>
                      <m:t>𝒙</m:t>
                    </m:r>
                  </m:oMath>
                </a14:m>
                <a:r>
                  <a:rPr lang="en-US" dirty="0" smtClean="0"/>
                  <a:t> to a hyperplane </a:t>
                </a:r>
                <a14:m>
                  <m:oMath xmlns:m="http://schemas.openxmlformats.org/officeDocument/2006/math">
                    <m:r>
                      <a:rPr lang="en-US" i="1" smtClean="0">
                        <a:latin typeface="Cambria Math" panose="02040503050406030204" pitchFamily="18" charset="0"/>
                        <a:ea typeface="Cambria Math" panose="02040503050406030204" pitchFamily="18" charset="0"/>
                      </a:rPr>
                      <m:t>ℋ</m:t>
                    </m:r>
                  </m:oMath>
                </a14:m>
                <a:r>
                  <a:rPr lang="en-US" dirty="0" smtClean="0"/>
                  <a:t> is</a:t>
                </a:r>
              </a:p>
              <a:p>
                <a:endParaRPr lang="en-US" dirty="0"/>
              </a:p>
              <a:p>
                <a:endParaRPr lang="en-US" dirty="0" smtClean="0"/>
              </a:p>
              <a:p>
                <a:r>
                  <a:rPr lang="en-US" dirty="0" smtClean="0"/>
                  <a:t>We </a:t>
                </a:r>
                <a:r>
                  <a:rPr lang="en-US" dirty="0"/>
                  <a:t>can remove the absolute </a:t>
                </a:r>
                <a:r>
                  <a:rPr lang="en-US" dirty="0" smtClean="0"/>
                  <a:t>value </a:t>
                </a:r>
                <a14:m>
                  <m:oMath xmlns:m="http://schemas.openxmlformats.org/officeDocument/2006/math">
                    <m:d>
                      <m:dPr>
                        <m:begChr m:val="|"/>
                        <m:endChr m:val="|"/>
                        <m:ctrlPr>
                          <a:rPr lang="en-US" i="1" smtClean="0">
                            <a:latin typeface="Cambria Math" panose="02040503050406030204" pitchFamily="18" charset="0"/>
                          </a:rPr>
                        </m:ctrlPr>
                      </m:dPr>
                      <m:e>
                        <m:r>
                          <a:rPr lang="en-US" b="0" i="1" smtClean="0">
                            <a:latin typeface="Cambria Math" panose="02040503050406030204" pitchFamily="18" charset="0"/>
                          </a:rPr>
                          <m:t>⋅</m:t>
                        </m:r>
                      </m:e>
                    </m:d>
                  </m:oMath>
                </a14:m>
                <a:r>
                  <a:rPr lang="en-US" dirty="0" smtClean="0"/>
                  <a:t> by </a:t>
                </a:r>
                <a:r>
                  <a:rPr lang="en-US" dirty="0"/>
                  <a:t>exploiting the fact that the decision boundary classifies every point in the training dataset </a:t>
                </a:r>
                <a:r>
                  <a:rPr lang="en-US" dirty="0" smtClean="0"/>
                  <a:t>correctly</a:t>
                </a:r>
              </a:p>
              <a:p>
                <a:r>
                  <a:rPr lang="en-US" dirty="0"/>
                  <a:t>Namely, </a:t>
                </a:r>
                <a14:m>
                  <m:oMath xmlns:m="http://schemas.openxmlformats.org/officeDocument/2006/math">
                    <m:r>
                      <a:rPr lang="en-US" b="0" i="0" smtClean="0">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b="1" i="1">
                            <a:latin typeface="Cambria Math" panose="02040503050406030204" pitchFamily="18" charset="0"/>
                            <a:ea typeface="Cambria Math" panose="02040503050406030204" pitchFamily="18" charset="0"/>
                          </a:rPr>
                          <m:t>𝒘</m:t>
                        </m:r>
                      </m:e>
                      <m:sup>
                        <m:r>
                          <a:rPr lang="en-US" i="1">
                            <a:latin typeface="Cambria Math" panose="02040503050406030204" pitchFamily="18" charset="0"/>
                            <a:ea typeface="Cambria Math" panose="02040503050406030204" pitchFamily="18" charset="0"/>
                          </a:rPr>
                          <m:t>𝑇</m:t>
                        </m:r>
                      </m:sup>
                    </m:sSup>
                    <m:r>
                      <a:rPr lang="en-US" b="1" i="1">
                        <a:latin typeface="Cambria Math" panose="02040503050406030204" pitchFamily="18" charset="0"/>
                      </a:rPr>
                      <m:t>𝒙</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𝑏</m:t>
                    </m:r>
                    <m:r>
                      <a:rPr lang="en-US" b="0" i="1" smtClean="0">
                        <a:latin typeface="Cambria Math" panose="02040503050406030204" pitchFamily="18" charset="0"/>
                        <a:ea typeface="Cambria Math" panose="02040503050406030204" pitchFamily="18" charset="0"/>
                      </a:rPr>
                      <m:t>)</m:t>
                    </m:r>
                  </m:oMath>
                </a14:m>
                <a:r>
                  <a:rPr lang="en-US" dirty="0" smtClean="0"/>
                  <a:t> </a:t>
                </a:r>
                <a:r>
                  <a:rPr lang="en-US" dirty="0"/>
                  <a:t>and </a:t>
                </a:r>
                <a:r>
                  <a:rPr lang="en-US" b="1" i="1" dirty="0">
                    <a:latin typeface="Times New Roman" panose="02020603050405020304" pitchFamily="18" charset="0"/>
                    <a:cs typeface="Times New Roman" panose="02020603050405020304" pitchFamily="18" charset="0"/>
                  </a:rPr>
                  <a:t>x</a:t>
                </a:r>
                <a:r>
                  <a:rPr lang="en-US" dirty="0"/>
                  <a:t>’s label </a:t>
                </a:r>
                <a:r>
                  <a:rPr lang="en-US" i="1" dirty="0">
                    <a:latin typeface="Times New Roman" panose="02020603050405020304" pitchFamily="18" charset="0"/>
                    <a:cs typeface="Times New Roman" panose="02020603050405020304" pitchFamily="18" charset="0"/>
                  </a:rPr>
                  <a:t>y</a:t>
                </a:r>
                <a:r>
                  <a:rPr lang="en-US" dirty="0"/>
                  <a:t> must have the same sign, so:</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568" r="-2280"/>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11/1/2018</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16</a:t>
            </a:fld>
            <a:endParaRPr lang="en-US"/>
          </a:p>
        </p:txBody>
      </p:sp>
      <mc:AlternateContent xmlns:mc="http://schemas.openxmlformats.org/markup-compatibility/2006" xmlns:a14="http://schemas.microsoft.com/office/drawing/2010/main">
        <mc:Choice Requires="a14">
          <p:sp>
            <p:nvSpPr>
              <p:cNvPr id="7" name="文本框 6"/>
              <p:cNvSpPr txBox="1"/>
              <p:nvPr/>
            </p:nvSpPr>
            <p:spPr>
              <a:xfrm>
                <a:off x="3262158" y="1404257"/>
                <a:ext cx="2622063" cy="80175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1" i="1">
                              <a:solidFill>
                                <a:schemeClr val="tx1">
                                  <a:lumMod val="75000"/>
                                  <a:lumOff val="25000"/>
                                </a:schemeClr>
                              </a:solidFill>
                              <a:latin typeface="Cambria Math" panose="02040503050406030204" pitchFamily="18" charset="0"/>
                            </a:rPr>
                          </m:ctrlPr>
                        </m:sSubPr>
                        <m:e>
                          <m:r>
                            <a:rPr lang="en-US" sz="2400" b="1" i="1">
                              <a:solidFill>
                                <a:schemeClr val="tx1">
                                  <a:lumMod val="75000"/>
                                  <a:lumOff val="25000"/>
                                </a:schemeClr>
                              </a:solidFill>
                              <a:latin typeface="Cambria Math" panose="02040503050406030204" pitchFamily="18" charset="0"/>
                            </a:rPr>
                            <m:t>𝑑</m:t>
                          </m:r>
                        </m:e>
                        <m:sub>
                          <m:r>
                            <a:rPr lang="en-US" sz="2400" b="1" i="1">
                              <a:solidFill>
                                <a:schemeClr val="tx1">
                                  <a:lumMod val="75000"/>
                                  <a:lumOff val="25000"/>
                                </a:schemeClr>
                              </a:solidFill>
                              <a:latin typeface="Cambria Math" panose="02040503050406030204" pitchFamily="18" charset="0"/>
                            </a:rPr>
                            <m:t>ℋ</m:t>
                          </m:r>
                        </m:sub>
                      </m:sSub>
                      <m:d>
                        <m:dPr>
                          <m:ctrlPr>
                            <a:rPr lang="en-US" sz="2400" b="1" i="1">
                              <a:solidFill>
                                <a:schemeClr val="tx1">
                                  <a:lumMod val="75000"/>
                                  <a:lumOff val="25000"/>
                                </a:schemeClr>
                              </a:solidFill>
                              <a:latin typeface="Cambria Math" panose="02040503050406030204" pitchFamily="18" charset="0"/>
                            </a:rPr>
                          </m:ctrlPr>
                        </m:dPr>
                        <m:e>
                          <m:r>
                            <a:rPr lang="en-US" sz="2400" b="1" i="1">
                              <a:solidFill>
                                <a:schemeClr val="tx1">
                                  <a:lumMod val="75000"/>
                                  <a:lumOff val="25000"/>
                                </a:schemeClr>
                              </a:solidFill>
                              <a:latin typeface="Cambria Math" panose="02040503050406030204" pitchFamily="18" charset="0"/>
                            </a:rPr>
                            <m:t>𝒙</m:t>
                          </m:r>
                        </m:e>
                      </m:d>
                      <m:r>
                        <a:rPr lang="en-US" sz="2400" b="1" i="1">
                          <a:solidFill>
                            <a:schemeClr val="tx1">
                              <a:lumMod val="75000"/>
                              <a:lumOff val="25000"/>
                            </a:schemeClr>
                          </a:solidFill>
                          <a:latin typeface="Cambria Math" panose="02040503050406030204" pitchFamily="18" charset="0"/>
                        </a:rPr>
                        <m:t>=</m:t>
                      </m:r>
                      <m:f>
                        <m:fPr>
                          <m:ctrlPr>
                            <a:rPr lang="en-US" sz="2400" b="1" i="1">
                              <a:solidFill>
                                <a:schemeClr val="tx1">
                                  <a:lumMod val="75000"/>
                                  <a:lumOff val="25000"/>
                                </a:schemeClr>
                              </a:solidFill>
                              <a:latin typeface="Cambria Math" panose="02040503050406030204" pitchFamily="18" charset="0"/>
                            </a:rPr>
                          </m:ctrlPr>
                        </m:fPr>
                        <m:num>
                          <m:d>
                            <m:dPr>
                              <m:begChr m:val="|"/>
                              <m:endChr m:val="|"/>
                              <m:ctrlPr>
                                <a:rPr lang="en-US" sz="2400" b="1" i="1">
                                  <a:solidFill>
                                    <a:schemeClr val="tx1">
                                      <a:lumMod val="75000"/>
                                      <a:lumOff val="25000"/>
                                    </a:schemeClr>
                                  </a:solidFill>
                                  <a:latin typeface="Cambria Math" panose="02040503050406030204" pitchFamily="18" charset="0"/>
                                </a:rPr>
                              </m:ctrlPr>
                            </m:dPr>
                            <m:e>
                              <m:sSup>
                                <m:sSupPr>
                                  <m:ctrlPr>
                                    <a:rPr lang="en-US" sz="2400" b="1" i="1">
                                      <a:solidFill>
                                        <a:schemeClr val="tx1">
                                          <a:lumMod val="75000"/>
                                          <a:lumOff val="25000"/>
                                        </a:schemeClr>
                                      </a:solidFill>
                                      <a:latin typeface="Cambria Math" panose="02040503050406030204" pitchFamily="18" charset="0"/>
                                    </a:rPr>
                                  </m:ctrlPr>
                                </m:sSupPr>
                                <m:e>
                                  <m:r>
                                    <a:rPr lang="en-US" sz="2400" b="1" i="1">
                                      <a:solidFill>
                                        <a:schemeClr val="tx1">
                                          <a:lumMod val="75000"/>
                                          <a:lumOff val="25000"/>
                                        </a:schemeClr>
                                      </a:solidFill>
                                      <a:latin typeface="Cambria Math" panose="02040503050406030204" pitchFamily="18" charset="0"/>
                                    </a:rPr>
                                    <m:t>𝒘</m:t>
                                  </m:r>
                                </m:e>
                                <m:sup>
                                  <m:r>
                                    <a:rPr lang="en-US" sz="2400" b="1" i="1">
                                      <a:solidFill>
                                        <a:schemeClr val="tx1">
                                          <a:lumMod val="75000"/>
                                          <a:lumOff val="25000"/>
                                        </a:schemeClr>
                                      </a:solidFill>
                                      <a:latin typeface="Cambria Math" panose="02040503050406030204" pitchFamily="18" charset="0"/>
                                    </a:rPr>
                                    <m:t>𝑇</m:t>
                                  </m:r>
                                </m:sup>
                              </m:sSup>
                              <m:r>
                                <a:rPr lang="en-US" sz="2400" b="1" i="1">
                                  <a:solidFill>
                                    <a:schemeClr val="tx1">
                                      <a:lumMod val="75000"/>
                                      <a:lumOff val="25000"/>
                                    </a:schemeClr>
                                  </a:solidFill>
                                  <a:latin typeface="Cambria Math" panose="02040503050406030204" pitchFamily="18" charset="0"/>
                                </a:rPr>
                                <m:t>𝒙</m:t>
                              </m:r>
                              <m:r>
                                <a:rPr lang="en-US" sz="2400" b="1" i="1">
                                  <a:solidFill>
                                    <a:schemeClr val="tx1">
                                      <a:lumMod val="75000"/>
                                      <a:lumOff val="25000"/>
                                    </a:schemeClr>
                                  </a:solidFill>
                                  <a:latin typeface="Cambria Math" panose="02040503050406030204" pitchFamily="18" charset="0"/>
                                </a:rPr>
                                <m:t>+</m:t>
                              </m:r>
                              <m:r>
                                <a:rPr lang="en-US" sz="2400" b="1" i="1">
                                  <a:solidFill>
                                    <a:schemeClr val="tx1">
                                      <a:lumMod val="75000"/>
                                      <a:lumOff val="25000"/>
                                    </a:schemeClr>
                                  </a:solidFill>
                                  <a:latin typeface="Cambria Math" panose="02040503050406030204" pitchFamily="18" charset="0"/>
                                </a:rPr>
                                <m:t>𝑏</m:t>
                              </m:r>
                            </m:e>
                          </m:d>
                        </m:num>
                        <m:den>
                          <m:sSub>
                            <m:sSubPr>
                              <m:ctrlPr>
                                <a:rPr lang="en-US" sz="2400" b="1" i="1">
                                  <a:solidFill>
                                    <a:schemeClr val="tx1">
                                      <a:lumMod val="75000"/>
                                      <a:lumOff val="25000"/>
                                    </a:schemeClr>
                                  </a:solidFill>
                                  <a:latin typeface="Cambria Math" panose="02040503050406030204" pitchFamily="18" charset="0"/>
                                </a:rPr>
                              </m:ctrlPr>
                            </m:sSubPr>
                            <m:e>
                              <m:d>
                                <m:dPr>
                                  <m:begChr m:val="‖"/>
                                  <m:endChr m:val="‖"/>
                                  <m:ctrlPr>
                                    <a:rPr lang="en-US" sz="2400" b="1" i="1">
                                      <a:solidFill>
                                        <a:schemeClr val="tx1">
                                          <a:lumMod val="75000"/>
                                          <a:lumOff val="25000"/>
                                        </a:schemeClr>
                                      </a:solidFill>
                                      <a:latin typeface="Cambria Math" panose="02040503050406030204" pitchFamily="18" charset="0"/>
                                    </a:rPr>
                                  </m:ctrlPr>
                                </m:dPr>
                                <m:e>
                                  <m:r>
                                    <a:rPr lang="en-US" sz="2400" b="1" i="1">
                                      <a:solidFill>
                                        <a:schemeClr val="tx1">
                                          <a:lumMod val="75000"/>
                                          <a:lumOff val="25000"/>
                                        </a:schemeClr>
                                      </a:solidFill>
                                      <a:latin typeface="Cambria Math" panose="02040503050406030204" pitchFamily="18" charset="0"/>
                                    </a:rPr>
                                    <m:t>𝒘</m:t>
                                  </m:r>
                                </m:e>
                              </m:d>
                            </m:e>
                            <m:sub>
                              <m:r>
                                <a:rPr lang="en-US" sz="2400" b="1" i="1">
                                  <a:solidFill>
                                    <a:schemeClr val="tx1">
                                      <a:lumMod val="75000"/>
                                      <a:lumOff val="25000"/>
                                    </a:schemeClr>
                                  </a:solidFill>
                                  <a:latin typeface="Cambria Math" panose="02040503050406030204" pitchFamily="18" charset="0"/>
                                </a:rPr>
                                <m:t>2</m:t>
                              </m:r>
                            </m:sub>
                          </m:sSub>
                        </m:den>
                      </m:f>
                    </m:oMath>
                  </m:oMathPara>
                </a14:m>
                <a:endParaRPr lang="en-US" sz="2400" b="1" i="1" dirty="0">
                  <a:solidFill>
                    <a:schemeClr val="tx1">
                      <a:lumMod val="75000"/>
                      <a:lumOff val="25000"/>
                    </a:schemeClr>
                  </a:solidFill>
                  <a:latin typeface="Cambria Math" panose="02040503050406030204" pitchFamily="18" charset="0"/>
                </a:endParaRPr>
              </a:p>
            </p:txBody>
          </p:sp>
        </mc:Choice>
        <mc:Fallback xmlns="">
          <p:sp>
            <p:nvSpPr>
              <p:cNvPr id="7" name="文本框 6"/>
              <p:cNvSpPr txBox="1">
                <a:spLocks noRot="1" noChangeAspect="1" noMove="1" noResize="1" noEditPoints="1" noAdjustHandles="1" noChangeArrowheads="1" noChangeShapeType="1" noTextEdit="1"/>
              </p:cNvSpPr>
              <p:nvPr/>
            </p:nvSpPr>
            <p:spPr>
              <a:xfrm>
                <a:off x="3262158" y="1404257"/>
                <a:ext cx="2622063" cy="801758"/>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文本框 7"/>
              <p:cNvSpPr txBox="1"/>
              <p:nvPr/>
            </p:nvSpPr>
            <p:spPr>
              <a:xfrm>
                <a:off x="3142124" y="4381501"/>
                <a:ext cx="2862129" cy="80175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𝑑</m:t>
                          </m:r>
                        </m:e>
                        <m:sub>
                          <m:r>
                            <a:rPr lang="en-US" sz="2400" i="1">
                              <a:latin typeface="Cambria Math" panose="02040503050406030204" pitchFamily="18" charset="0"/>
                              <a:ea typeface="Cambria Math" panose="02040503050406030204" pitchFamily="18" charset="0"/>
                            </a:rPr>
                            <m:t>ℋ</m:t>
                          </m:r>
                        </m:sub>
                      </m:sSub>
                      <m:d>
                        <m:dPr>
                          <m:ctrlPr>
                            <a:rPr lang="en-US" sz="2400" b="0" i="1" smtClean="0">
                              <a:latin typeface="Cambria Math" panose="02040503050406030204" pitchFamily="18" charset="0"/>
                              <a:ea typeface="Cambria Math" panose="02040503050406030204" pitchFamily="18" charset="0"/>
                            </a:rPr>
                          </m:ctrlPr>
                        </m:dPr>
                        <m:e>
                          <m:r>
                            <a:rPr lang="en-US" sz="2400" b="1" i="1">
                              <a:solidFill>
                                <a:schemeClr val="tx1">
                                  <a:lumMod val="75000"/>
                                  <a:lumOff val="25000"/>
                                </a:schemeClr>
                              </a:solidFill>
                              <a:latin typeface="Cambria Math" panose="02040503050406030204" pitchFamily="18" charset="0"/>
                            </a:rPr>
                            <m:t>𝒙</m:t>
                          </m:r>
                        </m:e>
                      </m:d>
                      <m:r>
                        <a:rPr lang="en-US" sz="2400" b="0" i="1" smtClean="0">
                          <a:latin typeface="Cambria Math" panose="02040503050406030204" pitchFamily="18" charset="0"/>
                          <a:ea typeface="Cambria Math" panose="02040503050406030204" pitchFamily="18" charset="0"/>
                        </a:rPr>
                        <m:t>=</m:t>
                      </m:r>
                      <m:f>
                        <m:fPr>
                          <m:ctrlPr>
                            <a:rPr lang="en-US" sz="2400" b="0" i="1" smtClean="0">
                              <a:latin typeface="Cambria Math" panose="02040503050406030204" pitchFamily="18" charset="0"/>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𝑦</m:t>
                          </m:r>
                          <m:r>
                            <a:rPr lang="en-US" sz="2400" b="0" i="1" smtClean="0">
                              <a:latin typeface="Cambria Math" panose="02040503050406030204" pitchFamily="18" charset="0"/>
                              <a:ea typeface="Cambria Math" panose="02040503050406030204" pitchFamily="18" charset="0"/>
                            </a:rPr>
                            <m:t>(</m:t>
                          </m:r>
                          <m:sSup>
                            <m:sSupPr>
                              <m:ctrlPr>
                                <a:rPr lang="en-US" sz="2400" i="1">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𝒘</m:t>
                              </m:r>
                            </m:e>
                            <m:sup>
                              <m:r>
                                <a:rPr lang="en-US" sz="2400" i="1">
                                  <a:latin typeface="Cambria Math" panose="02040503050406030204" pitchFamily="18" charset="0"/>
                                  <a:ea typeface="Cambria Math" panose="02040503050406030204" pitchFamily="18" charset="0"/>
                                </a:rPr>
                                <m:t>𝑇</m:t>
                              </m:r>
                            </m:sup>
                          </m:sSup>
                          <m:r>
                            <a:rPr lang="en-US" sz="2400" b="1" i="1">
                              <a:solidFill>
                                <a:schemeClr val="tx1">
                                  <a:lumMod val="75000"/>
                                  <a:lumOff val="25000"/>
                                </a:schemeClr>
                              </a:solidFill>
                              <a:latin typeface="Cambria Math" panose="02040503050406030204" pitchFamily="18" charset="0"/>
                            </a:rPr>
                            <m:t>𝒙</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𝑏</m:t>
                          </m:r>
                          <m:r>
                            <a:rPr lang="en-US" sz="2400" b="0" i="1" smtClean="0">
                              <a:latin typeface="Cambria Math" panose="02040503050406030204" pitchFamily="18" charset="0"/>
                              <a:ea typeface="Cambria Math" panose="02040503050406030204" pitchFamily="18" charset="0"/>
                            </a:rPr>
                            <m:t>)</m:t>
                          </m:r>
                        </m:num>
                        <m:den>
                          <m:sSub>
                            <m:sSubPr>
                              <m:ctrlPr>
                                <a:rPr lang="en-US" sz="2400" b="0" i="1" smtClean="0">
                                  <a:latin typeface="Cambria Math" panose="02040503050406030204" pitchFamily="18" charset="0"/>
                                  <a:ea typeface="Cambria Math" panose="02040503050406030204" pitchFamily="18" charset="0"/>
                                </a:rPr>
                              </m:ctrlPr>
                            </m:sSubPr>
                            <m:e>
                              <m:d>
                                <m:dPr>
                                  <m:begChr m:val="‖"/>
                                  <m:endChr m:val="‖"/>
                                  <m:ctrlPr>
                                    <a:rPr lang="en-US" sz="2400" b="0" i="1" smtClean="0">
                                      <a:latin typeface="Cambria Math" panose="02040503050406030204" pitchFamily="18" charset="0"/>
                                      <a:ea typeface="Cambria Math" panose="02040503050406030204" pitchFamily="18" charset="0"/>
                                    </a:rPr>
                                  </m:ctrlPr>
                                </m:dPr>
                                <m:e>
                                  <m:r>
                                    <a:rPr lang="en-US" sz="2400" b="1" i="1" smtClean="0">
                                      <a:latin typeface="Cambria Math" panose="02040503050406030204" pitchFamily="18" charset="0"/>
                                      <a:ea typeface="Cambria Math" panose="02040503050406030204" pitchFamily="18" charset="0"/>
                                    </a:rPr>
                                    <m:t>𝒘</m:t>
                                  </m:r>
                                </m:e>
                              </m:d>
                            </m:e>
                            <m:sub>
                              <m:r>
                                <a:rPr lang="en-US" sz="2400" b="0" i="1" smtClean="0">
                                  <a:latin typeface="Cambria Math" panose="02040503050406030204" pitchFamily="18" charset="0"/>
                                  <a:ea typeface="Cambria Math" panose="02040503050406030204" pitchFamily="18" charset="0"/>
                                </a:rPr>
                                <m:t>2</m:t>
                              </m:r>
                            </m:sub>
                          </m:sSub>
                        </m:den>
                      </m:f>
                    </m:oMath>
                  </m:oMathPara>
                </a14:m>
                <a:endParaRPr lang="en-US" sz="2400" dirty="0"/>
              </a:p>
            </p:txBody>
          </p:sp>
        </mc:Choice>
        <mc:Fallback xmlns="">
          <p:sp>
            <p:nvSpPr>
              <p:cNvPr id="8" name="文本框 7"/>
              <p:cNvSpPr txBox="1">
                <a:spLocks noRot="1" noChangeAspect="1" noMove="1" noResize="1" noEditPoints="1" noAdjustHandles="1" noChangeArrowheads="1" noChangeShapeType="1" noTextEdit="1"/>
              </p:cNvSpPr>
              <p:nvPr/>
            </p:nvSpPr>
            <p:spPr>
              <a:xfrm>
                <a:off x="3142124" y="4381501"/>
                <a:ext cx="2862129" cy="801758"/>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9155452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sz="3200" dirty="0"/>
              <a:t>Intuition: where to put the decision boundary? </a:t>
            </a:r>
          </a:p>
        </p:txBody>
      </p:sp>
      <p:sp>
        <p:nvSpPr>
          <p:cNvPr id="3" name="内容占位符 2"/>
          <p:cNvSpPr>
            <a:spLocks noGrp="1"/>
          </p:cNvSpPr>
          <p:nvPr>
            <p:ph idx="1"/>
          </p:nvPr>
        </p:nvSpPr>
        <p:spPr/>
        <p:txBody>
          <a:bodyPr/>
          <a:lstStyle/>
          <a:p>
            <a:r>
              <a:rPr lang="en-US" dirty="0"/>
              <a:t>In the example below there </a:t>
            </a:r>
            <a:r>
              <a:rPr lang="en-US" altLang="zh-CN" dirty="0" smtClean="0"/>
              <a:t>are</a:t>
            </a:r>
            <a:r>
              <a:rPr lang="en-US" dirty="0" smtClean="0"/>
              <a:t> </a:t>
            </a:r>
            <a:r>
              <a:rPr lang="en-US" dirty="0"/>
              <a:t>several separating hyperplanes. Each of them is valid as it successfully separates our data set with men on one side and women on the other side.</a:t>
            </a:r>
          </a:p>
        </p:txBody>
      </p:sp>
      <p:sp>
        <p:nvSpPr>
          <p:cNvPr id="4" name="日期占位符 3"/>
          <p:cNvSpPr>
            <a:spLocks noGrp="1"/>
          </p:cNvSpPr>
          <p:nvPr>
            <p:ph type="dt" sz="half" idx="10"/>
          </p:nvPr>
        </p:nvSpPr>
        <p:spPr/>
        <p:txBody>
          <a:bodyPr/>
          <a:lstStyle/>
          <a:p>
            <a:fld id="{568E3CEA-F198-483E-B136-E6DE4D19DBBA}" type="datetime1">
              <a:rPr lang="en-US" smtClean="0"/>
              <a:t>11/1/2018</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17</a:t>
            </a:fld>
            <a:endParaRPr lang="en-US"/>
          </a:p>
        </p:txBody>
      </p:sp>
      <p:pic>
        <p:nvPicPr>
          <p:cNvPr id="6146" name="Picture 2" descr="http://i1.wp.com/www.svm-tutorial.com/wp-content/uploads/2014/11/01_svm-dataset1-separated-2.png"/>
          <p:cNvPicPr>
            <a:picLocks noChangeAspect="1" noChangeArrowheads="1"/>
          </p:cNvPicPr>
          <p:nvPr/>
        </p:nvPicPr>
        <p:blipFill rotWithShape="1">
          <a:blip r:embed="rId2">
            <a:extLst>
              <a:ext uri="{28A0092B-C50C-407E-A947-70E740481C1C}">
                <a14:useLocalDpi xmlns:a14="http://schemas.microsoft.com/office/drawing/2010/main" val="0"/>
              </a:ext>
            </a:extLst>
          </a:blip>
          <a:srcRect t="11529" b="2595"/>
          <a:stretch/>
        </p:blipFill>
        <p:spPr bwMode="auto">
          <a:xfrm>
            <a:off x="167942" y="2139433"/>
            <a:ext cx="6181142" cy="4047493"/>
          </a:xfrm>
          <a:prstGeom prst="rect">
            <a:avLst/>
          </a:prstGeom>
          <a:noFill/>
          <a:extLst>
            <a:ext uri="{909E8E84-426E-40DD-AFC4-6F175D3DCCD1}">
              <a14:hiddenFill xmlns:a14="http://schemas.microsoft.com/office/drawing/2010/main">
                <a:solidFill>
                  <a:srgbClr val="FFFFFF"/>
                </a:solidFill>
              </a14:hiddenFill>
            </a:ext>
          </a:extLst>
        </p:spPr>
      </p:pic>
      <p:sp>
        <p:nvSpPr>
          <p:cNvPr id="7" name="矩形 6"/>
          <p:cNvSpPr/>
          <p:nvPr/>
        </p:nvSpPr>
        <p:spPr>
          <a:xfrm>
            <a:off x="6223798" y="3047077"/>
            <a:ext cx="2738513" cy="646331"/>
          </a:xfrm>
          <a:prstGeom prst="rect">
            <a:avLst/>
          </a:prstGeom>
        </p:spPr>
        <p:txBody>
          <a:bodyPr wrap="square">
            <a:spAutoFit/>
          </a:bodyPr>
          <a:lstStyle/>
          <a:p>
            <a:r>
              <a:rPr lang="en-US" i="1" dirty="0">
                <a:solidFill>
                  <a:srgbClr val="757575"/>
                </a:solidFill>
                <a:latin typeface="Open Sans"/>
              </a:rPr>
              <a:t>There can be a lot of separating hyperplanes</a:t>
            </a:r>
            <a:endParaRPr lang="en-US" dirty="0"/>
          </a:p>
        </p:txBody>
      </p:sp>
    </p:spTree>
    <p:extLst>
      <p:ext uri="{BB962C8B-B14F-4D97-AF65-F5344CB8AC3E}">
        <p14:creationId xmlns:p14="http://schemas.microsoft.com/office/powerpoint/2010/main" val="1031525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sz="3200" dirty="0"/>
              <a:t>Intuition: where to put the decision boundary? </a:t>
            </a:r>
          </a:p>
        </p:txBody>
      </p:sp>
      <p:sp>
        <p:nvSpPr>
          <p:cNvPr id="3" name="内容占位符 2"/>
          <p:cNvSpPr>
            <a:spLocks noGrp="1"/>
          </p:cNvSpPr>
          <p:nvPr>
            <p:ph idx="1"/>
          </p:nvPr>
        </p:nvSpPr>
        <p:spPr/>
        <p:txBody>
          <a:bodyPr/>
          <a:lstStyle/>
          <a:p>
            <a:r>
              <a:rPr lang="en-US" dirty="0"/>
              <a:t>Suppose we select the green hyperplane and use it to classify on real life data</a:t>
            </a:r>
          </a:p>
        </p:txBody>
      </p:sp>
      <p:sp>
        <p:nvSpPr>
          <p:cNvPr id="4" name="日期占位符 3"/>
          <p:cNvSpPr>
            <a:spLocks noGrp="1"/>
          </p:cNvSpPr>
          <p:nvPr>
            <p:ph type="dt" sz="half" idx="10"/>
          </p:nvPr>
        </p:nvSpPr>
        <p:spPr/>
        <p:txBody>
          <a:bodyPr/>
          <a:lstStyle/>
          <a:p>
            <a:fld id="{568E3CEA-F198-483E-B136-E6DE4D19DBBA}" type="datetime1">
              <a:rPr lang="en-US" smtClean="0"/>
              <a:t>11/1/2018</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18</a:t>
            </a:fld>
            <a:endParaRPr lang="en-US"/>
          </a:p>
        </p:txBody>
      </p:sp>
      <p:pic>
        <p:nvPicPr>
          <p:cNvPr id="7170" name="Picture 2" descr="http://i2.wp.com/www.svm-tutorial.com/wp-content/uploads/2014/11/01_svm-dataset1-separated-bad.png"/>
          <p:cNvPicPr>
            <a:picLocks noChangeAspect="1" noChangeArrowheads="1"/>
          </p:cNvPicPr>
          <p:nvPr/>
        </p:nvPicPr>
        <p:blipFill rotWithShape="1">
          <a:blip r:embed="rId3">
            <a:extLst>
              <a:ext uri="{28A0092B-C50C-407E-A947-70E740481C1C}">
                <a14:useLocalDpi xmlns:a14="http://schemas.microsoft.com/office/drawing/2010/main" val="0"/>
              </a:ext>
            </a:extLst>
          </a:blip>
          <a:srcRect t="12580" r="4237" b="2832"/>
          <a:stretch/>
        </p:blipFill>
        <p:spPr bwMode="auto">
          <a:xfrm>
            <a:off x="171902" y="2186428"/>
            <a:ext cx="5929566" cy="3993778"/>
          </a:xfrm>
          <a:prstGeom prst="rect">
            <a:avLst/>
          </a:prstGeom>
          <a:noFill/>
          <a:extLst>
            <a:ext uri="{909E8E84-426E-40DD-AFC4-6F175D3DCCD1}">
              <a14:hiddenFill xmlns:a14="http://schemas.microsoft.com/office/drawing/2010/main">
                <a:solidFill>
                  <a:srgbClr val="FFFFFF"/>
                </a:solidFill>
              </a14:hiddenFill>
            </a:ext>
          </a:extLst>
        </p:spPr>
      </p:pic>
      <p:sp>
        <p:nvSpPr>
          <p:cNvPr id="7" name="矩形 6"/>
          <p:cNvSpPr/>
          <p:nvPr/>
        </p:nvSpPr>
        <p:spPr>
          <a:xfrm>
            <a:off x="6071223" y="3027339"/>
            <a:ext cx="3072778" cy="646331"/>
          </a:xfrm>
          <a:prstGeom prst="rect">
            <a:avLst/>
          </a:prstGeom>
        </p:spPr>
        <p:txBody>
          <a:bodyPr wrap="square">
            <a:spAutoFit/>
          </a:bodyPr>
          <a:lstStyle/>
          <a:p>
            <a:r>
              <a:rPr lang="en-US" i="1" dirty="0">
                <a:solidFill>
                  <a:srgbClr val="757575"/>
                </a:solidFill>
                <a:latin typeface="Open Sans"/>
              </a:rPr>
              <a:t>This hyperplane does not generalize well</a:t>
            </a:r>
            <a:endParaRPr lang="en-US" dirty="0"/>
          </a:p>
        </p:txBody>
      </p:sp>
    </p:spTree>
    <p:extLst>
      <p:ext uri="{BB962C8B-B14F-4D97-AF65-F5344CB8AC3E}">
        <p14:creationId xmlns:p14="http://schemas.microsoft.com/office/powerpoint/2010/main" val="33917930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sz="3200" dirty="0"/>
              <a:t>Intuition: where to put the decision boundary? </a:t>
            </a:r>
          </a:p>
        </p:txBody>
      </p:sp>
      <p:sp>
        <p:nvSpPr>
          <p:cNvPr id="3" name="内容占位符 2"/>
          <p:cNvSpPr>
            <a:spLocks noGrp="1"/>
          </p:cNvSpPr>
          <p:nvPr>
            <p:ph idx="1"/>
          </p:nvPr>
        </p:nvSpPr>
        <p:spPr/>
        <p:txBody>
          <a:bodyPr/>
          <a:lstStyle/>
          <a:p>
            <a:r>
              <a:rPr lang="en-US" dirty="0"/>
              <a:t>So we will try to select an hyperplane </a:t>
            </a:r>
            <a:r>
              <a:rPr lang="en-US" dirty="0">
                <a:solidFill>
                  <a:srgbClr val="FF0000"/>
                </a:solidFill>
              </a:rPr>
              <a:t>as far as possible from data points from each category</a:t>
            </a:r>
            <a:r>
              <a:rPr lang="en-US" dirty="0"/>
              <a:t>:</a:t>
            </a:r>
          </a:p>
        </p:txBody>
      </p:sp>
      <p:sp>
        <p:nvSpPr>
          <p:cNvPr id="4" name="日期占位符 3"/>
          <p:cNvSpPr>
            <a:spLocks noGrp="1"/>
          </p:cNvSpPr>
          <p:nvPr>
            <p:ph type="dt" sz="half" idx="10"/>
          </p:nvPr>
        </p:nvSpPr>
        <p:spPr/>
        <p:txBody>
          <a:bodyPr/>
          <a:lstStyle/>
          <a:p>
            <a:fld id="{568E3CEA-F198-483E-B136-E6DE4D19DBBA}" type="datetime1">
              <a:rPr lang="en-US" smtClean="0"/>
              <a:t>11/1/2018</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19</a:t>
            </a:fld>
            <a:endParaRPr lang="en-US"/>
          </a:p>
        </p:txBody>
      </p:sp>
      <p:pic>
        <p:nvPicPr>
          <p:cNvPr id="8194" name="Picture 2" descr="http://i2.wp.com/www.svm-tutorial.com/wp-content/uploads/2014/11/01_svm-dataset-optimal-hyperplane.png"/>
          <p:cNvPicPr>
            <a:picLocks noChangeAspect="1" noChangeArrowheads="1"/>
          </p:cNvPicPr>
          <p:nvPr/>
        </p:nvPicPr>
        <p:blipFill rotWithShape="1">
          <a:blip r:embed="rId2">
            <a:extLst>
              <a:ext uri="{28A0092B-C50C-407E-A947-70E740481C1C}">
                <a14:useLocalDpi xmlns:a14="http://schemas.microsoft.com/office/drawing/2010/main" val="0"/>
              </a:ext>
            </a:extLst>
          </a:blip>
          <a:srcRect t="12798" r="4010" b="3164"/>
          <a:stretch/>
        </p:blipFill>
        <p:spPr bwMode="auto">
          <a:xfrm>
            <a:off x="163287" y="2186423"/>
            <a:ext cx="5943600" cy="3967843"/>
          </a:xfrm>
          <a:prstGeom prst="rect">
            <a:avLst/>
          </a:prstGeom>
          <a:noFill/>
          <a:extLst>
            <a:ext uri="{909E8E84-426E-40DD-AFC4-6F175D3DCCD1}">
              <a14:hiddenFill xmlns:a14="http://schemas.microsoft.com/office/drawing/2010/main">
                <a:solidFill>
                  <a:srgbClr val="FFFFFF"/>
                </a:solidFill>
              </a14:hiddenFill>
            </a:ext>
          </a:extLst>
        </p:spPr>
      </p:pic>
      <p:sp>
        <p:nvSpPr>
          <p:cNvPr id="7" name="矩形 6"/>
          <p:cNvSpPr/>
          <p:nvPr/>
        </p:nvSpPr>
        <p:spPr>
          <a:xfrm>
            <a:off x="6174712" y="3394442"/>
            <a:ext cx="2839239" cy="369332"/>
          </a:xfrm>
          <a:prstGeom prst="rect">
            <a:avLst/>
          </a:prstGeom>
        </p:spPr>
        <p:txBody>
          <a:bodyPr wrap="none">
            <a:spAutoFit/>
          </a:bodyPr>
          <a:lstStyle/>
          <a:p>
            <a:r>
              <a:rPr lang="en-US" i="1" dirty="0">
                <a:solidFill>
                  <a:srgbClr val="757575"/>
                </a:solidFill>
                <a:latin typeface="Open Sans"/>
              </a:rPr>
              <a:t>This one looks better. </a:t>
            </a:r>
          </a:p>
        </p:txBody>
      </p:sp>
    </p:spTree>
    <p:extLst>
      <p:ext uri="{BB962C8B-B14F-4D97-AF65-F5344CB8AC3E}">
        <p14:creationId xmlns:p14="http://schemas.microsoft.com/office/powerpoint/2010/main" val="24085715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What </a:t>
            </a:r>
            <a:r>
              <a:rPr lang="en-US" dirty="0"/>
              <a:t>is a vector?</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dirty="0" smtClean="0"/>
                  <a:t>SVM = Support VECTOR Machine</a:t>
                </a:r>
              </a:p>
              <a:p>
                <a:r>
                  <a:rPr lang="en-US" dirty="0"/>
                  <a:t>If we define a point </a:t>
                </a:r>
                <a:r>
                  <a:rPr lang="en-US" dirty="0" smtClean="0"/>
                  <a:t>A(3,4)</a:t>
                </a:r>
                <a:r>
                  <a:rPr lang="en-US" dirty="0"/>
                  <a:t> in </a:t>
                </a:r>
                <a14:m>
                  <m:oMath xmlns:m="http://schemas.openxmlformats.org/officeDocument/2006/math">
                    <m:sSup>
                      <m:sSupPr>
                        <m:ctrlPr>
                          <a:rPr lang="en-US" b="0" i="1" smtClean="0">
                            <a:latin typeface="Cambria Math" panose="02040503050406030204" pitchFamily="18" charset="0"/>
                            <a:ea typeface="Cambria Math" panose="02040503050406030204" pitchFamily="18" charset="0"/>
                          </a:rPr>
                        </m:ctrlPr>
                      </m:sSupPr>
                      <m:e>
                        <m:r>
                          <a:rPr lang="en-US" i="1" smtClean="0">
                            <a:latin typeface="Cambria Math" panose="02040503050406030204" pitchFamily="18" charset="0"/>
                            <a:ea typeface="Cambria Math" panose="02040503050406030204" pitchFamily="18" charset="0"/>
                          </a:rPr>
                          <m:t>ℝ</m:t>
                        </m:r>
                      </m:e>
                      <m:sup>
                        <m:r>
                          <a:rPr lang="en-US" b="0" i="1" smtClean="0">
                            <a:latin typeface="Cambria Math" panose="02040503050406030204" pitchFamily="18" charset="0"/>
                            <a:ea typeface="Cambria Math" panose="02040503050406030204" pitchFamily="18" charset="0"/>
                          </a:rPr>
                          <m:t>2</m:t>
                        </m:r>
                      </m:sup>
                    </m:sSup>
                  </m:oMath>
                </a14:m>
                <a:r>
                  <a:rPr lang="en-US" dirty="0"/>
                  <a:t> we can plot it like this. </a:t>
                </a:r>
                <a:endParaRPr lang="en-US" dirty="0" smtClean="0"/>
              </a:p>
              <a:p>
                <a:r>
                  <a:rPr lang="en-US" dirty="0" smtClean="0"/>
                  <a:t>There </a:t>
                </a:r>
                <a:r>
                  <a:rPr lang="en-US" dirty="0"/>
                  <a:t>exists a vector between the origin and A.</a:t>
                </a:r>
              </a:p>
              <a:p>
                <a:endParaRPr lang="en-US" dirty="0" smtClean="0"/>
              </a:p>
              <a:p>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568"/>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11/1/2018</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2</a:t>
            </a:fld>
            <a:endParaRPr lang="en-US"/>
          </a:p>
        </p:txBody>
      </p:sp>
      <p:pic>
        <p:nvPicPr>
          <p:cNvPr id="12292" name="Picture 4" descr="a point in the pla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5389" y="3265832"/>
            <a:ext cx="2066925" cy="2076450"/>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02-vect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98126" y="3265832"/>
            <a:ext cx="2343150" cy="2047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3838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294"/>
                                        </p:tgtEl>
                                        <p:attrNameLst>
                                          <p:attrName>style.visibility</p:attrName>
                                        </p:attrNameLst>
                                      </p:cBhvr>
                                      <p:to>
                                        <p:strVal val="visible"/>
                                      </p:to>
                                    </p:set>
                                    <p:animEffect transition="in" filter="fade">
                                      <p:cBhvr>
                                        <p:cTn id="7" dur="250"/>
                                        <p:tgtEl>
                                          <p:spTgt spid="122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sz="3200" dirty="0"/>
              <a:t>Intuition: where to put the decision boundary? </a:t>
            </a:r>
          </a:p>
        </p:txBody>
      </p:sp>
      <p:sp>
        <p:nvSpPr>
          <p:cNvPr id="3" name="内容占位符 2"/>
          <p:cNvSpPr>
            <a:spLocks noGrp="1"/>
          </p:cNvSpPr>
          <p:nvPr>
            <p:ph idx="1"/>
          </p:nvPr>
        </p:nvSpPr>
        <p:spPr/>
        <p:txBody>
          <a:bodyPr/>
          <a:lstStyle/>
          <a:p>
            <a:r>
              <a:rPr lang="en-US" dirty="0" smtClean="0"/>
              <a:t>When </a:t>
            </a:r>
            <a:r>
              <a:rPr lang="en-US" dirty="0"/>
              <a:t>we use it with real life data, we can see it still make perfect classification.</a:t>
            </a:r>
          </a:p>
        </p:txBody>
      </p:sp>
      <p:sp>
        <p:nvSpPr>
          <p:cNvPr id="4" name="日期占位符 3"/>
          <p:cNvSpPr>
            <a:spLocks noGrp="1"/>
          </p:cNvSpPr>
          <p:nvPr>
            <p:ph type="dt" sz="half" idx="10"/>
          </p:nvPr>
        </p:nvSpPr>
        <p:spPr/>
        <p:txBody>
          <a:bodyPr/>
          <a:lstStyle/>
          <a:p>
            <a:fld id="{568E3CEA-F198-483E-B136-E6DE4D19DBBA}" type="datetime1">
              <a:rPr lang="en-US" smtClean="0"/>
              <a:t>11/1/2018</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20</a:t>
            </a:fld>
            <a:endParaRPr lang="en-US"/>
          </a:p>
        </p:txBody>
      </p:sp>
      <p:pic>
        <p:nvPicPr>
          <p:cNvPr id="9218" name="Picture 2" descr="http://i2.wp.com/www.svm-tutorial.com/wp-content/uploads/2014/11/01_svm-dataset1-separated-good.png"/>
          <p:cNvPicPr>
            <a:picLocks noChangeAspect="1" noChangeArrowheads="1"/>
          </p:cNvPicPr>
          <p:nvPr/>
        </p:nvPicPr>
        <p:blipFill rotWithShape="1">
          <a:blip r:embed="rId2">
            <a:extLst>
              <a:ext uri="{28A0092B-C50C-407E-A947-70E740481C1C}">
                <a14:useLocalDpi xmlns:a14="http://schemas.microsoft.com/office/drawing/2010/main" val="0"/>
              </a:ext>
            </a:extLst>
          </a:blip>
          <a:srcRect t="12583" r="4353" b="3150"/>
          <a:stretch/>
        </p:blipFill>
        <p:spPr bwMode="auto">
          <a:xfrm>
            <a:off x="163290" y="2171700"/>
            <a:ext cx="5922382" cy="3978622"/>
          </a:xfrm>
          <a:prstGeom prst="rect">
            <a:avLst/>
          </a:prstGeom>
          <a:noFill/>
          <a:extLst>
            <a:ext uri="{909E8E84-426E-40DD-AFC4-6F175D3DCCD1}">
              <a14:hiddenFill xmlns:a14="http://schemas.microsoft.com/office/drawing/2010/main">
                <a:solidFill>
                  <a:srgbClr val="FFFFFF"/>
                </a:solidFill>
              </a14:hiddenFill>
            </a:ext>
          </a:extLst>
        </p:spPr>
      </p:pic>
      <p:sp>
        <p:nvSpPr>
          <p:cNvPr id="7" name="矩形 6"/>
          <p:cNvSpPr/>
          <p:nvPr/>
        </p:nvSpPr>
        <p:spPr>
          <a:xfrm>
            <a:off x="6085672" y="2932777"/>
            <a:ext cx="3058328" cy="1200329"/>
          </a:xfrm>
          <a:prstGeom prst="rect">
            <a:avLst/>
          </a:prstGeom>
        </p:spPr>
        <p:txBody>
          <a:bodyPr wrap="square">
            <a:spAutoFit/>
          </a:bodyPr>
          <a:lstStyle/>
          <a:p>
            <a:r>
              <a:rPr lang="en-US" i="1" dirty="0">
                <a:solidFill>
                  <a:srgbClr val="757575"/>
                </a:solidFill>
                <a:latin typeface="Open Sans"/>
              </a:rPr>
              <a:t>The black hyperplane classifies more accurately than the green one</a:t>
            </a:r>
            <a:endParaRPr lang="en-US" dirty="0"/>
          </a:p>
        </p:txBody>
      </p:sp>
    </p:spTree>
    <p:extLst>
      <p:ext uri="{BB962C8B-B14F-4D97-AF65-F5344CB8AC3E}">
        <p14:creationId xmlns:p14="http://schemas.microsoft.com/office/powerpoint/2010/main" val="28798449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sz="3200" dirty="0"/>
              <a:t>Intuition: where to put the decision boundary? </a:t>
            </a:r>
          </a:p>
        </p:txBody>
      </p:sp>
      <p:sp>
        <p:nvSpPr>
          <p:cNvPr id="3" name="内容占位符 2"/>
          <p:cNvSpPr>
            <a:spLocks noGrp="1"/>
          </p:cNvSpPr>
          <p:nvPr>
            <p:ph idx="1"/>
          </p:nvPr>
        </p:nvSpPr>
        <p:spPr/>
        <p:txBody>
          <a:bodyPr/>
          <a:lstStyle/>
          <a:p>
            <a:r>
              <a:rPr lang="en-US" altLang="zh-CN" dirty="0" smtClean="0"/>
              <a:t>T</a:t>
            </a:r>
            <a:r>
              <a:rPr lang="en-US" dirty="0" smtClean="0"/>
              <a:t>hat's </a:t>
            </a:r>
            <a:r>
              <a:rPr lang="en-US" dirty="0"/>
              <a:t>why the objective of a SVM is to </a:t>
            </a:r>
            <a:r>
              <a:rPr lang="en-US" dirty="0">
                <a:solidFill>
                  <a:srgbClr val="FF0000"/>
                </a:solidFill>
              </a:rPr>
              <a:t>find the optimal separating hyperplane</a:t>
            </a:r>
            <a:r>
              <a:rPr lang="en-US" dirty="0" smtClean="0"/>
              <a:t>:</a:t>
            </a:r>
            <a:endParaRPr lang="en-US" dirty="0"/>
          </a:p>
          <a:p>
            <a:pPr lvl="1"/>
            <a:r>
              <a:rPr lang="en-US" dirty="0"/>
              <a:t>because it correctly classifies the training data</a:t>
            </a:r>
          </a:p>
          <a:p>
            <a:pPr lvl="1"/>
            <a:r>
              <a:rPr lang="en-US" dirty="0"/>
              <a:t>and because it is the one which will generalize better with unseen </a:t>
            </a:r>
            <a:r>
              <a:rPr lang="en-US" dirty="0" smtClean="0"/>
              <a:t>data</a:t>
            </a:r>
          </a:p>
          <a:p>
            <a:r>
              <a:rPr lang="en-US" dirty="0"/>
              <a:t>Idea: Find a decision boundary in the ‘middle’ of the two classes. In other words, we want a decision boundary that:</a:t>
            </a:r>
          </a:p>
          <a:p>
            <a:pPr lvl="1"/>
            <a:r>
              <a:rPr lang="en-US" dirty="0"/>
              <a:t>Perfectly classifies the training data</a:t>
            </a:r>
          </a:p>
          <a:p>
            <a:pPr lvl="1"/>
            <a:r>
              <a:rPr lang="en-US" dirty="0"/>
              <a:t>Is as far away from every training point as possible </a:t>
            </a:r>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11/1/2018</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21</a:t>
            </a:fld>
            <a:endParaRPr lang="en-US"/>
          </a:p>
        </p:txBody>
      </p:sp>
      <p:pic>
        <p:nvPicPr>
          <p:cNvPr id="8" name="图片 7"/>
          <p:cNvPicPr>
            <a:picLocks noChangeAspect="1"/>
          </p:cNvPicPr>
          <p:nvPr/>
        </p:nvPicPr>
        <p:blipFill rotWithShape="1">
          <a:blip r:embed="rId2"/>
          <a:srcRect t="3772" b="3449"/>
          <a:stretch/>
        </p:blipFill>
        <p:spPr>
          <a:xfrm>
            <a:off x="822961" y="3902530"/>
            <a:ext cx="7153275" cy="2465614"/>
          </a:xfrm>
          <a:prstGeom prst="rect">
            <a:avLst/>
          </a:prstGeom>
        </p:spPr>
      </p:pic>
    </p:spTree>
    <p:extLst>
      <p:ext uri="{BB962C8B-B14F-4D97-AF65-F5344CB8AC3E}">
        <p14:creationId xmlns:p14="http://schemas.microsoft.com/office/powerpoint/2010/main" val="7851447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What is the </a:t>
            </a:r>
            <a:r>
              <a:rPr lang="en-US" dirty="0" smtClean="0"/>
              <a:t>margin?</a:t>
            </a:r>
            <a:endParaRPr lang="en-US" dirty="0"/>
          </a:p>
        </p:txBody>
      </p:sp>
      <p:sp>
        <p:nvSpPr>
          <p:cNvPr id="3" name="内容占位符 2"/>
          <p:cNvSpPr>
            <a:spLocks noGrp="1"/>
          </p:cNvSpPr>
          <p:nvPr>
            <p:ph idx="1"/>
          </p:nvPr>
        </p:nvSpPr>
        <p:spPr/>
        <p:txBody>
          <a:bodyPr/>
          <a:lstStyle/>
          <a:p>
            <a:r>
              <a:rPr lang="en-US" dirty="0"/>
              <a:t>Given a particular hyperplane, we can compute the distance between the hyperplane and the closest data point. Once we have this value, if we double it we will get what is called the </a:t>
            </a:r>
            <a:r>
              <a:rPr lang="en-US" dirty="0">
                <a:solidFill>
                  <a:srgbClr val="FF0000"/>
                </a:solidFill>
              </a:rPr>
              <a:t>margin</a:t>
            </a:r>
            <a:r>
              <a:rPr lang="en-US" dirty="0"/>
              <a:t>.</a:t>
            </a:r>
          </a:p>
        </p:txBody>
      </p:sp>
      <p:sp>
        <p:nvSpPr>
          <p:cNvPr id="4" name="日期占位符 3"/>
          <p:cNvSpPr>
            <a:spLocks noGrp="1"/>
          </p:cNvSpPr>
          <p:nvPr>
            <p:ph type="dt" sz="half" idx="10"/>
          </p:nvPr>
        </p:nvSpPr>
        <p:spPr/>
        <p:txBody>
          <a:bodyPr/>
          <a:lstStyle/>
          <a:p>
            <a:fld id="{568E3CEA-F198-483E-B136-E6DE4D19DBBA}" type="datetime1">
              <a:rPr lang="en-US" smtClean="0"/>
              <a:t>11/1/2018</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22</a:t>
            </a:fld>
            <a:endParaRPr lang="en-US"/>
          </a:p>
        </p:txBody>
      </p:sp>
      <p:pic>
        <p:nvPicPr>
          <p:cNvPr id="10242" name="Picture 2" descr="07_withMidpointsAndSeparator"/>
          <p:cNvPicPr>
            <a:picLocks noChangeAspect="1" noChangeArrowheads="1"/>
          </p:cNvPicPr>
          <p:nvPr/>
        </p:nvPicPr>
        <p:blipFill rotWithShape="1">
          <a:blip r:embed="rId2">
            <a:extLst>
              <a:ext uri="{28A0092B-C50C-407E-A947-70E740481C1C}">
                <a14:useLocalDpi xmlns:a14="http://schemas.microsoft.com/office/drawing/2010/main" val="0"/>
              </a:ext>
            </a:extLst>
          </a:blip>
          <a:srcRect t="12383" r="3794" b="2442"/>
          <a:stretch/>
        </p:blipFill>
        <p:spPr bwMode="auto">
          <a:xfrm>
            <a:off x="587829" y="2351313"/>
            <a:ext cx="5326355" cy="3598972"/>
          </a:xfrm>
          <a:prstGeom prst="rect">
            <a:avLst/>
          </a:prstGeom>
          <a:noFill/>
          <a:extLst>
            <a:ext uri="{909E8E84-426E-40DD-AFC4-6F175D3DCCD1}">
              <a14:hiddenFill xmlns:a14="http://schemas.microsoft.com/office/drawing/2010/main">
                <a:solidFill>
                  <a:srgbClr val="FFFFFF"/>
                </a:solidFill>
              </a14:hiddenFill>
            </a:ext>
          </a:extLst>
        </p:spPr>
      </p:pic>
      <p:sp>
        <p:nvSpPr>
          <p:cNvPr id="7" name="矩形 6"/>
          <p:cNvSpPr/>
          <p:nvPr/>
        </p:nvSpPr>
        <p:spPr>
          <a:xfrm>
            <a:off x="5914184" y="3184071"/>
            <a:ext cx="3229816" cy="646331"/>
          </a:xfrm>
          <a:prstGeom prst="rect">
            <a:avLst/>
          </a:prstGeom>
        </p:spPr>
        <p:txBody>
          <a:bodyPr wrap="square">
            <a:spAutoFit/>
          </a:bodyPr>
          <a:lstStyle/>
          <a:p>
            <a:r>
              <a:rPr lang="en-US" i="1" dirty="0">
                <a:solidFill>
                  <a:srgbClr val="757575"/>
                </a:solidFill>
                <a:latin typeface="Open Sans"/>
              </a:rPr>
              <a:t>The margin of our optimal hyperplane</a:t>
            </a:r>
            <a:endParaRPr lang="en-US" dirty="0"/>
          </a:p>
        </p:txBody>
      </p:sp>
    </p:spTree>
    <p:extLst>
      <p:ext uri="{BB962C8B-B14F-4D97-AF65-F5344CB8AC3E}">
        <p14:creationId xmlns:p14="http://schemas.microsoft.com/office/powerpoint/2010/main" val="38750634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What is the margin?</a:t>
            </a:r>
          </a:p>
        </p:txBody>
      </p:sp>
      <p:sp>
        <p:nvSpPr>
          <p:cNvPr id="3" name="内容占位符 2"/>
          <p:cNvSpPr>
            <a:spLocks noGrp="1"/>
          </p:cNvSpPr>
          <p:nvPr>
            <p:ph idx="1"/>
          </p:nvPr>
        </p:nvSpPr>
        <p:spPr/>
        <p:txBody>
          <a:bodyPr/>
          <a:lstStyle/>
          <a:p>
            <a:r>
              <a:rPr lang="en-US" dirty="0" smtClean="0">
                <a:solidFill>
                  <a:srgbClr val="FF0000"/>
                </a:solidFill>
              </a:rPr>
              <a:t>There </a:t>
            </a:r>
            <a:r>
              <a:rPr lang="en-US" dirty="0">
                <a:solidFill>
                  <a:srgbClr val="FF0000"/>
                </a:solidFill>
              </a:rPr>
              <a:t>will never be any data point inside the </a:t>
            </a:r>
            <a:r>
              <a:rPr lang="en-US" dirty="0" smtClean="0">
                <a:solidFill>
                  <a:srgbClr val="FF0000"/>
                </a:solidFill>
              </a:rPr>
              <a:t>margin</a:t>
            </a:r>
            <a:endParaRPr lang="en-US" dirty="0" smtClean="0"/>
          </a:p>
          <a:p>
            <a:r>
              <a:rPr lang="en-US" dirty="0" smtClean="0">
                <a:solidFill>
                  <a:srgbClr val="FF0000"/>
                </a:solidFill>
              </a:rPr>
              <a:t>Note</a:t>
            </a:r>
            <a:r>
              <a:rPr lang="en-US" dirty="0">
                <a:solidFill>
                  <a:srgbClr val="FF0000"/>
                </a:solidFill>
              </a:rPr>
              <a:t>: </a:t>
            </a:r>
            <a:r>
              <a:rPr lang="en-US" dirty="0"/>
              <a:t>this can cause some problems when data is noisy, and this is why soft margin classifier will be introduced </a:t>
            </a:r>
            <a:r>
              <a:rPr lang="en-US" dirty="0" smtClean="0"/>
              <a:t>later</a:t>
            </a:r>
          </a:p>
          <a:p>
            <a:r>
              <a:rPr lang="en-US" dirty="0"/>
              <a:t>For another hyperplane, the margin will look like </a:t>
            </a:r>
            <a:r>
              <a:rPr lang="en-US" dirty="0" smtClean="0"/>
              <a:t>this:</a:t>
            </a:r>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11/1/2018</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23</a:t>
            </a:fld>
            <a:endParaRPr lang="en-US"/>
          </a:p>
        </p:txBody>
      </p:sp>
      <p:pic>
        <p:nvPicPr>
          <p:cNvPr id="11266" name="Picture 2" descr="01_svm-dataset1-small-margin"/>
          <p:cNvPicPr>
            <a:picLocks noChangeAspect="1" noChangeArrowheads="1"/>
          </p:cNvPicPr>
          <p:nvPr/>
        </p:nvPicPr>
        <p:blipFill rotWithShape="1">
          <a:blip r:embed="rId2">
            <a:extLst>
              <a:ext uri="{28A0092B-C50C-407E-A947-70E740481C1C}">
                <a14:useLocalDpi xmlns:a14="http://schemas.microsoft.com/office/drawing/2010/main" val="0"/>
              </a:ext>
            </a:extLst>
          </a:blip>
          <a:srcRect t="13423" r="3726" b="2480"/>
          <a:stretch/>
        </p:blipFill>
        <p:spPr bwMode="auto">
          <a:xfrm>
            <a:off x="261258" y="2807962"/>
            <a:ext cx="5330120" cy="3553422"/>
          </a:xfrm>
          <a:prstGeom prst="rect">
            <a:avLst/>
          </a:prstGeom>
          <a:noFill/>
          <a:extLst>
            <a:ext uri="{909E8E84-426E-40DD-AFC4-6F175D3DCCD1}">
              <a14:hiddenFill xmlns:a14="http://schemas.microsoft.com/office/drawing/2010/main">
                <a:solidFill>
                  <a:srgbClr val="FFFFFF"/>
                </a:solidFill>
              </a14:hiddenFill>
            </a:ext>
          </a:extLst>
        </p:spPr>
      </p:pic>
      <p:sp>
        <p:nvSpPr>
          <p:cNvPr id="7" name="矩形 6"/>
          <p:cNvSpPr/>
          <p:nvPr/>
        </p:nvSpPr>
        <p:spPr>
          <a:xfrm>
            <a:off x="5717991" y="3579108"/>
            <a:ext cx="3217003" cy="646331"/>
          </a:xfrm>
          <a:prstGeom prst="rect">
            <a:avLst/>
          </a:prstGeom>
        </p:spPr>
        <p:txBody>
          <a:bodyPr wrap="square">
            <a:spAutoFit/>
          </a:bodyPr>
          <a:lstStyle/>
          <a:p>
            <a:r>
              <a:rPr lang="en-US" dirty="0">
                <a:solidFill>
                  <a:srgbClr val="444444"/>
                </a:solidFill>
                <a:latin typeface="Open Sans"/>
              </a:rPr>
              <a:t>Margin B is smaller than Margin A.</a:t>
            </a:r>
            <a:endParaRPr lang="en-US" dirty="0"/>
          </a:p>
        </p:txBody>
      </p:sp>
    </p:spTree>
    <p:extLst>
      <p:ext uri="{BB962C8B-B14F-4D97-AF65-F5344CB8AC3E}">
        <p14:creationId xmlns:p14="http://schemas.microsoft.com/office/powerpoint/2010/main" val="9417325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The hyperplane and the margin</a:t>
            </a:r>
            <a:endParaRPr lang="en-US" dirty="0"/>
          </a:p>
        </p:txBody>
      </p:sp>
      <p:sp>
        <p:nvSpPr>
          <p:cNvPr id="3" name="内容占位符 2"/>
          <p:cNvSpPr>
            <a:spLocks noGrp="1"/>
          </p:cNvSpPr>
          <p:nvPr>
            <p:ph idx="1"/>
          </p:nvPr>
        </p:nvSpPr>
        <p:spPr/>
        <p:txBody>
          <a:bodyPr/>
          <a:lstStyle/>
          <a:p>
            <a:r>
              <a:rPr lang="en-US" dirty="0" smtClean="0"/>
              <a:t>We </a:t>
            </a:r>
            <a:r>
              <a:rPr lang="en-US" dirty="0"/>
              <a:t>can make the following observations:</a:t>
            </a:r>
          </a:p>
          <a:p>
            <a:pPr lvl="1"/>
            <a:r>
              <a:rPr lang="en-US" dirty="0" smtClean="0"/>
              <a:t>If a </a:t>
            </a:r>
            <a:r>
              <a:rPr lang="en-US" dirty="0"/>
              <a:t>hyperplane is very close to a data point, its margin will be small.</a:t>
            </a:r>
          </a:p>
          <a:p>
            <a:pPr lvl="1"/>
            <a:r>
              <a:rPr lang="en-US" dirty="0"/>
              <a:t>The further </a:t>
            </a:r>
            <a:r>
              <a:rPr lang="en-US" dirty="0" smtClean="0"/>
              <a:t>a </a:t>
            </a:r>
            <a:r>
              <a:rPr lang="en-US" dirty="0"/>
              <a:t>hyperplane is from a data point, the larger its margin will be</a:t>
            </a:r>
            <a:r>
              <a:rPr lang="en-US" dirty="0" smtClean="0"/>
              <a:t>.</a:t>
            </a:r>
          </a:p>
          <a:p>
            <a:r>
              <a:rPr lang="en-US" dirty="0"/>
              <a:t>This means that the </a:t>
            </a:r>
            <a:r>
              <a:rPr lang="en-US" dirty="0">
                <a:solidFill>
                  <a:srgbClr val="FF0000"/>
                </a:solidFill>
              </a:rPr>
              <a:t>optimal hyperplane will be the one with the biggest margin</a:t>
            </a:r>
            <a:r>
              <a:rPr lang="en-US" dirty="0" smtClean="0"/>
              <a:t>.</a:t>
            </a:r>
          </a:p>
          <a:p>
            <a:r>
              <a:rPr lang="en-US" dirty="0"/>
              <a:t>That is why the objective of the SVM is </a:t>
            </a:r>
            <a:r>
              <a:rPr lang="en-US" dirty="0">
                <a:solidFill>
                  <a:srgbClr val="FF0000"/>
                </a:solidFill>
              </a:rPr>
              <a:t>to find  the optimal separating hyperplane which maximizes the margin of the training data</a:t>
            </a:r>
            <a:r>
              <a:rPr lang="en-US" dirty="0"/>
              <a:t>.</a:t>
            </a:r>
          </a:p>
        </p:txBody>
      </p:sp>
      <p:sp>
        <p:nvSpPr>
          <p:cNvPr id="4" name="日期占位符 3"/>
          <p:cNvSpPr>
            <a:spLocks noGrp="1"/>
          </p:cNvSpPr>
          <p:nvPr>
            <p:ph type="dt" sz="half" idx="10"/>
          </p:nvPr>
        </p:nvSpPr>
        <p:spPr/>
        <p:txBody>
          <a:bodyPr/>
          <a:lstStyle/>
          <a:p>
            <a:fld id="{568E3CEA-F198-483E-B136-E6DE4D19DBBA}" type="datetime1">
              <a:rPr lang="en-US" smtClean="0"/>
              <a:t>11/1/2018</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24</a:t>
            </a:fld>
            <a:endParaRPr lang="en-US"/>
          </a:p>
        </p:txBody>
      </p:sp>
    </p:spTree>
    <p:extLst>
      <p:ext uri="{BB962C8B-B14F-4D97-AF65-F5344CB8AC3E}">
        <p14:creationId xmlns:p14="http://schemas.microsoft.com/office/powerpoint/2010/main" val="1578303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Optimizing the Margin</a:t>
            </a:r>
          </a:p>
        </p:txBody>
      </p:sp>
      <p:sp>
        <p:nvSpPr>
          <p:cNvPr id="3" name="内容占位符 2"/>
          <p:cNvSpPr>
            <a:spLocks noGrp="1"/>
          </p:cNvSpPr>
          <p:nvPr>
            <p:ph idx="1"/>
          </p:nvPr>
        </p:nvSpPr>
        <p:spPr/>
        <p:txBody>
          <a:bodyPr/>
          <a:lstStyle/>
          <a:p>
            <a:r>
              <a:rPr lang="en-US" dirty="0" smtClean="0"/>
              <a:t>Margin is the smallest </a:t>
            </a:r>
            <a:r>
              <a:rPr lang="en-US" dirty="0"/>
              <a:t>distance between the hyperplane and all training </a:t>
            </a:r>
            <a:r>
              <a:rPr lang="en-US" dirty="0" smtClean="0"/>
              <a:t>points</a:t>
            </a:r>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11/1/2018</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25</a:t>
            </a:fld>
            <a:endParaRPr lang="en-US"/>
          </a:p>
        </p:txBody>
      </p:sp>
      <mc:AlternateContent xmlns:mc="http://schemas.openxmlformats.org/markup-compatibility/2006" xmlns:a14="http://schemas.microsoft.com/office/drawing/2010/main">
        <mc:Choice Requires="a14">
          <p:sp>
            <p:nvSpPr>
              <p:cNvPr id="7" name="文本框 6"/>
              <p:cNvSpPr txBox="1"/>
              <p:nvPr/>
            </p:nvSpPr>
            <p:spPr>
              <a:xfrm>
                <a:off x="1664630" y="1600201"/>
                <a:ext cx="4661661" cy="80175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𝑚𝑎𝑟𝑔𝑖𝑛</m:t>
                      </m:r>
                      <m:d>
                        <m:dPr>
                          <m:ctrlPr>
                            <a:rPr lang="en-US" sz="2400" b="0" i="1" smtClean="0">
                              <a:latin typeface="Cambria Math" panose="02040503050406030204" pitchFamily="18" charset="0"/>
                            </a:rPr>
                          </m:ctrlPr>
                        </m:dPr>
                        <m:e>
                          <m:r>
                            <a:rPr lang="en-US" sz="2400" b="1" i="1">
                              <a:latin typeface="Cambria Math" panose="02040503050406030204" pitchFamily="18" charset="0"/>
                              <a:ea typeface="Cambria Math" panose="02040503050406030204" pitchFamily="18" charset="0"/>
                            </a:rPr>
                            <m:t>𝒘</m:t>
                          </m:r>
                          <m:r>
                            <a:rPr lang="en-US" sz="2400" b="0" i="1" smtClean="0">
                              <a:latin typeface="Cambria Math" panose="02040503050406030204" pitchFamily="18" charset="0"/>
                            </a:rPr>
                            <m:t>,</m:t>
                          </m:r>
                          <m:r>
                            <a:rPr lang="en-US" sz="2400" b="0" i="1" smtClean="0">
                              <a:latin typeface="Cambria Math" panose="02040503050406030204" pitchFamily="18" charset="0"/>
                            </a:rPr>
                            <m:t>𝑏</m:t>
                          </m:r>
                        </m:e>
                      </m:d>
                      <m:r>
                        <a:rPr lang="en-US" sz="2400" b="0" i="1" smtClean="0">
                          <a:latin typeface="Cambria Math" panose="02040503050406030204" pitchFamily="18" charset="0"/>
                        </a:rPr>
                        <m:t>=</m:t>
                      </m:r>
                      <m:func>
                        <m:funcPr>
                          <m:ctrlPr>
                            <a:rPr lang="en-US" sz="2400" b="0" i="1" smtClean="0">
                              <a:latin typeface="Cambria Math" panose="02040503050406030204" pitchFamily="18" charset="0"/>
                            </a:rPr>
                          </m:ctrlPr>
                        </m:funcPr>
                        <m:fName>
                          <m:limLow>
                            <m:limLowPr>
                              <m:ctrlPr>
                                <a:rPr lang="en-US" sz="2400" b="0" i="1" smtClean="0">
                                  <a:latin typeface="Cambria Math" panose="02040503050406030204" pitchFamily="18" charset="0"/>
                                </a:rPr>
                              </m:ctrlPr>
                            </m:limLowPr>
                            <m:e>
                              <m:r>
                                <m:rPr>
                                  <m:sty m:val="p"/>
                                </m:rPr>
                                <a:rPr lang="en-US" sz="2400" b="0" i="0" smtClean="0">
                                  <a:latin typeface="Cambria Math" panose="02040503050406030204" pitchFamily="18" charset="0"/>
                                </a:rPr>
                                <m:t>min</m:t>
                              </m:r>
                            </m:e>
                            <m:lim>
                              <m:r>
                                <a:rPr lang="en-US" sz="2400" b="0" i="1" smtClean="0">
                                  <a:latin typeface="Cambria Math" panose="02040503050406030204" pitchFamily="18" charset="0"/>
                                </a:rPr>
                                <m:t>𝑖</m:t>
                              </m:r>
                            </m:lim>
                          </m:limLow>
                        </m:fName>
                        <m:e>
                          <m:f>
                            <m:fPr>
                              <m:ctrlPr>
                                <a:rPr lang="en-US" sz="2400" i="1">
                                  <a:latin typeface="Cambria Math" panose="02040503050406030204" pitchFamily="18" charset="0"/>
                                  <a:ea typeface="Cambria Math" panose="02040503050406030204" pitchFamily="18" charset="0"/>
                                </a:rPr>
                              </m:ctrlPr>
                            </m:fPr>
                            <m:num>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𝑦</m:t>
                                  </m:r>
                                </m:e>
                                <m:sub>
                                  <m:r>
                                    <a:rPr lang="en-US" sz="2400" b="0" i="1" smtClean="0">
                                      <a:latin typeface="Cambria Math" panose="02040503050406030204" pitchFamily="18" charset="0"/>
                                      <a:ea typeface="Cambria Math" panose="02040503050406030204" pitchFamily="18" charset="0"/>
                                    </a:rPr>
                                    <m:t>𝑖</m:t>
                                  </m:r>
                                </m:sub>
                              </m:sSub>
                              <m:r>
                                <a:rPr lang="en-US" sz="2400" b="0" i="1" smtClean="0">
                                  <a:latin typeface="Cambria Math" panose="02040503050406030204" pitchFamily="18" charset="0"/>
                                  <a:ea typeface="Cambria Math" panose="02040503050406030204" pitchFamily="18" charset="0"/>
                                </a:rPr>
                                <m:t>[</m:t>
                              </m:r>
                              <m:sSup>
                                <m:sSupPr>
                                  <m:ctrlPr>
                                    <a:rPr lang="en-US" sz="2400" i="1">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𝒘</m:t>
                                  </m:r>
                                </m:e>
                                <m:sup>
                                  <m:r>
                                    <a:rPr lang="en-US" sz="2400" i="1">
                                      <a:latin typeface="Cambria Math" panose="02040503050406030204" pitchFamily="18" charset="0"/>
                                      <a:ea typeface="Cambria Math" panose="02040503050406030204" pitchFamily="18" charset="0"/>
                                    </a:rPr>
                                    <m:t>𝑇</m:t>
                                  </m:r>
                                </m:sup>
                              </m:sSup>
                              <m:sSub>
                                <m:sSubPr>
                                  <m:ctrlPr>
                                    <a:rPr lang="en-US" sz="2400" b="1" i="1">
                                      <a:latin typeface="Cambria Math" panose="02040503050406030204" pitchFamily="18" charset="0"/>
                                      <a:ea typeface="Cambria Math" panose="02040503050406030204" pitchFamily="18" charset="0"/>
                                    </a:rPr>
                                  </m:ctrlPr>
                                </m:sSubPr>
                                <m:e>
                                  <m:r>
                                    <a:rPr lang="en-US" sz="2400" b="1" i="1">
                                      <a:latin typeface="Cambria Math" panose="02040503050406030204" pitchFamily="18" charset="0"/>
                                      <a:ea typeface="Cambria Math" panose="02040503050406030204" pitchFamily="18" charset="0"/>
                                    </a:rPr>
                                    <m:t>𝒙</m:t>
                                  </m:r>
                                </m:e>
                                <m:sub>
                                  <m:r>
                                    <a:rPr lang="en-US" sz="2400" b="0" i="1" smtClean="0">
                                      <a:latin typeface="Cambria Math" panose="02040503050406030204" pitchFamily="18" charset="0"/>
                                      <a:ea typeface="Cambria Math" panose="02040503050406030204" pitchFamily="18" charset="0"/>
                                    </a:rPr>
                                    <m:t>𝑖</m:t>
                                  </m:r>
                                </m:sub>
                              </m:sSub>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𝑏</m:t>
                              </m:r>
                              <m:r>
                                <a:rPr lang="en-US" sz="2400" b="0" i="1" smtClean="0">
                                  <a:latin typeface="Cambria Math" panose="02040503050406030204" pitchFamily="18" charset="0"/>
                                  <a:ea typeface="Cambria Math" panose="02040503050406030204" pitchFamily="18" charset="0"/>
                                </a:rPr>
                                <m:t>]</m:t>
                              </m:r>
                            </m:num>
                            <m:den>
                              <m:sSub>
                                <m:sSubPr>
                                  <m:ctrlPr>
                                    <a:rPr lang="en-US" sz="2400" i="1">
                                      <a:latin typeface="Cambria Math" panose="02040503050406030204" pitchFamily="18" charset="0"/>
                                      <a:ea typeface="Cambria Math" panose="02040503050406030204" pitchFamily="18" charset="0"/>
                                    </a:rPr>
                                  </m:ctrlPr>
                                </m:sSubPr>
                                <m:e>
                                  <m:d>
                                    <m:dPr>
                                      <m:begChr m:val="‖"/>
                                      <m:endChr m:val="‖"/>
                                      <m:ctrlPr>
                                        <a:rPr lang="en-US" sz="2400" i="1">
                                          <a:latin typeface="Cambria Math" panose="02040503050406030204" pitchFamily="18" charset="0"/>
                                          <a:ea typeface="Cambria Math" panose="02040503050406030204" pitchFamily="18" charset="0"/>
                                        </a:rPr>
                                      </m:ctrlPr>
                                    </m:dPr>
                                    <m:e>
                                      <m:r>
                                        <a:rPr lang="en-US" sz="2400" b="1" i="1">
                                          <a:latin typeface="Cambria Math" panose="02040503050406030204" pitchFamily="18" charset="0"/>
                                          <a:ea typeface="Cambria Math" panose="02040503050406030204" pitchFamily="18" charset="0"/>
                                        </a:rPr>
                                        <m:t>𝒘</m:t>
                                      </m:r>
                                    </m:e>
                                  </m:d>
                                </m:e>
                                <m:sub>
                                  <m:r>
                                    <a:rPr lang="en-US" sz="2400" i="1">
                                      <a:latin typeface="Cambria Math" panose="02040503050406030204" pitchFamily="18" charset="0"/>
                                      <a:ea typeface="Cambria Math" panose="02040503050406030204" pitchFamily="18" charset="0"/>
                                    </a:rPr>
                                    <m:t>2</m:t>
                                  </m:r>
                                </m:sub>
                              </m:sSub>
                            </m:den>
                          </m:f>
                        </m:e>
                      </m:func>
                    </m:oMath>
                  </m:oMathPara>
                </a14:m>
                <a:endParaRPr lang="en-US" sz="2400" dirty="0"/>
              </a:p>
            </p:txBody>
          </p:sp>
        </mc:Choice>
        <mc:Fallback xmlns="">
          <p:sp>
            <p:nvSpPr>
              <p:cNvPr id="7" name="文本框 6"/>
              <p:cNvSpPr txBox="1">
                <a:spLocks noRot="1" noChangeAspect="1" noMove="1" noResize="1" noEditPoints="1" noAdjustHandles="1" noChangeArrowheads="1" noChangeShapeType="1" noTextEdit="1"/>
              </p:cNvSpPr>
              <p:nvPr/>
            </p:nvSpPr>
            <p:spPr>
              <a:xfrm>
                <a:off x="1664630" y="1600201"/>
                <a:ext cx="4661661" cy="801758"/>
              </a:xfrm>
              <a:prstGeom prst="rect">
                <a:avLst/>
              </a:prstGeom>
              <a:blipFill>
                <a:blip r:embed="rId2"/>
                <a:stretch>
                  <a:fillRect/>
                </a:stretch>
              </a:blipFill>
            </p:spPr>
            <p:txBody>
              <a:bodyPr/>
              <a:lstStyle/>
              <a:p>
                <a:r>
                  <a:rPr lang="en-US">
                    <a:noFill/>
                  </a:rPr>
                  <a:t> </a:t>
                </a:r>
              </a:p>
            </p:txBody>
          </p:sp>
        </mc:Fallback>
      </mc:AlternateContent>
      <p:pic>
        <p:nvPicPr>
          <p:cNvPr id="8" name="图片 7"/>
          <p:cNvPicPr>
            <a:picLocks noChangeAspect="1"/>
          </p:cNvPicPr>
          <p:nvPr/>
        </p:nvPicPr>
        <p:blipFill>
          <a:blip r:embed="rId3"/>
          <a:stretch>
            <a:fillRect/>
          </a:stretch>
        </p:blipFill>
        <p:spPr>
          <a:xfrm>
            <a:off x="1935327" y="2929055"/>
            <a:ext cx="4743450" cy="2181225"/>
          </a:xfrm>
          <a:prstGeom prst="rect">
            <a:avLst/>
          </a:prstGeom>
        </p:spPr>
      </p:pic>
      <p:pic>
        <p:nvPicPr>
          <p:cNvPr id="9" name="Picture 6" descr="http://img3.redocn.com/20120415/Redocn_2012041504082874.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4400" b="6720"/>
          <a:stretch/>
        </p:blipFill>
        <p:spPr bwMode="auto">
          <a:xfrm>
            <a:off x="6931770" y="4457700"/>
            <a:ext cx="1999219" cy="1843527"/>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0" name="矩形 9"/>
              <p:cNvSpPr/>
              <p:nvPr/>
            </p:nvSpPr>
            <p:spPr>
              <a:xfrm>
                <a:off x="587829" y="5314210"/>
                <a:ext cx="6361646" cy="461665"/>
              </a:xfrm>
              <a:prstGeom prst="rect">
                <a:avLst/>
              </a:prstGeom>
            </p:spPr>
            <p:txBody>
              <a:bodyPr wrap="square">
                <a:spAutoFit/>
              </a:bodyPr>
              <a:lstStyle/>
              <a:p>
                <a:r>
                  <a:rPr lang="en-US" sz="2400" dirty="0" smtClean="0">
                    <a:solidFill>
                      <a:srgbClr val="FF0000"/>
                    </a:solidFill>
                  </a:rPr>
                  <a:t>How should we pick </a:t>
                </a:r>
                <a14:m>
                  <m:oMath xmlns:m="http://schemas.openxmlformats.org/officeDocument/2006/math">
                    <m:d>
                      <m:dPr>
                        <m:ctrlPr>
                          <a:rPr lang="en-US" sz="2400" i="1">
                            <a:solidFill>
                              <a:srgbClr val="FF0000"/>
                            </a:solidFill>
                            <a:latin typeface="Cambria Math" panose="02040503050406030204" pitchFamily="18" charset="0"/>
                          </a:rPr>
                        </m:ctrlPr>
                      </m:dPr>
                      <m:e>
                        <m:r>
                          <a:rPr lang="en-US" sz="2400" b="1" i="1">
                            <a:solidFill>
                              <a:srgbClr val="FF0000"/>
                            </a:solidFill>
                            <a:latin typeface="Cambria Math" panose="02040503050406030204" pitchFamily="18" charset="0"/>
                            <a:ea typeface="Cambria Math" panose="02040503050406030204" pitchFamily="18" charset="0"/>
                          </a:rPr>
                          <m:t>𝒘</m:t>
                        </m:r>
                        <m:r>
                          <a:rPr lang="en-US" sz="2400" i="1">
                            <a:solidFill>
                              <a:srgbClr val="FF0000"/>
                            </a:solidFill>
                            <a:latin typeface="Cambria Math" panose="02040503050406030204" pitchFamily="18" charset="0"/>
                          </a:rPr>
                          <m:t>,</m:t>
                        </m:r>
                        <m:r>
                          <a:rPr lang="en-US" sz="2400" i="1">
                            <a:solidFill>
                              <a:srgbClr val="FF0000"/>
                            </a:solidFill>
                            <a:latin typeface="Cambria Math" panose="02040503050406030204" pitchFamily="18" charset="0"/>
                          </a:rPr>
                          <m:t>𝑏</m:t>
                        </m:r>
                      </m:e>
                    </m:d>
                  </m:oMath>
                </a14:m>
                <a:r>
                  <a:rPr lang="en-US" sz="2400" dirty="0">
                    <a:solidFill>
                      <a:srgbClr val="FF0000"/>
                    </a:solidFill>
                  </a:rPr>
                  <a:t> based on its margin?</a:t>
                </a:r>
              </a:p>
            </p:txBody>
          </p:sp>
        </mc:Choice>
        <mc:Fallback xmlns="">
          <p:sp>
            <p:nvSpPr>
              <p:cNvPr id="10" name="矩形 9"/>
              <p:cNvSpPr>
                <a:spLocks noRot="1" noChangeAspect="1" noMove="1" noResize="1" noEditPoints="1" noAdjustHandles="1" noChangeArrowheads="1" noChangeShapeType="1" noTextEdit="1"/>
              </p:cNvSpPr>
              <p:nvPr/>
            </p:nvSpPr>
            <p:spPr>
              <a:xfrm>
                <a:off x="587829" y="5314210"/>
                <a:ext cx="6361646" cy="461665"/>
              </a:xfrm>
              <a:prstGeom prst="rect">
                <a:avLst/>
              </a:prstGeom>
              <a:blipFill>
                <a:blip r:embed="rId5"/>
                <a:stretch>
                  <a:fillRect l="-1437" t="-10667" b="-30667"/>
                </a:stretch>
              </a:blipFill>
            </p:spPr>
            <p:txBody>
              <a:bodyPr/>
              <a:lstStyle/>
              <a:p>
                <a:r>
                  <a:rPr lang="en-US">
                    <a:noFill/>
                  </a:rPr>
                  <a:t> </a:t>
                </a:r>
              </a:p>
            </p:txBody>
          </p:sp>
        </mc:Fallback>
      </mc:AlternateContent>
    </p:spTree>
    <p:extLst>
      <p:ext uri="{BB962C8B-B14F-4D97-AF65-F5344CB8AC3E}">
        <p14:creationId xmlns:p14="http://schemas.microsoft.com/office/powerpoint/2010/main" val="3541922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Optimizing the Margin</a:t>
            </a:r>
          </a:p>
        </p:txBody>
      </p:sp>
      <p:sp>
        <p:nvSpPr>
          <p:cNvPr id="3" name="内容占位符 2"/>
          <p:cNvSpPr>
            <a:spLocks noGrp="1"/>
          </p:cNvSpPr>
          <p:nvPr>
            <p:ph idx="1"/>
          </p:nvPr>
        </p:nvSpPr>
        <p:spPr/>
        <p:txBody>
          <a:bodyPr/>
          <a:lstStyle/>
          <a:p>
            <a:r>
              <a:rPr lang="en-US" dirty="0"/>
              <a:t>We want a decision boundary that is as far away from all training points as possible, so we </a:t>
            </a:r>
            <a:r>
              <a:rPr lang="en-US" dirty="0" smtClean="0"/>
              <a:t>have to </a:t>
            </a:r>
            <a:r>
              <a:rPr lang="en-US" i="1" dirty="0"/>
              <a:t>maximize</a:t>
            </a:r>
            <a:r>
              <a:rPr lang="en-US" dirty="0"/>
              <a:t> the margin!</a:t>
            </a:r>
          </a:p>
        </p:txBody>
      </p:sp>
      <p:sp>
        <p:nvSpPr>
          <p:cNvPr id="4" name="日期占位符 3"/>
          <p:cNvSpPr>
            <a:spLocks noGrp="1"/>
          </p:cNvSpPr>
          <p:nvPr>
            <p:ph type="dt" sz="half" idx="10"/>
          </p:nvPr>
        </p:nvSpPr>
        <p:spPr/>
        <p:txBody>
          <a:bodyPr/>
          <a:lstStyle/>
          <a:p>
            <a:fld id="{568E3CEA-F198-483E-B136-E6DE4D19DBBA}" type="datetime1">
              <a:rPr lang="en-US" smtClean="0"/>
              <a:t>11/1/2018</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26</a:t>
            </a:fld>
            <a:endParaRPr lang="en-US"/>
          </a:p>
        </p:txBody>
      </p:sp>
      <p:pic>
        <p:nvPicPr>
          <p:cNvPr id="7" name="图片 6"/>
          <p:cNvPicPr>
            <a:picLocks noChangeAspect="1"/>
          </p:cNvPicPr>
          <p:nvPr/>
        </p:nvPicPr>
        <p:blipFill>
          <a:blip r:embed="rId2"/>
          <a:stretch>
            <a:fillRect/>
          </a:stretch>
        </p:blipFill>
        <p:spPr>
          <a:xfrm>
            <a:off x="1935327" y="2929055"/>
            <a:ext cx="4743450" cy="2181225"/>
          </a:xfrm>
          <a:prstGeom prst="rect">
            <a:avLst/>
          </a:prstGeom>
        </p:spPr>
      </p:pic>
      <mc:AlternateContent xmlns:mc="http://schemas.openxmlformats.org/markup-compatibility/2006" xmlns:a14="http://schemas.microsoft.com/office/drawing/2010/main">
        <mc:Choice Requires="a14">
          <p:sp>
            <p:nvSpPr>
              <p:cNvPr id="8" name="文本框 7"/>
              <p:cNvSpPr txBox="1"/>
              <p:nvPr/>
            </p:nvSpPr>
            <p:spPr>
              <a:xfrm>
                <a:off x="984996" y="1738108"/>
                <a:ext cx="7176388" cy="80175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sz="2400" b="0" i="1" smtClean="0">
                              <a:latin typeface="Cambria Math" panose="02040503050406030204" pitchFamily="18" charset="0"/>
                            </a:rPr>
                          </m:ctrlPr>
                        </m:funcPr>
                        <m:fName>
                          <m:limLow>
                            <m:limLowPr>
                              <m:ctrlPr>
                                <a:rPr lang="en-US" sz="2400" b="0" i="1" smtClean="0">
                                  <a:latin typeface="Cambria Math" panose="02040503050406030204" pitchFamily="18" charset="0"/>
                                </a:rPr>
                              </m:ctrlPr>
                            </m:limLowPr>
                            <m:e>
                              <m:r>
                                <m:rPr>
                                  <m:sty m:val="p"/>
                                </m:rPr>
                                <a:rPr lang="en-US" sz="2400" b="0" i="0" smtClean="0">
                                  <a:latin typeface="Cambria Math" panose="02040503050406030204" pitchFamily="18" charset="0"/>
                                </a:rPr>
                                <m:t>max</m:t>
                              </m:r>
                            </m:e>
                            <m:lim>
                              <m:r>
                                <a:rPr lang="en-US" sz="2400" b="1" i="1" smtClean="0">
                                  <a:latin typeface="Cambria Math" panose="02040503050406030204" pitchFamily="18" charset="0"/>
                                </a:rPr>
                                <m:t>𝒘</m:t>
                              </m:r>
                              <m:r>
                                <a:rPr lang="en-US" sz="2400" b="0" i="1" smtClean="0">
                                  <a:latin typeface="Cambria Math" panose="02040503050406030204" pitchFamily="18" charset="0"/>
                                </a:rPr>
                                <m:t>,</m:t>
                              </m:r>
                              <m:r>
                                <a:rPr lang="en-US" sz="2400" b="0" i="1" smtClean="0">
                                  <a:latin typeface="Cambria Math" panose="02040503050406030204" pitchFamily="18" charset="0"/>
                                </a:rPr>
                                <m:t>𝑏</m:t>
                              </m:r>
                            </m:lim>
                          </m:limLow>
                        </m:fName>
                        <m:e>
                          <m:func>
                            <m:funcPr>
                              <m:ctrlPr>
                                <a:rPr lang="en-US" sz="2400" i="1">
                                  <a:latin typeface="Cambria Math" panose="02040503050406030204" pitchFamily="18" charset="0"/>
                                </a:rPr>
                              </m:ctrlPr>
                            </m:funcPr>
                            <m:fName>
                              <m:limLow>
                                <m:limLowPr>
                                  <m:ctrlPr>
                                    <a:rPr lang="en-US" sz="2400" i="1">
                                      <a:latin typeface="Cambria Math" panose="02040503050406030204" pitchFamily="18" charset="0"/>
                                    </a:rPr>
                                  </m:ctrlPr>
                                </m:limLowPr>
                                <m:e>
                                  <m:r>
                                    <m:rPr>
                                      <m:sty m:val="p"/>
                                    </m:rPr>
                                    <a:rPr lang="en-US" sz="2400">
                                      <a:latin typeface="Cambria Math" panose="02040503050406030204" pitchFamily="18" charset="0"/>
                                    </a:rPr>
                                    <m:t>min</m:t>
                                  </m:r>
                                </m:e>
                                <m:lim>
                                  <m:r>
                                    <a:rPr lang="en-US" sz="2400" b="0" i="1" smtClean="0">
                                      <a:latin typeface="Cambria Math" panose="02040503050406030204" pitchFamily="18" charset="0"/>
                                    </a:rPr>
                                    <m:t>𝑖</m:t>
                                  </m:r>
                                </m:lim>
                              </m:limLow>
                            </m:fName>
                            <m:e>
                              <m:f>
                                <m:fPr>
                                  <m:ctrlPr>
                                    <a:rPr lang="en-US" sz="2400" i="1">
                                      <a:latin typeface="Cambria Math" panose="02040503050406030204" pitchFamily="18" charset="0"/>
                                      <a:ea typeface="Cambria Math" panose="02040503050406030204" pitchFamily="18" charset="0"/>
                                    </a:rPr>
                                  </m:ctrlPr>
                                </m:fPr>
                                <m:num>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𝑦</m:t>
                                      </m:r>
                                    </m:e>
                                    <m:sub>
                                      <m:r>
                                        <a:rPr lang="en-US" sz="2400" b="0" i="1" smtClean="0">
                                          <a:latin typeface="Cambria Math" panose="02040503050406030204" pitchFamily="18" charset="0"/>
                                          <a:ea typeface="Cambria Math" panose="02040503050406030204" pitchFamily="18" charset="0"/>
                                        </a:rPr>
                                        <m:t>𝑖</m:t>
                                      </m:r>
                                    </m:sub>
                                  </m:sSub>
                                  <m:r>
                                    <a:rPr lang="en-US" sz="2400" i="1">
                                      <a:latin typeface="Cambria Math" panose="02040503050406030204" pitchFamily="18" charset="0"/>
                                      <a:ea typeface="Cambria Math" panose="02040503050406030204" pitchFamily="18" charset="0"/>
                                    </a:rPr>
                                    <m:t>[</m:t>
                                  </m:r>
                                  <m:sSup>
                                    <m:sSupPr>
                                      <m:ctrlPr>
                                        <a:rPr lang="en-US" sz="2400" i="1">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𝒘</m:t>
                                      </m:r>
                                    </m:e>
                                    <m:sup>
                                      <m:r>
                                        <a:rPr lang="en-US" sz="2400" i="1">
                                          <a:latin typeface="Cambria Math" panose="02040503050406030204" pitchFamily="18" charset="0"/>
                                          <a:ea typeface="Cambria Math" panose="02040503050406030204" pitchFamily="18" charset="0"/>
                                        </a:rPr>
                                        <m:t>𝑇</m:t>
                                      </m:r>
                                    </m:sup>
                                  </m:sSup>
                                  <m:sSub>
                                    <m:sSubPr>
                                      <m:ctrlPr>
                                        <a:rPr lang="en-US" sz="2400" b="1" i="1">
                                          <a:latin typeface="Cambria Math" panose="02040503050406030204" pitchFamily="18" charset="0"/>
                                          <a:ea typeface="Cambria Math" panose="02040503050406030204" pitchFamily="18" charset="0"/>
                                        </a:rPr>
                                      </m:ctrlPr>
                                    </m:sSubPr>
                                    <m:e>
                                      <m:r>
                                        <a:rPr lang="en-US" sz="2400" b="1" i="1">
                                          <a:latin typeface="Cambria Math" panose="02040503050406030204" pitchFamily="18" charset="0"/>
                                          <a:ea typeface="Cambria Math" panose="02040503050406030204" pitchFamily="18" charset="0"/>
                                        </a:rPr>
                                        <m:t>𝒙</m:t>
                                      </m:r>
                                    </m:e>
                                    <m:sub>
                                      <m:r>
                                        <a:rPr lang="en-US" sz="2400" b="0" i="1" smtClean="0">
                                          <a:latin typeface="Cambria Math" panose="02040503050406030204" pitchFamily="18" charset="0"/>
                                          <a:ea typeface="Cambria Math" panose="02040503050406030204" pitchFamily="18" charset="0"/>
                                        </a:rPr>
                                        <m:t>𝑖</m:t>
                                      </m:r>
                                    </m:sub>
                                  </m:sSub>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𝑏</m:t>
                                  </m:r>
                                  <m:r>
                                    <a:rPr lang="en-US" sz="2400" i="1">
                                      <a:latin typeface="Cambria Math" panose="02040503050406030204" pitchFamily="18" charset="0"/>
                                      <a:ea typeface="Cambria Math" panose="02040503050406030204" pitchFamily="18" charset="0"/>
                                    </a:rPr>
                                    <m:t>]</m:t>
                                  </m:r>
                                </m:num>
                                <m:den>
                                  <m:sSub>
                                    <m:sSubPr>
                                      <m:ctrlPr>
                                        <a:rPr lang="en-US" sz="2400" i="1">
                                          <a:latin typeface="Cambria Math" panose="02040503050406030204" pitchFamily="18" charset="0"/>
                                          <a:ea typeface="Cambria Math" panose="02040503050406030204" pitchFamily="18" charset="0"/>
                                        </a:rPr>
                                      </m:ctrlPr>
                                    </m:sSubPr>
                                    <m:e>
                                      <m:d>
                                        <m:dPr>
                                          <m:begChr m:val="‖"/>
                                          <m:endChr m:val="‖"/>
                                          <m:ctrlPr>
                                            <a:rPr lang="en-US" sz="2400" i="1">
                                              <a:latin typeface="Cambria Math" panose="02040503050406030204" pitchFamily="18" charset="0"/>
                                              <a:ea typeface="Cambria Math" panose="02040503050406030204" pitchFamily="18" charset="0"/>
                                            </a:rPr>
                                          </m:ctrlPr>
                                        </m:dPr>
                                        <m:e>
                                          <m:r>
                                            <a:rPr lang="en-US" sz="2400" b="1" i="1">
                                              <a:latin typeface="Cambria Math" panose="02040503050406030204" pitchFamily="18" charset="0"/>
                                              <a:ea typeface="Cambria Math" panose="02040503050406030204" pitchFamily="18" charset="0"/>
                                            </a:rPr>
                                            <m:t>𝒘</m:t>
                                          </m:r>
                                        </m:e>
                                      </m:d>
                                    </m:e>
                                    <m:sub>
                                      <m:r>
                                        <a:rPr lang="en-US" sz="2400" i="1">
                                          <a:latin typeface="Cambria Math" panose="02040503050406030204" pitchFamily="18" charset="0"/>
                                          <a:ea typeface="Cambria Math" panose="02040503050406030204" pitchFamily="18" charset="0"/>
                                        </a:rPr>
                                        <m:t>2</m:t>
                                      </m:r>
                                    </m:sub>
                                  </m:sSub>
                                </m:den>
                              </m:f>
                              <m:r>
                                <a:rPr lang="en-US" sz="2400" b="0" i="1" smtClean="0">
                                  <a:latin typeface="Cambria Math" panose="02040503050406030204" pitchFamily="18" charset="0"/>
                                  <a:ea typeface="Cambria Math" panose="02040503050406030204" pitchFamily="18" charset="0"/>
                                </a:rPr>
                                <m:t>=</m:t>
                              </m:r>
                              <m:func>
                                <m:funcPr>
                                  <m:ctrlPr>
                                    <a:rPr lang="en-US" sz="2400" b="0" i="1" smtClean="0">
                                      <a:latin typeface="Cambria Math" panose="02040503050406030204" pitchFamily="18" charset="0"/>
                                      <a:ea typeface="Cambria Math" panose="02040503050406030204" pitchFamily="18" charset="0"/>
                                    </a:rPr>
                                  </m:ctrlPr>
                                </m:funcPr>
                                <m:fName>
                                  <m:limLow>
                                    <m:limLowPr>
                                      <m:ctrlPr>
                                        <a:rPr lang="en-US" sz="2400" b="0" i="1" smtClean="0">
                                          <a:latin typeface="Cambria Math" panose="02040503050406030204" pitchFamily="18" charset="0"/>
                                          <a:ea typeface="Cambria Math" panose="02040503050406030204" pitchFamily="18" charset="0"/>
                                        </a:rPr>
                                      </m:ctrlPr>
                                    </m:limLowPr>
                                    <m:e>
                                      <m:r>
                                        <m:rPr>
                                          <m:sty m:val="p"/>
                                        </m:rPr>
                                        <a:rPr lang="en-US" sz="2400" b="0" i="0" smtClean="0">
                                          <a:latin typeface="Cambria Math" panose="02040503050406030204" pitchFamily="18" charset="0"/>
                                          <a:ea typeface="Cambria Math" panose="02040503050406030204" pitchFamily="18" charset="0"/>
                                        </a:rPr>
                                        <m:t>max</m:t>
                                      </m:r>
                                    </m:e>
                                    <m:lim>
                                      <m:r>
                                        <a:rPr lang="en-US" sz="2400" b="1" i="1" smtClean="0">
                                          <a:latin typeface="Cambria Math" panose="02040503050406030204" pitchFamily="18" charset="0"/>
                                          <a:ea typeface="Cambria Math" panose="02040503050406030204" pitchFamily="18" charset="0"/>
                                        </a:rPr>
                                        <m:t>𝒘</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𝑏</m:t>
                                      </m:r>
                                    </m:lim>
                                  </m:limLow>
                                </m:fName>
                                <m:e>
                                  <m:f>
                                    <m:fPr>
                                      <m:ctrlPr>
                                        <a:rPr lang="en-US" sz="2400" i="1">
                                          <a:latin typeface="Cambria Math" panose="02040503050406030204" pitchFamily="18" charset="0"/>
                                          <a:ea typeface="Cambria Math" panose="02040503050406030204" pitchFamily="18" charset="0"/>
                                        </a:rPr>
                                      </m:ctrlPr>
                                    </m:fPr>
                                    <m:num>
                                      <m:r>
                                        <a:rPr lang="en-US" sz="2400" i="1" smtClean="0">
                                          <a:latin typeface="Cambria Math" panose="02040503050406030204" pitchFamily="18" charset="0"/>
                                          <a:ea typeface="Cambria Math" panose="02040503050406030204" pitchFamily="18" charset="0"/>
                                        </a:rPr>
                                        <m:t>1</m:t>
                                      </m:r>
                                    </m:num>
                                    <m:den>
                                      <m:sSub>
                                        <m:sSubPr>
                                          <m:ctrlPr>
                                            <a:rPr lang="en-US" sz="2400" i="1">
                                              <a:latin typeface="Cambria Math" panose="02040503050406030204" pitchFamily="18" charset="0"/>
                                              <a:ea typeface="Cambria Math" panose="02040503050406030204" pitchFamily="18" charset="0"/>
                                            </a:rPr>
                                          </m:ctrlPr>
                                        </m:sSubPr>
                                        <m:e>
                                          <m:d>
                                            <m:dPr>
                                              <m:begChr m:val="‖"/>
                                              <m:endChr m:val="‖"/>
                                              <m:ctrlPr>
                                                <a:rPr lang="en-US" sz="2400" i="1">
                                                  <a:latin typeface="Cambria Math" panose="02040503050406030204" pitchFamily="18" charset="0"/>
                                                  <a:ea typeface="Cambria Math" panose="02040503050406030204" pitchFamily="18" charset="0"/>
                                                </a:rPr>
                                              </m:ctrlPr>
                                            </m:dPr>
                                            <m:e>
                                              <m:r>
                                                <a:rPr lang="en-US" sz="2400" b="1" i="1">
                                                  <a:latin typeface="Cambria Math" panose="02040503050406030204" pitchFamily="18" charset="0"/>
                                                  <a:ea typeface="Cambria Math" panose="02040503050406030204" pitchFamily="18" charset="0"/>
                                                </a:rPr>
                                                <m:t>𝒘</m:t>
                                              </m:r>
                                            </m:e>
                                          </m:d>
                                        </m:e>
                                        <m:sub>
                                          <m:r>
                                            <a:rPr lang="en-US" sz="2400" i="1">
                                              <a:latin typeface="Cambria Math" panose="02040503050406030204" pitchFamily="18" charset="0"/>
                                              <a:ea typeface="Cambria Math" panose="02040503050406030204" pitchFamily="18" charset="0"/>
                                            </a:rPr>
                                            <m:t>2</m:t>
                                          </m:r>
                                        </m:sub>
                                      </m:sSub>
                                    </m:den>
                                  </m:f>
                                  <m:func>
                                    <m:funcPr>
                                      <m:ctrlPr>
                                        <a:rPr lang="en-US" sz="2400" b="0" i="1" smtClean="0">
                                          <a:latin typeface="Cambria Math" panose="02040503050406030204" pitchFamily="18" charset="0"/>
                                          <a:ea typeface="Cambria Math" panose="02040503050406030204" pitchFamily="18" charset="0"/>
                                        </a:rPr>
                                      </m:ctrlPr>
                                    </m:funcPr>
                                    <m:fName>
                                      <m:limLow>
                                        <m:limLowPr>
                                          <m:ctrlPr>
                                            <a:rPr lang="en-US" sz="2400" b="0" i="1" smtClean="0">
                                              <a:latin typeface="Cambria Math" panose="02040503050406030204" pitchFamily="18" charset="0"/>
                                              <a:ea typeface="Cambria Math" panose="02040503050406030204" pitchFamily="18" charset="0"/>
                                            </a:rPr>
                                          </m:ctrlPr>
                                        </m:limLowPr>
                                        <m:e>
                                          <m:r>
                                            <m:rPr>
                                              <m:sty m:val="p"/>
                                            </m:rPr>
                                            <a:rPr lang="en-US" sz="2400" b="0" i="0" smtClean="0">
                                              <a:latin typeface="Cambria Math" panose="02040503050406030204" pitchFamily="18" charset="0"/>
                                              <a:ea typeface="Cambria Math" panose="02040503050406030204" pitchFamily="18" charset="0"/>
                                            </a:rPr>
                                            <m:t>min</m:t>
                                          </m:r>
                                        </m:e>
                                        <m:lim>
                                          <m:r>
                                            <a:rPr lang="en-US" sz="2400" b="0" i="1" smtClean="0">
                                              <a:latin typeface="Cambria Math" panose="02040503050406030204" pitchFamily="18" charset="0"/>
                                              <a:ea typeface="Cambria Math" panose="02040503050406030204" pitchFamily="18" charset="0"/>
                                            </a:rPr>
                                            <m:t>𝑖</m:t>
                                          </m:r>
                                        </m:lim>
                                      </m:limLow>
                                    </m:fName>
                                    <m:e>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𝑦</m:t>
                                          </m:r>
                                        </m:e>
                                        <m:sub>
                                          <m:r>
                                            <a:rPr lang="en-US" sz="2400" b="0" i="1" smtClean="0">
                                              <a:latin typeface="Cambria Math" panose="02040503050406030204" pitchFamily="18" charset="0"/>
                                              <a:ea typeface="Cambria Math" panose="02040503050406030204" pitchFamily="18" charset="0"/>
                                            </a:rPr>
                                            <m:t>𝑖</m:t>
                                          </m:r>
                                        </m:sub>
                                      </m:sSub>
                                      <m:r>
                                        <a:rPr lang="en-US" sz="2400" i="1">
                                          <a:latin typeface="Cambria Math" panose="02040503050406030204" pitchFamily="18" charset="0"/>
                                          <a:ea typeface="Cambria Math" panose="02040503050406030204" pitchFamily="18" charset="0"/>
                                        </a:rPr>
                                        <m:t>[</m:t>
                                      </m:r>
                                      <m:sSup>
                                        <m:sSupPr>
                                          <m:ctrlPr>
                                            <a:rPr lang="en-US" sz="2400" i="1">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𝒘</m:t>
                                          </m:r>
                                        </m:e>
                                        <m:sup>
                                          <m:r>
                                            <a:rPr lang="en-US" sz="2400" i="1">
                                              <a:latin typeface="Cambria Math" panose="02040503050406030204" pitchFamily="18" charset="0"/>
                                              <a:ea typeface="Cambria Math" panose="02040503050406030204" pitchFamily="18" charset="0"/>
                                            </a:rPr>
                                            <m:t>𝑇</m:t>
                                          </m:r>
                                        </m:sup>
                                      </m:sSup>
                                      <m:sSub>
                                        <m:sSubPr>
                                          <m:ctrlPr>
                                            <a:rPr lang="en-US" sz="2400" b="1" i="1">
                                              <a:latin typeface="Cambria Math" panose="02040503050406030204" pitchFamily="18" charset="0"/>
                                              <a:ea typeface="Cambria Math" panose="02040503050406030204" pitchFamily="18" charset="0"/>
                                            </a:rPr>
                                          </m:ctrlPr>
                                        </m:sSubPr>
                                        <m:e>
                                          <m:r>
                                            <a:rPr lang="en-US" sz="2400" b="1" i="1">
                                              <a:latin typeface="Cambria Math" panose="02040503050406030204" pitchFamily="18" charset="0"/>
                                              <a:ea typeface="Cambria Math" panose="02040503050406030204" pitchFamily="18" charset="0"/>
                                            </a:rPr>
                                            <m:t>𝒙</m:t>
                                          </m:r>
                                        </m:e>
                                        <m:sub>
                                          <m:r>
                                            <a:rPr lang="en-US" sz="2400" b="0" i="1" smtClean="0">
                                              <a:latin typeface="Cambria Math" panose="02040503050406030204" pitchFamily="18" charset="0"/>
                                              <a:ea typeface="Cambria Math" panose="02040503050406030204" pitchFamily="18" charset="0"/>
                                            </a:rPr>
                                            <m:t>𝑖</m:t>
                                          </m:r>
                                        </m:sub>
                                      </m:sSub>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𝑏</m:t>
                                      </m:r>
                                      <m:r>
                                        <a:rPr lang="en-US" sz="2400" i="1">
                                          <a:latin typeface="Cambria Math" panose="02040503050406030204" pitchFamily="18" charset="0"/>
                                          <a:ea typeface="Cambria Math" panose="02040503050406030204" pitchFamily="18" charset="0"/>
                                        </a:rPr>
                                        <m:t>]</m:t>
                                      </m:r>
                                    </m:e>
                                  </m:func>
                                </m:e>
                              </m:func>
                            </m:e>
                          </m:func>
                        </m:e>
                      </m:func>
                    </m:oMath>
                  </m:oMathPara>
                </a14:m>
                <a:endParaRPr lang="en-US" sz="2400" dirty="0"/>
              </a:p>
            </p:txBody>
          </p:sp>
        </mc:Choice>
        <mc:Fallback xmlns="">
          <p:sp>
            <p:nvSpPr>
              <p:cNvPr id="8" name="文本框 7"/>
              <p:cNvSpPr txBox="1">
                <a:spLocks noRot="1" noChangeAspect="1" noMove="1" noResize="1" noEditPoints="1" noAdjustHandles="1" noChangeArrowheads="1" noChangeShapeType="1" noTextEdit="1"/>
              </p:cNvSpPr>
              <p:nvPr/>
            </p:nvSpPr>
            <p:spPr>
              <a:xfrm>
                <a:off x="984996" y="1738108"/>
                <a:ext cx="7176388" cy="801758"/>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2126466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Optimizing the Margin</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dirty="0" smtClean="0"/>
                  <a:t>Margin is the smallest distance between the hyperplane and all training points</a:t>
                </a:r>
              </a:p>
              <a:p>
                <a:endParaRPr lang="en-US" dirty="0" smtClean="0"/>
              </a:p>
              <a:p>
                <a:endParaRPr lang="en-US" dirty="0"/>
              </a:p>
              <a:p>
                <a:r>
                  <a:rPr lang="en-US" dirty="0"/>
                  <a:t>Consider three </a:t>
                </a:r>
                <a:r>
                  <a:rPr lang="en-US" dirty="0" smtClean="0"/>
                  <a:t>hyperplanes</a:t>
                </a:r>
              </a:p>
              <a:p>
                <a:pPr lvl="1"/>
                <a14:m>
                  <m:oMath xmlns:m="http://schemas.openxmlformats.org/officeDocument/2006/math">
                    <m:d>
                      <m:dPr>
                        <m:ctrlPr>
                          <a:rPr lang="en-US" b="0" i="1" smtClean="0">
                            <a:latin typeface="Cambria Math" panose="02040503050406030204" pitchFamily="18" charset="0"/>
                          </a:rPr>
                        </m:ctrlPr>
                      </m:dPr>
                      <m:e>
                        <m:r>
                          <a:rPr lang="en-US" b="1" i="1" smtClean="0">
                            <a:latin typeface="Cambria Math" panose="02040503050406030204" pitchFamily="18" charset="0"/>
                          </a:rPr>
                          <m:t>𝒘</m:t>
                        </m:r>
                        <m:r>
                          <a:rPr lang="en-US" b="0" i="1" smtClean="0">
                            <a:latin typeface="Cambria Math" panose="02040503050406030204" pitchFamily="18" charset="0"/>
                          </a:rPr>
                          <m:t>,</m:t>
                        </m:r>
                        <m:r>
                          <a:rPr lang="en-US" b="0" i="1" smtClean="0">
                            <a:latin typeface="Cambria Math" panose="02040503050406030204" pitchFamily="18" charset="0"/>
                          </a:rPr>
                          <m:t>𝑏</m:t>
                        </m:r>
                      </m:e>
                    </m:d>
                  </m:oMath>
                </a14:m>
                <a:endParaRPr lang="en-US" b="0" dirty="0" smtClean="0"/>
              </a:p>
              <a:p>
                <a:pPr lvl="1"/>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2</m:t>
                        </m:r>
                        <m:r>
                          <a:rPr lang="en-US" b="1" i="1">
                            <a:latin typeface="Cambria Math" panose="02040503050406030204" pitchFamily="18" charset="0"/>
                          </a:rPr>
                          <m:t>𝒘</m:t>
                        </m:r>
                        <m:r>
                          <a:rPr lang="en-US" i="1">
                            <a:latin typeface="Cambria Math" panose="02040503050406030204" pitchFamily="18" charset="0"/>
                          </a:rPr>
                          <m:t>,</m:t>
                        </m:r>
                        <m:r>
                          <a:rPr lang="en-US" b="0" i="1" smtClean="0">
                            <a:latin typeface="Cambria Math" panose="02040503050406030204" pitchFamily="18" charset="0"/>
                          </a:rPr>
                          <m:t>2</m:t>
                        </m:r>
                        <m:r>
                          <a:rPr lang="en-US" i="1">
                            <a:latin typeface="Cambria Math" panose="02040503050406030204" pitchFamily="18" charset="0"/>
                          </a:rPr>
                          <m:t>𝑏</m:t>
                        </m:r>
                      </m:e>
                    </m:d>
                  </m:oMath>
                </a14:m>
                <a:endParaRPr lang="en-US" dirty="0" smtClean="0"/>
              </a:p>
              <a:p>
                <a:pPr lvl="1"/>
                <a14:m>
                  <m:oMath xmlns:m="http://schemas.openxmlformats.org/officeDocument/2006/math">
                    <m:r>
                      <a:rPr lang="en-US" i="1">
                        <a:latin typeface="Cambria Math" panose="02040503050406030204" pitchFamily="18" charset="0"/>
                      </a:rPr>
                      <m:t>(</m:t>
                    </m:r>
                    <m:r>
                      <a:rPr lang="en-US" b="0" i="1" smtClean="0">
                        <a:latin typeface="Cambria Math" panose="02040503050406030204" pitchFamily="18" charset="0"/>
                      </a:rPr>
                      <m:t>.</m:t>
                    </m:r>
                    <m:r>
                      <a:rPr lang="en-US" b="0" i="0" smtClean="0">
                        <a:latin typeface="Cambria Math" panose="02040503050406030204" pitchFamily="18" charset="0"/>
                      </a:rPr>
                      <m:t>5</m:t>
                    </m:r>
                    <m:r>
                      <a:rPr lang="en-US" b="1" i="1">
                        <a:latin typeface="Cambria Math" panose="02040503050406030204" pitchFamily="18" charset="0"/>
                      </a:rPr>
                      <m:t>𝒘</m:t>
                    </m:r>
                    <m:r>
                      <a:rPr lang="en-US" i="1">
                        <a:latin typeface="Cambria Math" panose="02040503050406030204" pitchFamily="18" charset="0"/>
                      </a:rPr>
                      <m:t>,</m:t>
                    </m:r>
                    <m:r>
                      <a:rPr lang="en-US" b="0" i="1" smtClean="0">
                        <a:latin typeface="Cambria Math" panose="02040503050406030204" pitchFamily="18" charset="0"/>
                      </a:rPr>
                      <m:t>.5</m:t>
                    </m:r>
                    <m:r>
                      <a:rPr lang="en-US" i="1">
                        <a:latin typeface="Cambria Math" panose="02040503050406030204" pitchFamily="18" charset="0"/>
                      </a:rPr>
                      <m:t>𝑏</m:t>
                    </m:r>
                    <m:r>
                      <a:rPr lang="en-US" i="1">
                        <a:latin typeface="Cambria Math" panose="02040503050406030204" pitchFamily="18" charset="0"/>
                      </a:rPr>
                      <m:t>)</m:t>
                    </m:r>
                  </m:oMath>
                </a14:m>
                <a:endParaRPr lang="en-US" dirty="0" smtClean="0"/>
              </a:p>
              <a:p>
                <a:r>
                  <a:rPr lang="en-US" dirty="0"/>
                  <a:t>Which one has the largest margin</a:t>
                </a:r>
                <a:r>
                  <a:rPr lang="en-US" dirty="0" smtClean="0"/>
                  <a:t>?</a:t>
                </a:r>
              </a:p>
              <a:p>
                <a:pPr lvl="1"/>
                <a:r>
                  <a:rPr lang="en-US" dirty="0"/>
                  <a:t>The margin doesn’t change if we scale </a:t>
                </a:r>
                <a14:m>
                  <m:oMath xmlns:m="http://schemas.openxmlformats.org/officeDocument/2006/math">
                    <m:d>
                      <m:dPr>
                        <m:ctrlPr>
                          <a:rPr lang="en-US" i="1">
                            <a:latin typeface="Cambria Math" panose="02040503050406030204" pitchFamily="18" charset="0"/>
                          </a:rPr>
                        </m:ctrlPr>
                      </m:dPr>
                      <m:e>
                        <m:r>
                          <a:rPr lang="en-US" b="1" i="1">
                            <a:latin typeface="Cambria Math" panose="02040503050406030204" pitchFamily="18" charset="0"/>
                            <a:ea typeface="Cambria Math" panose="02040503050406030204" pitchFamily="18" charset="0"/>
                          </a:rPr>
                          <m:t>𝒘</m:t>
                        </m:r>
                        <m:r>
                          <a:rPr lang="en-US" i="1">
                            <a:latin typeface="Cambria Math" panose="02040503050406030204" pitchFamily="18" charset="0"/>
                          </a:rPr>
                          <m:t>,</m:t>
                        </m:r>
                        <m:r>
                          <a:rPr lang="en-US" i="1">
                            <a:latin typeface="Cambria Math" panose="02040503050406030204" pitchFamily="18" charset="0"/>
                          </a:rPr>
                          <m:t>𝑏</m:t>
                        </m:r>
                      </m:e>
                    </m:d>
                  </m:oMath>
                </a14:m>
                <a:r>
                  <a:rPr lang="en-US" dirty="0"/>
                  <a:t> by a constant factor </a:t>
                </a:r>
                <a:r>
                  <a:rPr lang="en-US" i="1" dirty="0" smtClean="0">
                    <a:latin typeface="Times New Roman" panose="02020603050405020304" pitchFamily="18" charset="0"/>
                    <a:cs typeface="Times New Roman" panose="02020603050405020304" pitchFamily="18" charset="0"/>
                  </a:rPr>
                  <a:t>c</a:t>
                </a:r>
              </a:p>
              <a:p>
                <a:pPr lvl="1"/>
                <a14:m>
                  <m:oMath xmlns:m="http://schemas.openxmlformats.org/officeDocument/2006/math">
                    <m:sSup>
                      <m:sSupPr>
                        <m:ctrlPr>
                          <a:rPr lang="en-US" i="1">
                            <a:latin typeface="Cambria Math" panose="02040503050406030204" pitchFamily="18" charset="0"/>
                            <a:ea typeface="Cambria Math" panose="02040503050406030204" pitchFamily="18" charset="0"/>
                          </a:rPr>
                        </m:ctrlPr>
                      </m:sSupPr>
                      <m:e>
                        <m:r>
                          <a:rPr lang="en-US" b="1" i="1">
                            <a:latin typeface="Cambria Math" panose="02040503050406030204" pitchFamily="18" charset="0"/>
                            <a:ea typeface="Cambria Math" panose="02040503050406030204" pitchFamily="18" charset="0"/>
                          </a:rPr>
                          <m:t>𝒘</m:t>
                        </m:r>
                      </m:e>
                      <m:sup>
                        <m:r>
                          <a:rPr lang="en-US" i="1">
                            <a:latin typeface="Cambria Math" panose="02040503050406030204" pitchFamily="18" charset="0"/>
                            <a:ea typeface="Cambria Math" panose="02040503050406030204" pitchFamily="18" charset="0"/>
                          </a:rPr>
                          <m:t>𝑇</m:t>
                        </m:r>
                      </m:sup>
                    </m:sSup>
                    <m:r>
                      <a:rPr lang="en-US" b="1" i="1" smtClean="0">
                        <a:latin typeface="Cambria Math" panose="02040503050406030204" pitchFamily="18" charset="0"/>
                        <a:ea typeface="Cambria Math" panose="02040503050406030204" pitchFamily="18" charset="0"/>
                      </a:rPr>
                      <m:t>𝒙</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𝑏</m:t>
                    </m:r>
                    <m:r>
                      <a:rPr lang="en-US" b="0" i="1" smtClean="0">
                        <a:latin typeface="Cambria Math" panose="02040503050406030204" pitchFamily="18" charset="0"/>
                        <a:ea typeface="Cambria Math" panose="02040503050406030204" pitchFamily="18" charset="0"/>
                      </a:rPr>
                      <m:t>=0</m:t>
                    </m:r>
                  </m:oMath>
                </a14:m>
                <a:r>
                  <a:rPr lang="en-US" dirty="0" smtClean="0"/>
                  <a:t> </a:t>
                </a:r>
                <a:r>
                  <a:rPr lang="en-US" dirty="0"/>
                  <a:t>and </a:t>
                </a:r>
                <a14:m>
                  <m:oMath xmlns:m="http://schemas.openxmlformats.org/officeDocument/2006/math">
                    <m:sSup>
                      <m:sSupPr>
                        <m:ctrlPr>
                          <a:rPr lang="en-US" i="1">
                            <a:latin typeface="Cambria Math" panose="02040503050406030204" pitchFamily="18" charset="0"/>
                            <a:ea typeface="Cambria Math" panose="02040503050406030204" pitchFamily="18" charset="0"/>
                          </a:rPr>
                        </m:ctrlPr>
                      </m:sSupPr>
                      <m:e>
                        <m:r>
                          <a:rPr lang="en-US" b="1"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𝑐</m:t>
                        </m:r>
                        <m:r>
                          <a:rPr lang="en-US" b="1" i="1">
                            <a:latin typeface="Cambria Math" panose="02040503050406030204" pitchFamily="18" charset="0"/>
                            <a:ea typeface="Cambria Math" panose="02040503050406030204" pitchFamily="18" charset="0"/>
                          </a:rPr>
                          <m:t>𝒘</m:t>
                        </m:r>
                        <m:r>
                          <a:rPr lang="en-US" b="1" i="1" smtClean="0">
                            <a:latin typeface="Cambria Math" panose="02040503050406030204" pitchFamily="18" charset="0"/>
                            <a:ea typeface="Cambria Math" panose="02040503050406030204" pitchFamily="18" charset="0"/>
                          </a:rPr>
                          <m:t>)</m:t>
                        </m:r>
                      </m:e>
                      <m:sup>
                        <m:r>
                          <a:rPr lang="en-US" i="1">
                            <a:latin typeface="Cambria Math" panose="02040503050406030204" pitchFamily="18" charset="0"/>
                            <a:ea typeface="Cambria Math" panose="02040503050406030204" pitchFamily="18" charset="0"/>
                          </a:rPr>
                          <m:t>𝑇</m:t>
                        </m:r>
                      </m:sup>
                    </m:sSup>
                    <m:r>
                      <a:rPr lang="en-US" b="1" i="1" smtClean="0">
                        <a:latin typeface="Cambria Math" panose="02040503050406030204" pitchFamily="18" charset="0"/>
                        <a:ea typeface="Cambria Math" panose="02040503050406030204" pitchFamily="18" charset="0"/>
                      </a:rPr>
                      <m:t>𝒙</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𝑐</m:t>
                    </m:r>
                    <m:r>
                      <a:rPr lang="en-US" i="1">
                        <a:latin typeface="Cambria Math" panose="02040503050406030204" pitchFamily="18" charset="0"/>
                        <a:ea typeface="Cambria Math" panose="02040503050406030204" pitchFamily="18" charset="0"/>
                      </a:rPr>
                      <m:t>𝑏</m:t>
                    </m:r>
                    <m:r>
                      <a:rPr lang="en-US" i="1">
                        <a:latin typeface="Cambria Math" panose="02040503050406030204" pitchFamily="18" charset="0"/>
                        <a:ea typeface="Cambria Math" panose="02040503050406030204" pitchFamily="18" charset="0"/>
                      </a:rPr>
                      <m:t>=0</m:t>
                    </m:r>
                  </m:oMath>
                </a14:m>
                <a:r>
                  <a:rPr lang="en-US" dirty="0"/>
                  <a:t>: same decision boundary</a:t>
                </a:r>
                <a:r>
                  <a:rPr lang="en-US" dirty="0" smtClean="0"/>
                  <a:t>!</a:t>
                </a:r>
              </a:p>
              <a:p>
                <a:r>
                  <a:rPr lang="en-US" dirty="0"/>
                  <a:t>Can we further constrain the problem?</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568" r="-1672"/>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11/1/2018</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27</a:t>
            </a:fld>
            <a:endParaRPr lang="en-US"/>
          </a:p>
        </p:txBody>
      </p:sp>
      <mc:AlternateContent xmlns:mc="http://schemas.openxmlformats.org/markup-compatibility/2006" xmlns:a14="http://schemas.microsoft.com/office/drawing/2010/main">
        <mc:Choice Requires="a14">
          <p:sp>
            <p:nvSpPr>
              <p:cNvPr id="7" name="文本框 6"/>
              <p:cNvSpPr txBox="1"/>
              <p:nvPr/>
            </p:nvSpPr>
            <p:spPr>
              <a:xfrm>
                <a:off x="1876901" y="1600201"/>
                <a:ext cx="4661661" cy="80175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𝑚𝑎𝑟𝑔𝑖𝑛</m:t>
                      </m:r>
                      <m:d>
                        <m:dPr>
                          <m:ctrlPr>
                            <a:rPr lang="en-US" sz="2400" b="0" i="1" smtClean="0">
                              <a:latin typeface="Cambria Math" panose="02040503050406030204" pitchFamily="18" charset="0"/>
                            </a:rPr>
                          </m:ctrlPr>
                        </m:dPr>
                        <m:e>
                          <m:r>
                            <a:rPr lang="en-US" sz="2400" b="1" i="1">
                              <a:latin typeface="Cambria Math" panose="02040503050406030204" pitchFamily="18" charset="0"/>
                              <a:ea typeface="Cambria Math" panose="02040503050406030204" pitchFamily="18" charset="0"/>
                            </a:rPr>
                            <m:t>𝒘</m:t>
                          </m:r>
                          <m:r>
                            <a:rPr lang="en-US" sz="2400" b="0" i="1" smtClean="0">
                              <a:latin typeface="Cambria Math" panose="02040503050406030204" pitchFamily="18" charset="0"/>
                            </a:rPr>
                            <m:t>,</m:t>
                          </m:r>
                          <m:r>
                            <a:rPr lang="en-US" sz="2400" b="0" i="1" smtClean="0">
                              <a:latin typeface="Cambria Math" panose="02040503050406030204" pitchFamily="18" charset="0"/>
                            </a:rPr>
                            <m:t>𝑏</m:t>
                          </m:r>
                        </m:e>
                      </m:d>
                      <m:r>
                        <a:rPr lang="en-US" sz="2400" b="0" i="1" smtClean="0">
                          <a:latin typeface="Cambria Math" panose="02040503050406030204" pitchFamily="18" charset="0"/>
                        </a:rPr>
                        <m:t>=</m:t>
                      </m:r>
                      <m:func>
                        <m:funcPr>
                          <m:ctrlPr>
                            <a:rPr lang="en-US" sz="2400" b="0" i="1" smtClean="0">
                              <a:latin typeface="Cambria Math" panose="02040503050406030204" pitchFamily="18" charset="0"/>
                            </a:rPr>
                          </m:ctrlPr>
                        </m:funcPr>
                        <m:fName>
                          <m:limLow>
                            <m:limLowPr>
                              <m:ctrlPr>
                                <a:rPr lang="en-US" sz="2400" b="0" i="1" smtClean="0">
                                  <a:latin typeface="Cambria Math" panose="02040503050406030204" pitchFamily="18" charset="0"/>
                                </a:rPr>
                              </m:ctrlPr>
                            </m:limLowPr>
                            <m:e>
                              <m:r>
                                <m:rPr>
                                  <m:sty m:val="p"/>
                                </m:rPr>
                                <a:rPr lang="en-US" sz="2400" b="0" i="0" smtClean="0">
                                  <a:latin typeface="Cambria Math" panose="02040503050406030204" pitchFamily="18" charset="0"/>
                                </a:rPr>
                                <m:t>min</m:t>
                              </m:r>
                            </m:e>
                            <m:lim>
                              <m:r>
                                <a:rPr lang="en-US" sz="2400" b="0" i="1" smtClean="0">
                                  <a:latin typeface="Cambria Math" panose="02040503050406030204" pitchFamily="18" charset="0"/>
                                </a:rPr>
                                <m:t>𝑖</m:t>
                              </m:r>
                            </m:lim>
                          </m:limLow>
                        </m:fName>
                        <m:e>
                          <m:f>
                            <m:fPr>
                              <m:ctrlPr>
                                <a:rPr lang="en-US" sz="2400" i="1">
                                  <a:latin typeface="Cambria Math" panose="02040503050406030204" pitchFamily="18" charset="0"/>
                                  <a:ea typeface="Cambria Math" panose="02040503050406030204" pitchFamily="18" charset="0"/>
                                </a:rPr>
                              </m:ctrlPr>
                            </m:fPr>
                            <m:num>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𝑦</m:t>
                                  </m:r>
                                </m:e>
                                <m:sub>
                                  <m:r>
                                    <a:rPr lang="en-US" sz="2400" b="0" i="1" smtClean="0">
                                      <a:latin typeface="Cambria Math" panose="02040503050406030204" pitchFamily="18" charset="0"/>
                                      <a:ea typeface="Cambria Math" panose="02040503050406030204" pitchFamily="18" charset="0"/>
                                    </a:rPr>
                                    <m:t>𝑖</m:t>
                                  </m:r>
                                </m:sub>
                              </m:sSub>
                              <m:r>
                                <a:rPr lang="en-US" sz="2400" b="0" i="1" smtClean="0">
                                  <a:latin typeface="Cambria Math" panose="02040503050406030204" pitchFamily="18" charset="0"/>
                                  <a:ea typeface="Cambria Math" panose="02040503050406030204" pitchFamily="18" charset="0"/>
                                </a:rPr>
                                <m:t>[</m:t>
                              </m:r>
                              <m:sSup>
                                <m:sSupPr>
                                  <m:ctrlPr>
                                    <a:rPr lang="en-US" sz="2400" i="1">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𝒘</m:t>
                                  </m:r>
                                </m:e>
                                <m:sup>
                                  <m:r>
                                    <a:rPr lang="en-US" sz="2400" i="1">
                                      <a:latin typeface="Cambria Math" panose="02040503050406030204" pitchFamily="18" charset="0"/>
                                      <a:ea typeface="Cambria Math" panose="02040503050406030204" pitchFamily="18" charset="0"/>
                                    </a:rPr>
                                    <m:t>𝑇</m:t>
                                  </m:r>
                                </m:sup>
                              </m:sSup>
                              <m:sSub>
                                <m:sSubPr>
                                  <m:ctrlPr>
                                    <a:rPr lang="en-US" sz="2400" b="1" i="1">
                                      <a:latin typeface="Cambria Math" panose="02040503050406030204" pitchFamily="18" charset="0"/>
                                      <a:ea typeface="Cambria Math" panose="02040503050406030204" pitchFamily="18" charset="0"/>
                                    </a:rPr>
                                  </m:ctrlPr>
                                </m:sSubPr>
                                <m:e>
                                  <m:r>
                                    <a:rPr lang="en-US" sz="2400" b="1" i="1">
                                      <a:latin typeface="Cambria Math" panose="02040503050406030204" pitchFamily="18" charset="0"/>
                                      <a:ea typeface="Cambria Math" panose="02040503050406030204" pitchFamily="18" charset="0"/>
                                    </a:rPr>
                                    <m:t>𝒙</m:t>
                                  </m:r>
                                </m:e>
                                <m:sub>
                                  <m:r>
                                    <a:rPr lang="en-US" sz="2400" b="0" i="1" smtClean="0">
                                      <a:latin typeface="Cambria Math" panose="02040503050406030204" pitchFamily="18" charset="0"/>
                                      <a:ea typeface="Cambria Math" panose="02040503050406030204" pitchFamily="18" charset="0"/>
                                    </a:rPr>
                                    <m:t>𝑖</m:t>
                                  </m:r>
                                </m:sub>
                              </m:sSub>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𝑏</m:t>
                              </m:r>
                              <m:r>
                                <a:rPr lang="en-US" sz="2400" b="0" i="1" smtClean="0">
                                  <a:latin typeface="Cambria Math" panose="02040503050406030204" pitchFamily="18" charset="0"/>
                                  <a:ea typeface="Cambria Math" panose="02040503050406030204" pitchFamily="18" charset="0"/>
                                </a:rPr>
                                <m:t>]</m:t>
                              </m:r>
                            </m:num>
                            <m:den>
                              <m:sSub>
                                <m:sSubPr>
                                  <m:ctrlPr>
                                    <a:rPr lang="en-US" sz="2400" i="1">
                                      <a:latin typeface="Cambria Math" panose="02040503050406030204" pitchFamily="18" charset="0"/>
                                      <a:ea typeface="Cambria Math" panose="02040503050406030204" pitchFamily="18" charset="0"/>
                                    </a:rPr>
                                  </m:ctrlPr>
                                </m:sSubPr>
                                <m:e>
                                  <m:d>
                                    <m:dPr>
                                      <m:begChr m:val="‖"/>
                                      <m:endChr m:val="‖"/>
                                      <m:ctrlPr>
                                        <a:rPr lang="en-US" sz="2400" i="1">
                                          <a:latin typeface="Cambria Math" panose="02040503050406030204" pitchFamily="18" charset="0"/>
                                          <a:ea typeface="Cambria Math" panose="02040503050406030204" pitchFamily="18" charset="0"/>
                                        </a:rPr>
                                      </m:ctrlPr>
                                    </m:dPr>
                                    <m:e>
                                      <m:r>
                                        <a:rPr lang="en-US" sz="2400" b="1" i="1">
                                          <a:latin typeface="Cambria Math" panose="02040503050406030204" pitchFamily="18" charset="0"/>
                                          <a:ea typeface="Cambria Math" panose="02040503050406030204" pitchFamily="18" charset="0"/>
                                        </a:rPr>
                                        <m:t>𝒘</m:t>
                                      </m:r>
                                    </m:e>
                                  </m:d>
                                </m:e>
                                <m:sub>
                                  <m:r>
                                    <a:rPr lang="en-US" sz="2400" i="1">
                                      <a:latin typeface="Cambria Math" panose="02040503050406030204" pitchFamily="18" charset="0"/>
                                      <a:ea typeface="Cambria Math" panose="02040503050406030204" pitchFamily="18" charset="0"/>
                                    </a:rPr>
                                    <m:t>2</m:t>
                                  </m:r>
                                </m:sub>
                              </m:sSub>
                            </m:den>
                          </m:f>
                        </m:e>
                      </m:func>
                    </m:oMath>
                  </m:oMathPara>
                </a14:m>
                <a:endParaRPr lang="en-US" sz="2400" dirty="0"/>
              </a:p>
            </p:txBody>
          </p:sp>
        </mc:Choice>
        <mc:Fallback xmlns="">
          <p:sp>
            <p:nvSpPr>
              <p:cNvPr id="7" name="文本框 6"/>
              <p:cNvSpPr txBox="1">
                <a:spLocks noRot="1" noChangeAspect="1" noMove="1" noResize="1" noEditPoints="1" noAdjustHandles="1" noChangeArrowheads="1" noChangeShapeType="1" noTextEdit="1"/>
              </p:cNvSpPr>
              <p:nvPr/>
            </p:nvSpPr>
            <p:spPr>
              <a:xfrm>
                <a:off x="1876901" y="1600201"/>
                <a:ext cx="4661661" cy="801758"/>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5173387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Rescaled Margin</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dirty="0" smtClean="0"/>
                  <a:t>We can further constrain the problem by scaling </a:t>
                </a:r>
                <a14:m>
                  <m:oMath xmlns:m="http://schemas.openxmlformats.org/officeDocument/2006/math">
                    <m:d>
                      <m:dPr>
                        <m:ctrlPr>
                          <a:rPr lang="en-US" i="1">
                            <a:latin typeface="Cambria Math" panose="02040503050406030204" pitchFamily="18" charset="0"/>
                          </a:rPr>
                        </m:ctrlPr>
                      </m:dPr>
                      <m:e>
                        <m:r>
                          <a:rPr lang="en-US" b="1" i="1">
                            <a:latin typeface="Cambria Math" panose="02040503050406030204" pitchFamily="18" charset="0"/>
                            <a:ea typeface="Cambria Math" panose="02040503050406030204" pitchFamily="18" charset="0"/>
                          </a:rPr>
                          <m:t>𝒘</m:t>
                        </m:r>
                        <m:r>
                          <a:rPr lang="en-US" i="1">
                            <a:latin typeface="Cambria Math" panose="02040503050406030204" pitchFamily="18" charset="0"/>
                          </a:rPr>
                          <m:t>,</m:t>
                        </m:r>
                        <m:r>
                          <a:rPr lang="en-US" i="1">
                            <a:latin typeface="Cambria Math" panose="02040503050406030204" pitchFamily="18" charset="0"/>
                          </a:rPr>
                          <m:t>𝑏</m:t>
                        </m:r>
                      </m:e>
                    </m:d>
                  </m:oMath>
                </a14:m>
                <a:r>
                  <a:rPr lang="en-US" dirty="0" smtClean="0"/>
                  <a:t> such that</a:t>
                </a:r>
              </a:p>
              <a:p>
                <a:pPr algn="ctr"/>
                <a14:m>
                  <m:oMath xmlns:m="http://schemas.openxmlformats.org/officeDocument/2006/math">
                    <m:func>
                      <m:funcPr>
                        <m:ctrlPr>
                          <a:rPr lang="en-US" b="0" i="1" smtClean="0">
                            <a:latin typeface="Cambria Math" panose="02040503050406030204" pitchFamily="18" charset="0"/>
                          </a:rPr>
                        </m:ctrlPr>
                      </m:funcPr>
                      <m:fName>
                        <m:limLow>
                          <m:limLowPr>
                            <m:ctrlPr>
                              <a:rPr lang="en-US" b="0" i="1" smtClean="0">
                                <a:latin typeface="Cambria Math" panose="02040503050406030204" pitchFamily="18" charset="0"/>
                              </a:rPr>
                            </m:ctrlPr>
                          </m:limLowPr>
                          <m:e>
                            <m:r>
                              <m:rPr>
                                <m:sty m:val="p"/>
                              </m:rPr>
                              <a:rPr lang="en-US" b="0" i="0" smtClean="0">
                                <a:latin typeface="Cambria Math" panose="02040503050406030204" pitchFamily="18" charset="0"/>
                              </a:rPr>
                              <m:t>min</m:t>
                            </m:r>
                          </m:e>
                          <m:lim>
                            <m:r>
                              <a:rPr lang="en-US" b="0" i="1" smtClean="0">
                                <a:latin typeface="Cambria Math" panose="02040503050406030204" pitchFamily="18" charset="0"/>
                              </a:rPr>
                              <m:t>𝑖</m:t>
                            </m:r>
                          </m:lim>
                        </m:limLow>
                      </m:fName>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𝑦</m:t>
                            </m:r>
                          </m:e>
                          <m:sub>
                            <m:r>
                              <a:rPr lang="en-US" b="0" i="1" smtClean="0">
                                <a:latin typeface="Cambria Math" panose="02040503050406030204" pitchFamily="18" charset="0"/>
                                <a:ea typeface="Cambria Math" panose="02040503050406030204" pitchFamily="18" charset="0"/>
                              </a:rPr>
                              <m:t>𝑖</m:t>
                            </m:r>
                          </m:sub>
                        </m:sSub>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b="1" i="1">
                                <a:latin typeface="Cambria Math" panose="02040503050406030204" pitchFamily="18" charset="0"/>
                                <a:ea typeface="Cambria Math" panose="02040503050406030204" pitchFamily="18" charset="0"/>
                              </a:rPr>
                              <m:t>𝒘</m:t>
                            </m:r>
                          </m:e>
                          <m:sup>
                            <m:r>
                              <a:rPr lang="en-US" i="1">
                                <a:latin typeface="Cambria Math" panose="02040503050406030204" pitchFamily="18" charset="0"/>
                                <a:ea typeface="Cambria Math" panose="02040503050406030204" pitchFamily="18" charset="0"/>
                              </a:rPr>
                              <m:t>𝑇</m:t>
                            </m:r>
                          </m:sup>
                        </m:sSup>
                        <m:sSub>
                          <m:sSubPr>
                            <m:ctrlPr>
                              <a:rPr lang="en-US" b="1" i="1">
                                <a:latin typeface="Cambria Math" panose="02040503050406030204" pitchFamily="18" charset="0"/>
                                <a:ea typeface="Cambria Math" panose="02040503050406030204" pitchFamily="18" charset="0"/>
                              </a:rPr>
                            </m:ctrlPr>
                          </m:sSubPr>
                          <m:e>
                            <m:r>
                              <a:rPr lang="en-US" b="1" i="1">
                                <a:latin typeface="Cambria Math" panose="02040503050406030204" pitchFamily="18" charset="0"/>
                                <a:ea typeface="Cambria Math" panose="02040503050406030204" pitchFamily="18" charset="0"/>
                              </a:rPr>
                              <m:t>𝒙</m:t>
                            </m:r>
                          </m:e>
                          <m:sub>
                            <m:r>
                              <a:rPr lang="en-US" b="0" i="1" smtClean="0">
                                <a:latin typeface="Cambria Math" panose="02040503050406030204" pitchFamily="18" charset="0"/>
                                <a:ea typeface="Cambria Math" panose="02040503050406030204" pitchFamily="18" charset="0"/>
                              </a:rPr>
                              <m:t>𝑖</m:t>
                            </m:r>
                          </m:sub>
                        </m:sSub>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𝑏</m:t>
                        </m:r>
                        <m:r>
                          <a:rPr lang="en-US" i="1">
                            <a:latin typeface="Cambria Math" panose="02040503050406030204" pitchFamily="18" charset="0"/>
                            <a:ea typeface="Cambria Math" panose="02040503050406030204" pitchFamily="18" charset="0"/>
                          </a:rPr>
                          <m:t>]</m:t>
                        </m:r>
                      </m:e>
                    </m:func>
                    <m:r>
                      <a:rPr lang="en-US" b="0" i="1" smtClean="0">
                        <a:latin typeface="Cambria Math" panose="02040503050406030204" pitchFamily="18" charset="0"/>
                      </a:rPr>
                      <m:t>=1</m:t>
                    </m:r>
                  </m:oMath>
                </a14:m>
                <a:endParaRPr lang="en-US" dirty="0"/>
              </a:p>
              <a:p>
                <a:r>
                  <a:rPr lang="en-US" dirty="0"/>
                  <a:t>We’ve fixed the numerator in the </a:t>
                </a:r>
                <a14:m>
                  <m:oMath xmlns:m="http://schemas.openxmlformats.org/officeDocument/2006/math">
                    <m:r>
                      <a:rPr lang="en-US" i="1">
                        <a:latin typeface="Cambria Math" panose="02040503050406030204" pitchFamily="18" charset="0"/>
                      </a:rPr>
                      <m:t>𝑚𝑎𝑟𝑔𝑖𝑛</m:t>
                    </m:r>
                    <m:d>
                      <m:dPr>
                        <m:ctrlPr>
                          <a:rPr lang="en-US" i="1">
                            <a:latin typeface="Cambria Math" panose="02040503050406030204" pitchFamily="18" charset="0"/>
                          </a:rPr>
                        </m:ctrlPr>
                      </m:dPr>
                      <m:e>
                        <m:r>
                          <a:rPr lang="en-US" b="1" i="1">
                            <a:latin typeface="Cambria Math" panose="02040503050406030204" pitchFamily="18" charset="0"/>
                            <a:ea typeface="Cambria Math" panose="02040503050406030204" pitchFamily="18" charset="0"/>
                          </a:rPr>
                          <m:t>𝒘</m:t>
                        </m:r>
                        <m:r>
                          <a:rPr lang="en-US" i="1">
                            <a:latin typeface="Cambria Math" panose="02040503050406030204" pitchFamily="18" charset="0"/>
                          </a:rPr>
                          <m:t>,</m:t>
                        </m:r>
                        <m:r>
                          <a:rPr lang="en-US" i="1">
                            <a:latin typeface="Cambria Math" panose="02040503050406030204" pitchFamily="18" charset="0"/>
                          </a:rPr>
                          <m:t>𝑏</m:t>
                        </m:r>
                      </m:e>
                    </m:d>
                  </m:oMath>
                </a14:m>
                <a:r>
                  <a:rPr lang="en-US" dirty="0" smtClean="0"/>
                  <a:t> equation</a:t>
                </a:r>
                <a:r>
                  <a:rPr lang="en-US" dirty="0"/>
                  <a:t>, and we have</a:t>
                </a:r>
                <a:r>
                  <a:rPr lang="en-US" dirty="0" smtClean="0"/>
                  <a:t>:</a:t>
                </a:r>
              </a:p>
              <a:p>
                <a:endParaRPr lang="en-US" dirty="0"/>
              </a:p>
              <a:p>
                <a:endParaRPr lang="en-US" dirty="0" smtClean="0"/>
              </a:p>
              <a:p>
                <a:r>
                  <a:rPr lang="en-US" dirty="0"/>
                  <a:t>Hence the points closest to the decision boundary are at distance </a:t>
                </a:r>
                <a:r>
                  <a:rPr lang="en-US" dirty="0">
                    <a:latin typeface="Times New Roman" panose="02020603050405020304" pitchFamily="18" charset="0"/>
                    <a:cs typeface="Times New Roman" panose="02020603050405020304" pitchFamily="18" charset="0"/>
                  </a:rPr>
                  <a:t>1</a:t>
                </a:r>
                <a:r>
                  <a:rPr lang="en-US" dirty="0"/>
                  <a:t>! </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568" r="-1140"/>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11/1/2018</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28</a:t>
            </a:fld>
            <a:endParaRPr lang="en-US"/>
          </a:p>
        </p:txBody>
      </p:sp>
      <mc:AlternateContent xmlns:mc="http://schemas.openxmlformats.org/markup-compatibility/2006" xmlns:a14="http://schemas.microsoft.com/office/drawing/2010/main">
        <mc:Choice Requires="a14">
          <p:sp>
            <p:nvSpPr>
              <p:cNvPr id="7" name="矩形 6"/>
              <p:cNvSpPr/>
              <p:nvPr/>
            </p:nvSpPr>
            <p:spPr>
              <a:xfrm>
                <a:off x="2764639" y="2853607"/>
                <a:ext cx="3191066" cy="84664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rPr>
                        <m:t>𝑚𝑎𝑟𝑔𝑖𝑛</m:t>
                      </m:r>
                      <m:d>
                        <m:dPr>
                          <m:ctrlPr>
                            <a:rPr lang="en-US" sz="2400" i="1">
                              <a:latin typeface="Cambria Math" panose="02040503050406030204" pitchFamily="18" charset="0"/>
                            </a:rPr>
                          </m:ctrlPr>
                        </m:dPr>
                        <m:e>
                          <m:r>
                            <a:rPr lang="en-US" sz="2400" b="1" i="1">
                              <a:latin typeface="Cambria Math" panose="02040503050406030204" pitchFamily="18" charset="0"/>
                              <a:ea typeface="Cambria Math" panose="02040503050406030204" pitchFamily="18" charset="0"/>
                            </a:rPr>
                            <m:t>𝒘</m:t>
                          </m:r>
                          <m:r>
                            <a:rPr lang="en-US" sz="2400" i="1">
                              <a:latin typeface="Cambria Math" panose="02040503050406030204" pitchFamily="18" charset="0"/>
                            </a:rPr>
                            <m:t>,</m:t>
                          </m:r>
                          <m:r>
                            <a:rPr lang="en-US" sz="2400" i="1">
                              <a:latin typeface="Cambria Math" panose="02040503050406030204" pitchFamily="18" charset="0"/>
                            </a:rPr>
                            <m:t>𝑏</m:t>
                          </m:r>
                        </m:e>
                      </m:d>
                      <m:r>
                        <a:rPr lang="en-US" sz="2400" i="1">
                          <a:latin typeface="Cambria Math" panose="02040503050406030204" pitchFamily="18" charset="0"/>
                        </a:rPr>
                        <m:t>=</m:t>
                      </m:r>
                      <m:f>
                        <m:fPr>
                          <m:ctrlPr>
                            <a:rPr lang="en-US" sz="2400" i="1">
                              <a:latin typeface="Cambria Math" panose="02040503050406030204" pitchFamily="18" charset="0"/>
                              <a:ea typeface="Cambria Math" panose="02040503050406030204" pitchFamily="18" charset="0"/>
                            </a:rPr>
                          </m:ctrlPr>
                        </m:fPr>
                        <m:num>
                          <m:r>
                            <a:rPr lang="en-US" sz="2400" i="1">
                              <a:latin typeface="Cambria Math" panose="02040503050406030204" pitchFamily="18" charset="0"/>
                              <a:ea typeface="Cambria Math" panose="02040503050406030204" pitchFamily="18" charset="0"/>
                            </a:rPr>
                            <m:t>1</m:t>
                          </m:r>
                        </m:num>
                        <m:den>
                          <m:sSub>
                            <m:sSubPr>
                              <m:ctrlPr>
                                <a:rPr lang="en-US" sz="2400" i="1">
                                  <a:latin typeface="Cambria Math" panose="02040503050406030204" pitchFamily="18" charset="0"/>
                                  <a:ea typeface="Cambria Math" panose="02040503050406030204" pitchFamily="18" charset="0"/>
                                </a:rPr>
                              </m:ctrlPr>
                            </m:sSubPr>
                            <m:e>
                              <m:d>
                                <m:dPr>
                                  <m:begChr m:val="‖"/>
                                  <m:endChr m:val="‖"/>
                                  <m:ctrlPr>
                                    <a:rPr lang="en-US" sz="2400" i="1">
                                      <a:latin typeface="Cambria Math" panose="02040503050406030204" pitchFamily="18" charset="0"/>
                                      <a:ea typeface="Cambria Math" panose="02040503050406030204" pitchFamily="18" charset="0"/>
                                    </a:rPr>
                                  </m:ctrlPr>
                                </m:dPr>
                                <m:e>
                                  <m:r>
                                    <a:rPr lang="en-US" sz="2400" b="1" i="1">
                                      <a:latin typeface="Cambria Math" panose="02040503050406030204" pitchFamily="18" charset="0"/>
                                      <a:ea typeface="Cambria Math" panose="02040503050406030204" pitchFamily="18" charset="0"/>
                                    </a:rPr>
                                    <m:t>𝒘</m:t>
                                  </m:r>
                                </m:e>
                              </m:d>
                            </m:e>
                            <m:sub>
                              <m:r>
                                <a:rPr lang="en-US" sz="2400" i="1">
                                  <a:latin typeface="Cambria Math" panose="02040503050406030204" pitchFamily="18" charset="0"/>
                                  <a:ea typeface="Cambria Math" panose="02040503050406030204" pitchFamily="18" charset="0"/>
                                </a:rPr>
                                <m:t>2</m:t>
                              </m:r>
                            </m:sub>
                          </m:sSub>
                        </m:den>
                      </m:f>
                    </m:oMath>
                  </m:oMathPara>
                </a14:m>
                <a:endParaRPr lang="en-US" sz="2400" dirty="0"/>
              </a:p>
            </p:txBody>
          </p:sp>
        </mc:Choice>
        <mc:Fallback xmlns="">
          <p:sp>
            <p:nvSpPr>
              <p:cNvPr id="7" name="矩形 6"/>
              <p:cNvSpPr>
                <a:spLocks noRot="1" noChangeAspect="1" noMove="1" noResize="1" noEditPoints="1" noAdjustHandles="1" noChangeArrowheads="1" noChangeShapeType="1" noTextEdit="1"/>
              </p:cNvSpPr>
              <p:nvPr/>
            </p:nvSpPr>
            <p:spPr>
              <a:xfrm>
                <a:off x="2764639" y="2853607"/>
                <a:ext cx="3191066" cy="846642"/>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2946410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Rescaled Margin</a:t>
            </a:r>
          </a:p>
        </p:txBody>
      </p:sp>
      <p:sp>
        <p:nvSpPr>
          <p:cNvPr id="3" name="内容占位符 2"/>
          <p:cNvSpPr>
            <a:spLocks noGrp="1"/>
          </p:cNvSpPr>
          <p:nvPr>
            <p:ph idx="1"/>
          </p:nvPr>
        </p:nvSpPr>
        <p:spPr/>
        <p:txBody>
          <a:bodyPr/>
          <a:lstStyle/>
          <a:p>
            <a:endParaRPr lang="en-US"/>
          </a:p>
        </p:txBody>
      </p:sp>
      <p:sp>
        <p:nvSpPr>
          <p:cNvPr id="4" name="日期占位符 3"/>
          <p:cNvSpPr>
            <a:spLocks noGrp="1"/>
          </p:cNvSpPr>
          <p:nvPr>
            <p:ph type="dt" sz="half" idx="10"/>
          </p:nvPr>
        </p:nvSpPr>
        <p:spPr/>
        <p:txBody>
          <a:bodyPr/>
          <a:lstStyle/>
          <a:p>
            <a:fld id="{568E3CEA-F198-483E-B136-E6DE4D19DBBA}" type="datetime1">
              <a:rPr lang="en-US" smtClean="0"/>
              <a:t>11/1/2018</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29</a:t>
            </a:fld>
            <a:endParaRPr lang="en-US"/>
          </a:p>
        </p:txBody>
      </p:sp>
      <p:pic>
        <p:nvPicPr>
          <p:cNvPr id="7" name="图片 6"/>
          <p:cNvPicPr>
            <a:picLocks noChangeAspect="1"/>
          </p:cNvPicPr>
          <p:nvPr/>
        </p:nvPicPr>
        <p:blipFill>
          <a:blip r:embed="rId2"/>
          <a:stretch>
            <a:fillRect/>
          </a:stretch>
        </p:blipFill>
        <p:spPr>
          <a:xfrm>
            <a:off x="1867544" y="1891465"/>
            <a:ext cx="5557800" cy="3375285"/>
          </a:xfrm>
          <a:prstGeom prst="rect">
            <a:avLst/>
          </a:prstGeom>
        </p:spPr>
      </p:pic>
    </p:spTree>
    <p:extLst>
      <p:ext uri="{BB962C8B-B14F-4D97-AF65-F5344CB8AC3E}">
        <p14:creationId xmlns:p14="http://schemas.microsoft.com/office/powerpoint/2010/main" val="34594218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The </a:t>
            </a:r>
            <a:r>
              <a:rPr lang="en-US" dirty="0" smtClean="0"/>
              <a:t>magnitude of a vector</a:t>
            </a:r>
            <a:endParaRPr 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dirty="0" smtClean="0"/>
                  <a:t>The magnitude or length of a vector </a:t>
                </a:r>
                <a:r>
                  <a:rPr lang="en-US" b="1" i="1" dirty="0" smtClean="0">
                    <a:latin typeface="Times New Roman" panose="02020603050405020304" pitchFamily="18" charset="0"/>
                    <a:cs typeface="Times New Roman" panose="02020603050405020304" pitchFamily="18" charset="0"/>
                  </a:rPr>
                  <a:t>x</a:t>
                </a:r>
                <a:r>
                  <a:rPr lang="en-US" dirty="0" smtClean="0"/>
                  <a:t> </a:t>
                </a:r>
                <a:r>
                  <a:rPr lang="en-US" dirty="0"/>
                  <a:t>is written </a:t>
                </a:r>
                <a14:m>
                  <m:oMath xmlns:m="http://schemas.openxmlformats.org/officeDocument/2006/math">
                    <m:d>
                      <m:dPr>
                        <m:begChr m:val="‖"/>
                        <m:endChr m:val="‖"/>
                        <m:ctrlPr>
                          <a:rPr lang="en-US" i="1" smtClean="0">
                            <a:latin typeface="Cambria Math" panose="02040503050406030204" pitchFamily="18" charset="0"/>
                          </a:rPr>
                        </m:ctrlPr>
                      </m:dPr>
                      <m:e>
                        <m:r>
                          <a:rPr lang="en-US" b="1" i="1" smtClean="0">
                            <a:latin typeface="Cambria Math" panose="02040503050406030204" pitchFamily="18" charset="0"/>
                          </a:rPr>
                          <m:t>𝒙</m:t>
                        </m:r>
                      </m:e>
                    </m:d>
                  </m:oMath>
                </a14:m>
                <a:r>
                  <a:rPr lang="en-US" dirty="0" smtClean="0"/>
                  <a:t>and </a:t>
                </a:r>
                <a:r>
                  <a:rPr lang="en-US" dirty="0"/>
                  <a:t>is called its norm</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680"/>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11/1/2018</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3</a:t>
            </a:fld>
            <a:endParaRPr lang="en-US"/>
          </a:p>
        </p:txBody>
      </p:sp>
      <p:pic>
        <p:nvPicPr>
          <p:cNvPr id="13315" name="Picture 3" descr="03-nor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4639" y="2493257"/>
            <a:ext cx="2476500" cy="2171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79265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sz="3200" dirty="0"/>
              <a:t>SVM: max margin formulation for separable data</a:t>
            </a:r>
          </a:p>
        </p:txBody>
      </p:sp>
      <p:sp>
        <p:nvSpPr>
          <p:cNvPr id="3" name="内容占位符 2"/>
          <p:cNvSpPr>
            <a:spLocks noGrp="1"/>
          </p:cNvSpPr>
          <p:nvPr>
            <p:ph idx="1"/>
          </p:nvPr>
        </p:nvSpPr>
        <p:spPr/>
        <p:txBody>
          <a:bodyPr/>
          <a:lstStyle/>
          <a:p>
            <a:r>
              <a:rPr lang="en-US" dirty="0"/>
              <a:t>Assuming separable training data, we thus want to solve</a:t>
            </a:r>
            <a:r>
              <a:rPr lang="en-US" dirty="0" smtClean="0"/>
              <a:t>:</a:t>
            </a:r>
          </a:p>
          <a:p>
            <a:endParaRPr lang="en-US" dirty="0"/>
          </a:p>
          <a:p>
            <a:endParaRPr lang="en-US" dirty="0" smtClean="0"/>
          </a:p>
          <a:p>
            <a:r>
              <a:rPr lang="en-US" dirty="0"/>
              <a:t>This is equivalent </a:t>
            </a:r>
            <a:r>
              <a:rPr lang="en-US" dirty="0" smtClean="0"/>
              <a:t>to</a:t>
            </a:r>
          </a:p>
          <a:p>
            <a:endParaRPr lang="en-US" dirty="0"/>
          </a:p>
          <a:p>
            <a:endParaRPr lang="en-US" dirty="0" smtClean="0"/>
          </a:p>
          <a:p>
            <a:endParaRPr lang="en-US" dirty="0"/>
          </a:p>
          <a:p>
            <a:r>
              <a:rPr lang="en-US" dirty="0"/>
              <a:t>Given our geometric intuition, SVM is called a </a:t>
            </a:r>
            <a:r>
              <a:rPr lang="en-US" dirty="0">
                <a:solidFill>
                  <a:srgbClr val="FF0000"/>
                </a:solidFill>
              </a:rPr>
              <a:t>max margin </a:t>
            </a:r>
            <a:r>
              <a:rPr lang="en-US" dirty="0"/>
              <a:t>(or large margin) classifier. The constraints are called </a:t>
            </a:r>
            <a:r>
              <a:rPr lang="en-US" dirty="0">
                <a:solidFill>
                  <a:srgbClr val="FF0000"/>
                </a:solidFill>
              </a:rPr>
              <a:t>large margin constraints</a:t>
            </a:r>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11/1/2018</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30</a:t>
            </a:fld>
            <a:endParaRPr lang="en-US"/>
          </a:p>
        </p:txBody>
      </p:sp>
      <mc:AlternateContent xmlns:mc="http://schemas.openxmlformats.org/markup-compatibility/2006" xmlns:a14="http://schemas.microsoft.com/office/drawing/2010/main">
        <mc:Choice Requires="a14">
          <p:sp>
            <p:nvSpPr>
              <p:cNvPr id="7" name="矩形 6"/>
              <p:cNvSpPr/>
              <p:nvPr/>
            </p:nvSpPr>
            <p:spPr>
              <a:xfrm>
                <a:off x="1063857" y="1303825"/>
                <a:ext cx="6596485" cy="84664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unc>
                        <m:funcPr>
                          <m:ctrlPr>
                            <a:rPr lang="en-US" sz="2400" i="1" smtClean="0">
                              <a:latin typeface="Cambria Math" panose="02040503050406030204" pitchFamily="18" charset="0"/>
                              <a:ea typeface="Cambria Math" panose="02040503050406030204" pitchFamily="18" charset="0"/>
                            </a:rPr>
                          </m:ctrlPr>
                        </m:funcPr>
                        <m:fName>
                          <m:limLow>
                            <m:limLowPr>
                              <m:ctrlPr>
                                <a:rPr lang="en-US" sz="2400" i="1">
                                  <a:latin typeface="Cambria Math" panose="02040503050406030204" pitchFamily="18" charset="0"/>
                                  <a:ea typeface="Cambria Math" panose="02040503050406030204" pitchFamily="18" charset="0"/>
                                </a:rPr>
                              </m:ctrlPr>
                            </m:limLowPr>
                            <m:e>
                              <m:r>
                                <m:rPr>
                                  <m:sty m:val="p"/>
                                </m:rPr>
                                <a:rPr lang="en-US" sz="2400">
                                  <a:latin typeface="Cambria Math" panose="02040503050406030204" pitchFamily="18" charset="0"/>
                                  <a:ea typeface="Cambria Math" panose="02040503050406030204" pitchFamily="18" charset="0"/>
                                </a:rPr>
                                <m:t>max</m:t>
                              </m:r>
                            </m:e>
                            <m:lim>
                              <m:r>
                                <a:rPr lang="en-US" sz="2400" b="1" i="1">
                                  <a:latin typeface="Cambria Math" panose="02040503050406030204" pitchFamily="18" charset="0"/>
                                  <a:ea typeface="Cambria Math" panose="02040503050406030204" pitchFamily="18" charset="0"/>
                                </a:rPr>
                                <m:t>𝒘</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𝑏</m:t>
                              </m:r>
                            </m:lim>
                          </m:limLow>
                        </m:fName>
                        <m:e>
                          <m:f>
                            <m:fPr>
                              <m:ctrlPr>
                                <a:rPr lang="en-US" sz="2400" i="1">
                                  <a:latin typeface="Cambria Math" panose="02040503050406030204" pitchFamily="18" charset="0"/>
                                  <a:ea typeface="Cambria Math" panose="02040503050406030204" pitchFamily="18" charset="0"/>
                                </a:rPr>
                              </m:ctrlPr>
                            </m:fPr>
                            <m:num>
                              <m:r>
                                <a:rPr lang="en-US" sz="2400" i="1">
                                  <a:latin typeface="Cambria Math" panose="02040503050406030204" pitchFamily="18" charset="0"/>
                                  <a:ea typeface="Cambria Math" panose="02040503050406030204" pitchFamily="18" charset="0"/>
                                </a:rPr>
                                <m:t>1</m:t>
                              </m:r>
                            </m:num>
                            <m:den>
                              <m:sSub>
                                <m:sSubPr>
                                  <m:ctrlPr>
                                    <a:rPr lang="en-US" sz="2400" i="1">
                                      <a:latin typeface="Cambria Math" panose="02040503050406030204" pitchFamily="18" charset="0"/>
                                      <a:ea typeface="Cambria Math" panose="02040503050406030204" pitchFamily="18" charset="0"/>
                                    </a:rPr>
                                  </m:ctrlPr>
                                </m:sSubPr>
                                <m:e>
                                  <m:d>
                                    <m:dPr>
                                      <m:begChr m:val="‖"/>
                                      <m:endChr m:val="‖"/>
                                      <m:ctrlPr>
                                        <a:rPr lang="en-US" sz="2400" i="1">
                                          <a:latin typeface="Cambria Math" panose="02040503050406030204" pitchFamily="18" charset="0"/>
                                          <a:ea typeface="Cambria Math" panose="02040503050406030204" pitchFamily="18" charset="0"/>
                                        </a:rPr>
                                      </m:ctrlPr>
                                    </m:dPr>
                                    <m:e>
                                      <m:r>
                                        <a:rPr lang="en-US" sz="2400" b="1" i="1">
                                          <a:latin typeface="Cambria Math" panose="02040503050406030204" pitchFamily="18" charset="0"/>
                                          <a:ea typeface="Cambria Math" panose="02040503050406030204" pitchFamily="18" charset="0"/>
                                        </a:rPr>
                                        <m:t>𝒘</m:t>
                                      </m:r>
                                    </m:e>
                                  </m:d>
                                </m:e>
                                <m:sub>
                                  <m:r>
                                    <a:rPr lang="en-US" sz="2400" i="1">
                                      <a:latin typeface="Cambria Math" panose="02040503050406030204" pitchFamily="18" charset="0"/>
                                      <a:ea typeface="Cambria Math" panose="02040503050406030204" pitchFamily="18" charset="0"/>
                                    </a:rPr>
                                    <m:t>2</m:t>
                                  </m:r>
                                </m:sub>
                              </m:sSub>
                            </m:den>
                          </m:f>
                        </m:e>
                      </m:func>
                      <m:r>
                        <a:rPr lang="en-US" sz="2400" b="0" i="1" smtClean="0">
                          <a:latin typeface="Cambria Math" panose="02040503050406030204" pitchFamily="18" charset="0"/>
                          <a:ea typeface="Cambria Math" panose="02040503050406030204" pitchFamily="18" charset="0"/>
                        </a:rPr>
                        <m:t>,  </m:t>
                      </m:r>
                      <m:r>
                        <a:rPr lang="en-US" sz="2400" i="1">
                          <a:latin typeface="Cambria Math" panose="02040503050406030204" pitchFamily="18" charset="0"/>
                          <a:ea typeface="Cambria Math" panose="02040503050406030204" pitchFamily="18" charset="0"/>
                        </a:rPr>
                        <m:t>𝑠𝑢𝑐</m:t>
                      </m:r>
                      <m:r>
                        <a:rPr lang="en-US" sz="2400" b="0" i="1" smtClean="0">
                          <a:latin typeface="Cambria Math" panose="02040503050406030204" pitchFamily="18" charset="0"/>
                          <a:ea typeface="Cambria Math" panose="02040503050406030204" pitchFamily="18" charset="0"/>
                        </a:rPr>
                        <m:t>h</m:t>
                      </m:r>
                      <m:r>
                        <a:rPr lang="en-US" sz="2400" b="0" i="1" smtClean="0">
                          <a:latin typeface="Cambria Math" panose="02040503050406030204" pitchFamily="18" charset="0"/>
                          <a:ea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𝑡h𝑎𝑡</m:t>
                      </m:r>
                      <m:r>
                        <a:rPr lang="en-US" sz="2400" b="0" i="1" smtClean="0">
                          <a:latin typeface="Cambria Math" panose="02040503050406030204" pitchFamily="18" charset="0"/>
                          <a:ea typeface="Cambria Math" panose="02040503050406030204" pitchFamily="18" charset="0"/>
                        </a:rPr>
                        <m:t>  </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𝑦</m:t>
                          </m:r>
                        </m:e>
                        <m:sub>
                          <m:r>
                            <a:rPr lang="en-US" sz="2400" b="0" i="1" smtClean="0">
                              <a:latin typeface="Cambria Math" panose="02040503050406030204" pitchFamily="18" charset="0"/>
                              <a:ea typeface="Cambria Math" panose="02040503050406030204" pitchFamily="18" charset="0"/>
                            </a:rPr>
                            <m:t>𝑖</m:t>
                          </m:r>
                        </m:sub>
                      </m:sSub>
                      <m:d>
                        <m:dPr>
                          <m:begChr m:val="["/>
                          <m:endChr m:val="]"/>
                          <m:ctrlPr>
                            <a:rPr lang="en-US" sz="2400" i="1">
                              <a:latin typeface="Cambria Math" panose="02040503050406030204" pitchFamily="18" charset="0"/>
                              <a:ea typeface="Cambria Math" panose="02040503050406030204" pitchFamily="18" charset="0"/>
                            </a:rPr>
                          </m:ctrlPr>
                        </m:dPr>
                        <m:e>
                          <m:sSup>
                            <m:sSupPr>
                              <m:ctrlPr>
                                <a:rPr lang="en-US" sz="2400" i="1">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𝒘</m:t>
                              </m:r>
                            </m:e>
                            <m:sup>
                              <m:r>
                                <a:rPr lang="en-US" sz="2400" i="1">
                                  <a:latin typeface="Cambria Math" panose="02040503050406030204" pitchFamily="18" charset="0"/>
                                  <a:ea typeface="Cambria Math" panose="02040503050406030204" pitchFamily="18" charset="0"/>
                                </a:rPr>
                                <m:t>𝑇</m:t>
                              </m:r>
                            </m:sup>
                          </m:sSup>
                          <m:sSub>
                            <m:sSubPr>
                              <m:ctrlPr>
                                <a:rPr lang="en-US" sz="2400" b="1" i="1">
                                  <a:latin typeface="Cambria Math" panose="02040503050406030204" pitchFamily="18" charset="0"/>
                                  <a:ea typeface="Cambria Math" panose="02040503050406030204" pitchFamily="18" charset="0"/>
                                </a:rPr>
                              </m:ctrlPr>
                            </m:sSubPr>
                            <m:e>
                              <m:r>
                                <a:rPr lang="en-US" sz="2400" b="1" i="1">
                                  <a:latin typeface="Cambria Math" panose="02040503050406030204" pitchFamily="18" charset="0"/>
                                  <a:ea typeface="Cambria Math" panose="02040503050406030204" pitchFamily="18" charset="0"/>
                                </a:rPr>
                                <m:t>𝒙</m:t>
                              </m:r>
                            </m:e>
                            <m:sub>
                              <m:r>
                                <a:rPr lang="en-US" sz="2400" b="0" i="1" smtClean="0">
                                  <a:latin typeface="Cambria Math" panose="02040503050406030204" pitchFamily="18" charset="0"/>
                                  <a:ea typeface="Cambria Math" panose="02040503050406030204" pitchFamily="18" charset="0"/>
                                </a:rPr>
                                <m:t>𝑖</m:t>
                              </m:r>
                            </m:sub>
                          </m:sSub>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𝑏</m:t>
                          </m:r>
                        </m:e>
                      </m:d>
                      <m:r>
                        <a:rPr lang="en-US" sz="2400" b="0" i="1" smtClean="0">
                          <a:latin typeface="Cambria Math" panose="02040503050406030204" pitchFamily="18" charset="0"/>
                          <a:ea typeface="Cambria Math" panose="02040503050406030204" pitchFamily="18" charset="0"/>
                        </a:rPr>
                        <m:t>≥1, ∀</m:t>
                      </m:r>
                      <m:r>
                        <a:rPr lang="en-US" sz="2400" b="0" i="1" smtClean="0">
                          <a:latin typeface="Cambria Math" panose="02040503050406030204" pitchFamily="18" charset="0"/>
                          <a:ea typeface="Cambria Math" panose="02040503050406030204" pitchFamily="18" charset="0"/>
                        </a:rPr>
                        <m:t>𝑖</m:t>
                      </m:r>
                    </m:oMath>
                  </m:oMathPara>
                </a14:m>
                <a:endParaRPr lang="en-US" sz="2400" dirty="0"/>
              </a:p>
            </p:txBody>
          </p:sp>
        </mc:Choice>
        <mc:Fallback xmlns="">
          <p:sp>
            <p:nvSpPr>
              <p:cNvPr id="7" name="矩形 6"/>
              <p:cNvSpPr>
                <a:spLocks noRot="1" noChangeAspect="1" noMove="1" noResize="1" noEditPoints="1" noAdjustHandles="1" noChangeArrowheads="1" noChangeShapeType="1" noTextEdit="1"/>
              </p:cNvSpPr>
              <p:nvPr/>
            </p:nvSpPr>
            <p:spPr>
              <a:xfrm>
                <a:off x="1063857" y="1303825"/>
                <a:ext cx="6596485" cy="846642"/>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矩形 7"/>
              <p:cNvSpPr/>
              <p:nvPr/>
            </p:nvSpPr>
            <p:spPr>
              <a:xfrm>
                <a:off x="3046453" y="2793813"/>
                <a:ext cx="3922549" cy="1317733"/>
              </a:xfrm>
              <a:prstGeom prst="rect">
                <a:avLst/>
              </a:prstGeom>
            </p:spPr>
            <p:txBody>
              <a:bodyPr wrap="none">
                <a:spAutoFit/>
              </a:bodyPr>
              <a:lstStyle/>
              <a:p>
                <a:pPr>
                  <a:spcAft>
                    <a:spcPts val="1200"/>
                  </a:spcAft>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ea typeface="Cambria Math" panose="02040503050406030204" pitchFamily="18" charset="0"/>
                        </a:rPr>
                        <m:t>            </m:t>
                      </m:r>
                      <m:func>
                        <m:funcPr>
                          <m:ctrlPr>
                            <a:rPr lang="en-US" sz="2400" i="1" smtClean="0">
                              <a:latin typeface="Cambria Math" panose="02040503050406030204" pitchFamily="18" charset="0"/>
                              <a:ea typeface="Cambria Math" panose="02040503050406030204" pitchFamily="18" charset="0"/>
                            </a:rPr>
                          </m:ctrlPr>
                        </m:funcPr>
                        <m:fName>
                          <m:limLow>
                            <m:limLowPr>
                              <m:ctrlPr>
                                <a:rPr lang="en-US" sz="2400" i="1">
                                  <a:latin typeface="Cambria Math" panose="02040503050406030204" pitchFamily="18" charset="0"/>
                                  <a:ea typeface="Cambria Math" panose="02040503050406030204" pitchFamily="18" charset="0"/>
                                </a:rPr>
                              </m:ctrlPr>
                            </m:limLowPr>
                            <m:e>
                              <m:r>
                                <m:rPr>
                                  <m:sty m:val="p"/>
                                </m:rPr>
                                <a:rPr lang="en-US" sz="2400" b="0" i="0" smtClean="0">
                                  <a:latin typeface="Cambria Math" panose="02040503050406030204" pitchFamily="18" charset="0"/>
                                  <a:ea typeface="Cambria Math" panose="02040503050406030204" pitchFamily="18" charset="0"/>
                                </a:rPr>
                                <m:t>min</m:t>
                              </m:r>
                            </m:e>
                            <m:lim>
                              <m:r>
                                <a:rPr lang="en-US" sz="2400" b="1" i="1">
                                  <a:latin typeface="Cambria Math" panose="02040503050406030204" pitchFamily="18" charset="0"/>
                                  <a:ea typeface="Cambria Math" panose="02040503050406030204" pitchFamily="18" charset="0"/>
                                </a:rPr>
                                <m:t>𝒘</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𝑏</m:t>
                              </m:r>
                            </m:lim>
                          </m:limLow>
                        </m:fName>
                        <m:e>
                          <m:f>
                            <m:fPr>
                              <m:ctrlPr>
                                <a:rPr lang="en-US" sz="2400" b="0" i="1" smtClean="0">
                                  <a:latin typeface="Cambria Math" panose="02040503050406030204" pitchFamily="18" charset="0"/>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1</m:t>
                              </m:r>
                            </m:num>
                            <m:den>
                              <m:r>
                                <a:rPr lang="en-US" sz="2400" b="0" i="1" smtClean="0">
                                  <a:latin typeface="Cambria Math" panose="02040503050406030204" pitchFamily="18" charset="0"/>
                                  <a:ea typeface="Cambria Math" panose="02040503050406030204" pitchFamily="18" charset="0"/>
                                </a:rPr>
                                <m:t>2</m:t>
                              </m:r>
                            </m:den>
                          </m:f>
                          <m:sSubSup>
                            <m:sSubSupPr>
                              <m:ctrlPr>
                                <a:rPr lang="en-US" sz="2400" b="0" i="1" smtClean="0">
                                  <a:latin typeface="Cambria Math" panose="02040503050406030204" pitchFamily="18" charset="0"/>
                                  <a:ea typeface="Cambria Math" panose="02040503050406030204" pitchFamily="18" charset="0"/>
                                </a:rPr>
                              </m:ctrlPr>
                            </m:sSubSupPr>
                            <m:e>
                              <m:d>
                                <m:dPr>
                                  <m:begChr m:val="‖"/>
                                  <m:endChr m:val="‖"/>
                                  <m:ctrlPr>
                                    <a:rPr lang="en-US" sz="2400" i="1">
                                      <a:latin typeface="Cambria Math" panose="02040503050406030204" pitchFamily="18" charset="0"/>
                                      <a:ea typeface="Cambria Math" panose="02040503050406030204" pitchFamily="18" charset="0"/>
                                    </a:rPr>
                                  </m:ctrlPr>
                                </m:dPr>
                                <m:e>
                                  <m:r>
                                    <a:rPr lang="en-US" sz="2400" b="1" i="1">
                                      <a:latin typeface="Cambria Math" panose="02040503050406030204" pitchFamily="18" charset="0"/>
                                      <a:ea typeface="Cambria Math" panose="02040503050406030204" pitchFamily="18" charset="0"/>
                                    </a:rPr>
                                    <m:t>𝒘</m:t>
                                  </m:r>
                                </m:e>
                              </m:d>
                            </m:e>
                            <m:sub>
                              <m:r>
                                <a:rPr lang="en-US" sz="2400" i="1">
                                  <a:latin typeface="Cambria Math" panose="02040503050406030204" pitchFamily="18" charset="0"/>
                                  <a:ea typeface="Cambria Math" panose="02040503050406030204" pitchFamily="18" charset="0"/>
                                </a:rPr>
                                <m:t>2</m:t>
                              </m:r>
                            </m:sub>
                            <m:sup>
                              <m:r>
                                <a:rPr lang="en-US" sz="2400" b="0" i="1" smtClean="0">
                                  <a:latin typeface="Cambria Math" panose="02040503050406030204" pitchFamily="18" charset="0"/>
                                  <a:ea typeface="Cambria Math" panose="02040503050406030204" pitchFamily="18" charset="0"/>
                                </a:rPr>
                                <m:t>2</m:t>
                              </m:r>
                            </m:sup>
                          </m:sSubSup>
                        </m:e>
                      </m:func>
                    </m:oMath>
                  </m:oMathPara>
                </a14:m>
                <a:endParaRPr lang="en-US" sz="2400" i="1" dirty="0" smtClean="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ea typeface="Cambria Math" panose="02040503050406030204" pitchFamily="18" charset="0"/>
                        </a:rPr>
                        <m:t>𝑠</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𝑡</m:t>
                      </m:r>
                      <m:r>
                        <a:rPr lang="en-US" sz="2400" b="0" i="1" smtClean="0">
                          <a:latin typeface="Cambria Math" panose="02040503050406030204" pitchFamily="18" charset="0"/>
                          <a:ea typeface="Cambria Math" panose="02040503050406030204" pitchFamily="18" charset="0"/>
                        </a:rPr>
                        <m:t>.    </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𝑦</m:t>
                          </m:r>
                        </m:e>
                        <m:sub>
                          <m:r>
                            <a:rPr lang="en-US" sz="2400" b="0" i="1" smtClean="0">
                              <a:latin typeface="Cambria Math" panose="02040503050406030204" pitchFamily="18" charset="0"/>
                              <a:ea typeface="Cambria Math" panose="02040503050406030204" pitchFamily="18" charset="0"/>
                            </a:rPr>
                            <m:t>𝑖</m:t>
                          </m:r>
                        </m:sub>
                      </m:sSub>
                      <m:d>
                        <m:dPr>
                          <m:begChr m:val="["/>
                          <m:endChr m:val="]"/>
                          <m:ctrlPr>
                            <a:rPr lang="en-US" sz="2400" i="1">
                              <a:latin typeface="Cambria Math" panose="02040503050406030204" pitchFamily="18" charset="0"/>
                              <a:ea typeface="Cambria Math" panose="02040503050406030204" pitchFamily="18" charset="0"/>
                            </a:rPr>
                          </m:ctrlPr>
                        </m:dPr>
                        <m:e>
                          <m:sSup>
                            <m:sSupPr>
                              <m:ctrlPr>
                                <a:rPr lang="en-US" sz="2400" i="1">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𝒘</m:t>
                              </m:r>
                            </m:e>
                            <m:sup>
                              <m:r>
                                <a:rPr lang="en-US" sz="2400" i="1">
                                  <a:latin typeface="Cambria Math" panose="02040503050406030204" pitchFamily="18" charset="0"/>
                                  <a:ea typeface="Cambria Math" panose="02040503050406030204" pitchFamily="18" charset="0"/>
                                </a:rPr>
                                <m:t>𝑇</m:t>
                              </m:r>
                            </m:sup>
                          </m:sSup>
                          <m:sSub>
                            <m:sSubPr>
                              <m:ctrlPr>
                                <a:rPr lang="en-US" sz="2400" b="1" i="1">
                                  <a:latin typeface="Cambria Math" panose="02040503050406030204" pitchFamily="18" charset="0"/>
                                  <a:ea typeface="Cambria Math" panose="02040503050406030204" pitchFamily="18" charset="0"/>
                                </a:rPr>
                              </m:ctrlPr>
                            </m:sSubPr>
                            <m:e>
                              <m:r>
                                <a:rPr lang="en-US" sz="2400" b="1" i="1">
                                  <a:latin typeface="Cambria Math" panose="02040503050406030204" pitchFamily="18" charset="0"/>
                                  <a:ea typeface="Cambria Math" panose="02040503050406030204" pitchFamily="18" charset="0"/>
                                </a:rPr>
                                <m:t>𝒙</m:t>
                              </m:r>
                            </m:e>
                            <m:sub>
                              <m:r>
                                <a:rPr lang="en-US" sz="2400" b="0" i="1" smtClean="0">
                                  <a:latin typeface="Cambria Math" panose="02040503050406030204" pitchFamily="18" charset="0"/>
                                  <a:ea typeface="Cambria Math" panose="02040503050406030204" pitchFamily="18" charset="0"/>
                                </a:rPr>
                                <m:t>𝑖</m:t>
                              </m:r>
                            </m:sub>
                          </m:sSub>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𝑏</m:t>
                          </m:r>
                        </m:e>
                      </m:d>
                      <m:r>
                        <a:rPr lang="en-US" sz="2400" b="0" i="1" smtClean="0">
                          <a:latin typeface="Cambria Math" panose="02040503050406030204" pitchFamily="18" charset="0"/>
                          <a:ea typeface="Cambria Math" panose="02040503050406030204" pitchFamily="18" charset="0"/>
                        </a:rPr>
                        <m:t>≥1, ∀</m:t>
                      </m:r>
                      <m:r>
                        <a:rPr lang="en-US" sz="2400" b="0" i="1" smtClean="0">
                          <a:latin typeface="Cambria Math" panose="02040503050406030204" pitchFamily="18" charset="0"/>
                          <a:ea typeface="Cambria Math" panose="02040503050406030204" pitchFamily="18" charset="0"/>
                        </a:rPr>
                        <m:t>𝑖</m:t>
                      </m:r>
                    </m:oMath>
                  </m:oMathPara>
                </a14:m>
                <a:endParaRPr lang="en-US" sz="2400" dirty="0"/>
              </a:p>
            </p:txBody>
          </p:sp>
        </mc:Choice>
        <mc:Fallback xmlns="">
          <p:sp>
            <p:nvSpPr>
              <p:cNvPr id="8" name="矩形 7"/>
              <p:cNvSpPr>
                <a:spLocks noRot="1" noChangeAspect="1" noMove="1" noResize="1" noEditPoints="1" noAdjustHandles="1" noChangeArrowheads="1" noChangeShapeType="1" noTextEdit="1"/>
              </p:cNvSpPr>
              <p:nvPr/>
            </p:nvSpPr>
            <p:spPr>
              <a:xfrm>
                <a:off x="3046453" y="2793813"/>
                <a:ext cx="3922549" cy="1317733"/>
              </a:xfrm>
              <a:prstGeom prst="rect">
                <a:avLst/>
              </a:prstGeom>
              <a:blipFill>
                <a:blip r:embed="rId3"/>
                <a:stretch>
                  <a:fillRect b="-3241"/>
                </a:stretch>
              </a:blipFill>
            </p:spPr>
            <p:txBody>
              <a:bodyPr/>
              <a:lstStyle/>
              <a:p>
                <a:r>
                  <a:rPr lang="en-US">
                    <a:noFill/>
                  </a:rPr>
                  <a:t> </a:t>
                </a:r>
              </a:p>
            </p:txBody>
          </p:sp>
        </mc:Fallback>
      </mc:AlternateContent>
    </p:spTree>
    <p:extLst>
      <p:ext uri="{BB962C8B-B14F-4D97-AF65-F5344CB8AC3E}">
        <p14:creationId xmlns:p14="http://schemas.microsoft.com/office/powerpoint/2010/main" val="18982639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How to solve this problem?</a:t>
            </a:r>
          </a:p>
        </p:txBody>
      </p:sp>
      <p:sp>
        <p:nvSpPr>
          <p:cNvPr id="3" name="内容占位符 2"/>
          <p:cNvSpPr>
            <a:spLocks noGrp="1"/>
          </p:cNvSpPr>
          <p:nvPr>
            <p:ph idx="1"/>
          </p:nvPr>
        </p:nvSpPr>
        <p:spPr/>
        <p:txBody>
          <a:bodyPr/>
          <a:lstStyle/>
          <a:p>
            <a:endParaRPr lang="en-US" dirty="0" smtClean="0"/>
          </a:p>
          <a:p>
            <a:endParaRPr lang="en-US" dirty="0"/>
          </a:p>
          <a:p>
            <a:endParaRPr lang="en-US" dirty="0" smtClean="0"/>
          </a:p>
          <a:p>
            <a:r>
              <a:rPr lang="en-US" dirty="0" smtClean="0"/>
              <a:t>This </a:t>
            </a:r>
            <a:r>
              <a:rPr lang="en-US" dirty="0"/>
              <a:t>is a convex quadratic program: the objective function is quadratic in </a:t>
            </a:r>
            <a:r>
              <a:rPr lang="en-US" b="1" i="1" dirty="0" smtClean="0">
                <a:latin typeface="Times New Roman" panose="02020603050405020304" pitchFamily="18" charset="0"/>
                <a:cs typeface="Times New Roman" panose="02020603050405020304" pitchFamily="18" charset="0"/>
              </a:rPr>
              <a:t>w</a:t>
            </a:r>
          </a:p>
        </p:txBody>
      </p:sp>
      <p:sp>
        <p:nvSpPr>
          <p:cNvPr id="4" name="日期占位符 3"/>
          <p:cNvSpPr>
            <a:spLocks noGrp="1"/>
          </p:cNvSpPr>
          <p:nvPr>
            <p:ph type="dt" sz="half" idx="10"/>
          </p:nvPr>
        </p:nvSpPr>
        <p:spPr/>
        <p:txBody>
          <a:bodyPr/>
          <a:lstStyle/>
          <a:p>
            <a:fld id="{568E3CEA-F198-483E-B136-E6DE4D19DBBA}" type="datetime1">
              <a:rPr lang="en-US" smtClean="0"/>
              <a:t>11/1/2018</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31</a:t>
            </a:fld>
            <a:endParaRPr lang="en-US"/>
          </a:p>
        </p:txBody>
      </p:sp>
      <mc:AlternateContent xmlns:mc="http://schemas.openxmlformats.org/markup-compatibility/2006" xmlns:a14="http://schemas.microsoft.com/office/drawing/2010/main">
        <mc:Choice Requires="a14">
          <p:sp>
            <p:nvSpPr>
              <p:cNvPr id="7" name="矩形 6"/>
              <p:cNvSpPr/>
              <p:nvPr/>
            </p:nvSpPr>
            <p:spPr>
              <a:xfrm>
                <a:off x="2677164" y="856989"/>
                <a:ext cx="3990516" cy="1317733"/>
              </a:xfrm>
              <a:prstGeom prst="rect">
                <a:avLst/>
              </a:prstGeom>
            </p:spPr>
            <p:txBody>
              <a:bodyPr wrap="none">
                <a:spAutoFit/>
              </a:bodyPr>
              <a:lstStyle/>
              <a:p>
                <a:pPr>
                  <a:spcAft>
                    <a:spcPts val="1200"/>
                  </a:spcAft>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ea typeface="Cambria Math" panose="02040503050406030204" pitchFamily="18" charset="0"/>
                        </a:rPr>
                        <m:t>            </m:t>
                      </m:r>
                      <m:func>
                        <m:funcPr>
                          <m:ctrlPr>
                            <a:rPr lang="en-US" sz="2400" i="1" smtClean="0">
                              <a:latin typeface="Cambria Math" panose="02040503050406030204" pitchFamily="18" charset="0"/>
                              <a:ea typeface="Cambria Math" panose="02040503050406030204" pitchFamily="18" charset="0"/>
                            </a:rPr>
                          </m:ctrlPr>
                        </m:funcPr>
                        <m:fName>
                          <m:limLow>
                            <m:limLowPr>
                              <m:ctrlPr>
                                <a:rPr lang="en-US" sz="2400" i="1">
                                  <a:latin typeface="Cambria Math" panose="02040503050406030204" pitchFamily="18" charset="0"/>
                                  <a:ea typeface="Cambria Math" panose="02040503050406030204" pitchFamily="18" charset="0"/>
                                </a:rPr>
                              </m:ctrlPr>
                            </m:limLowPr>
                            <m:e>
                              <m:r>
                                <m:rPr>
                                  <m:sty m:val="p"/>
                                </m:rPr>
                                <a:rPr lang="en-US" sz="2400" b="0" i="0" smtClean="0">
                                  <a:latin typeface="Cambria Math" panose="02040503050406030204" pitchFamily="18" charset="0"/>
                                  <a:ea typeface="Cambria Math" panose="02040503050406030204" pitchFamily="18" charset="0"/>
                                </a:rPr>
                                <m:t>min</m:t>
                              </m:r>
                            </m:e>
                            <m:lim>
                              <m:r>
                                <a:rPr lang="en-US" sz="2400" b="1" i="1">
                                  <a:latin typeface="Cambria Math" panose="02040503050406030204" pitchFamily="18" charset="0"/>
                                  <a:ea typeface="Cambria Math" panose="02040503050406030204" pitchFamily="18" charset="0"/>
                                </a:rPr>
                                <m:t>𝒘</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𝑏</m:t>
                              </m:r>
                            </m:lim>
                          </m:limLow>
                        </m:fName>
                        <m:e>
                          <m:f>
                            <m:fPr>
                              <m:ctrlPr>
                                <a:rPr lang="en-US" sz="2400" b="0" i="1" smtClean="0">
                                  <a:latin typeface="Cambria Math" panose="02040503050406030204" pitchFamily="18" charset="0"/>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1</m:t>
                              </m:r>
                            </m:num>
                            <m:den>
                              <m:r>
                                <a:rPr lang="en-US" sz="2400" b="0" i="1" smtClean="0">
                                  <a:latin typeface="Cambria Math" panose="02040503050406030204" pitchFamily="18" charset="0"/>
                                  <a:ea typeface="Cambria Math" panose="02040503050406030204" pitchFamily="18" charset="0"/>
                                </a:rPr>
                                <m:t>2</m:t>
                              </m:r>
                            </m:den>
                          </m:f>
                          <m:sSubSup>
                            <m:sSubSupPr>
                              <m:ctrlPr>
                                <a:rPr lang="en-US" sz="2400" b="0" i="1" smtClean="0">
                                  <a:latin typeface="Cambria Math" panose="02040503050406030204" pitchFamily="18" charset="0"/>
                                  <a:ea typeface="Cambria Math" panose="02040503050406030204" pitchFamily="18" charset="0"/>
                                </a:rPr>
                              </m:ctrlPr>
                            </m:sSubSupPr>
                            <m:e>
                              <m:d>
                                <m:dPr>
                                  <m:begChr m:val="‖"/>
                                  <m:endChr m:val="‖"/>
                                  <m:ctrlPr>
                                    <a:rPr lang="en-US" sz="2400" i="1">
                                      <a:latin typeface="Cambria Math" panose="02040503050406030204" pitchFamily="18" charset="0"/>
                                      <a:ea typeface="Cambria Math" panose="02040503050406030204" pitchFamily="18" charset="0"/>
                                    </a:rPr>
                                  </m:ctrlPr>
                                </m:dPr>
                                <m:e>
                                  <m:r>
                                    <a:rPr lang="en-US" sz="2400" b="1" i="1">
                                      <a:latin typeface="Cambria Math" panose="02040503050406030204" pitchFamily="18" charset="0"/>
                                      <a:ea typeface="Cambria Math" panose="02040503050406030204" pitchFamily="18" charset="0"/>
                                    </a:rPr>
                                    <m:t>𝒘</m:t>
                                  </m:r>
                                </m:e>
                              </m:d>
                            </m:e>
                            <m:sub>
                              <m:r>
                                <a:rPr lang="en-US" sz="2400" i="1">
                                  <a:latin typeface="Cambria Math" panose="02040503050406030204" pitchFamily="18" charset="0"/>
                                  <a:ea typeface="Cambria Math" panose="02040503050406030204" pitchFamily="18" charset="0"/>
                                </a:rPr>
                                <m:t>2</m:t>
                              </m:r>
                            </m:sub>
                            <m:sup>
                              <m:r>
                                <a:rPr lang="en-US" sz="2400" b="0" i="1" smtClean="0">
                                  <a:latin typeface="Cambria Math" panose="02040503050406030204" pitchFamily="18" charset="0"/>
                                  <a:ea typeface="Cambria Math" panose="02040503050406030204" pitchFamily="18" charset="0"/>
                                </a:rPr>
                                <m:t>2</m:t>
                              </m:r>
                            </m:sup>
                          </m:sSubSup>
                        </m:e>
                      </m:func>
                    </m:oMath>
                  </m:oMathPara>
                </a14:m>
                <a:endParaRPr lang="en-US" sz="2400" i="1" dirty="0" smtClean="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ea typeface="Cambria Math" panose="02040503050406030204" pitchFamily="18" charset="0"/>
                        </a:rPr>
                        <m:t>𝑠</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𝑡</m:t>
                      </m:r>
                      <m:r>
                        <a:rPr lang="en-US" sz="2400" b="0" i="1" smtClean="0">
                          <a:latin typeface="Cambria Math" panose="02040503050406030204" pitchFamily="18" charset="0"/>
                          <a:ea typeface="Cambria Math" panose="02040503050406030204" pitchFamily="18" charset="0"/>
                        </a:rPr>
                        <m:t>.    </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𝑦</m:t>
                          </m:r>
                        </m:e>
                        <m:sub>
                          <m:r>
                            <a:rPr lang="en-US" sz="2400" b="0" i="1" smtClean="0">
                              <a:latin typeface="Cambria Math" panose="02040503050406030204" pitchFamily="18" charset="0"/>
                              <a:ea typeface="Cambria Math" panose="02040503050406030204" pitchFamily="18" charset="0"/>
                            </a:rPr>
                            <m:t>𝑖</m:t>
                          </m:r>
                        </m:sub>
                      </m:sSub>
                      <m:d>
                        <m:dPr>
                          <m:begChr m:val="["/>
                          <m:endChr m:val="]"/>
                          <m:ctrlPr>
                            <a:rPr lang="en-US" sz="2400" i="1">
                              <a:latin typeface="Cambria Math" panose="02040503050406030204" pitchFamily="18" charset="0"/>
                              <a:ea typeface="Cambria Math" panose="02040503050406030204" pitchFamily="18" charset="0"/>
                            </a:rPr>
                          </m:ctrlPr>
                        </m:dPr>
                        <m:e>
                          <m:sSup>
                            <m:sSupPr>
                              <m:ctrlPr>
                                <a:rPr lang="en-US" sz="2400" i="1">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𝒘</m:t>
                              </m:r>
                            </m:e>
                            <m:sup>
                              <m:r>
                                <a:rPr lang="en-US" sz="2400" i="1">
                                  <a:latin typeface="Cambria Math" panose="02040503050406030204" pitchFamily="18" charset="0"/>
                                  <a:ea typeface="Cambria Math" panose="02040503050406030204" pitchFamily="18" charset="0"/>
                                </a:rPr>
                                <m:t>𝑇</m:t>
                              </m:r>
                            </m:sup>
                          </m:sSup>
                          <m:sSub>
                            <m:sSubPr>
                              <m:ctrlPr>
                                <a:rPr lang="en-US" sz="2400" b="1" i="1">
                                  <a:latin typeface="Cambria Math" panose="02040503050406030204" pitchFamily="18" charset="0"/>
                                  <a:ea typeface="Cambria Math" panose="02040503050406030204" pitchFamily="18" charset="0"/>
                                </a:rPr>
                              </m:ctrlPr>
                            </m:sSubPr>
                            <m:e>
                              <m:r>
                                <a:rPr lang="en-US" sz="2400" b="1" i="1">
                                  <a:latin typeface="Cambria Math" panose="02040503050406030204" pitchFamily="18" charset="0"/>
                                  <a:ea typeface="Cambria Math" panose="02040503050406030204" pitchFamily="18" charset="0"/>
                                </a:rPr>
                                <m:t>𝒙</m:t>
                              </m:r>
                            </m:e>
                            <m:sub>
                              <m:r>
                                <a:rPr lang="en-US" sz="2400" b="0" i="1" smtClean="0">
                                  <a:latin typeface="Cambria Math" panose="02040503050406030204" pitchFamily="18" charset="0"/>
                                  <a:ea typeface="Cambria Math" panose="02040503050406030204" pitchFamily="18" charset="0"/>
                                </a:rPr>
                                <m:t>𝑖</m:t>
                              </m:r>
                            </m:sub>
                          </m:sSub>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𝑏</m:t>
                          </m:r>
                        </m:e>
                      </m:d>
                      <m:r>
                        <a:rPr lang="en-US" sz="2400" b="0" i="1" smtClean="0">
                          <a:latin typeface="Cambria Math" panose="02040503050406030204" pitchFamily="18" charset="0"/>
                          <a:ea typeface="Cambria Math" panose="02040503050406030204" pitchFamily="18" charset="0"/>
                        </a:rPr>
                        <m:t>≥1, ∀</m:t>
                      </m:r>
                      <m:r>
                        <a:rPr lang="en-US" sz="2400" b="0" i="1" smtClean="0">
                          <a:latin typeface="Cambria Math" panose="02040503050406030204" pitchFamily="18" charset="0"/>
                          <a:ea typeface="Cambria Math" panose="02040503050406030204" pitchFamily="18" charset="0"/>
                        </a:rPr>
                        <m:t>𝑖</m:t>
                      </m:r>
                    </m:oMath>
                  </m:oMathPara>
                </a14:m>
                <a:endParaRPr lang="en-US" sz="2400" dirty="0"/>
              </a:p>
            </p:txBody>
          </p:sp>
        </mc:Choice>
        <mc:Fallback xmlns="">
          <p:sp>
            <p:nvSpPr>
              <p:cNvPr id="7" name="矩形 6"/>
              <p:cNvSpPr>
                <a:spLocks noRot="1" noChangeAspect="1" noMove="1" noResize="1" noEditPoints="1" noAdjustHandles="1" noChangeArrowheads="1" noChangeShapeType="1" noTextEdit="1"/>
              </p:cNvSpPr>
              <p:nvPr/>
            </p:nvSpPr>
            <p:spPr>
              <a:xfrm>
                <a:off x="2677164" y="856989"/>
                <a:ext cx="3990516" cy="1317733"/>
              </a:xfrm>
              <a:prstGeom prst="rect">
                <a:avLst/>
              </a:prstGeom>
              <a:blipFill>
                <a:blip r:embed="rId2"/>
                <a:stretch>
                  <a:fillRect b="-2778"/>
                </a:stretch>
              </a:blipFill>
            </p:spPr>
            <p:txBody>
              <a:bodyPr/>
              <a:lstStyle/>
              <a:p>
                <a:r>
                  <a:rPr lang="en-US">
                    <a:noFill/>
                  </a:rPr>
                  <a:t> </a:t>
                </a:r>
              </a:p>
            </p:txBody>
          </p:sp>
        </mc:Fallback>
      </mc:AlternateContent>
    </p:spTree>
    <p:extLst>
      <p:ext uri="{BB962C8B-B14F-4D97-AF65-F5344CB8AC3E}">
        <p14:creationId xmlns:p14="http://schemas.microsoft.com/office/powerpoint/2010/main" val="39944723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Review: Optimization problems</a:t>
            </a:r>
            <a:endParaRPr 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dirty="0" smtClean="0"/>
                  <a:t>Unconstrained optimization problem</a:t>
                </a:r>
                <a:r>
                  <a:rPr lang="en-US" altLang="zh-CN" dirty="0" smtClean="0"/>
                  <a:t>s</a:t>
                </a:r>
                <a:endParaRPr lang="en-US" dirty="0" smtClean="0"/>
              </a:p>
              <a:p>
                <a:pPr lvl="1"/>
                <a:r>
                  <a:rPr lang="en-US" dirty="0" smtClean="0"/>
                  <a:t>If the target function is convex, compute its stationary point</a:t>
                </a:r>
              </a:p>
              <a:p>
                <a:pPr marL="201168" lvl="1" indent="0">
                  <a:buNone/>
                </a:pPr>
                <a14:m>
                  <m:oMathPara xmlns:m="http://schemas.openxmlformats.org/officeDocument/2006/math">
                    <m:oMathParaPr>
                      <m:jc m:val="center"/>
                    </m:oMathParaPr>
                    <m:oMath xmlns:m="http://schemas.openxmlformats.org/officeDocument/2006/math">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min</m:t>
                          </m:r>
                        </m:fName>
                        <m:e>
                          <m:r>
                            <a:rPr lang="en-US" b="0" i="1" smtClean="0">
                              <a:latin typeface="Cambria Math" panose="02040503050406030204" pitchFamily="18" charset="0"/>
                            </a:rPr>
                            <m:t>𝑓</m:t>
                          </m:r>
                          <m:r>
                            <a:rPr lang="en-US" b="0" i="1" smtClean="0">
                              <a:latin typeface="Cambria Math" panose="02040503050406030204" pitchFamily="18" charset="0"/>
                            </a:rPr>
                            <m:t>(</m:t>
                          </m:r>
                          <m:r>
                            <a:rPr lang="en-US" b="1" i="1" smtClean="0">
                              <a:latin typeface="Cambria Math" panose="02040503050406030204" pitchFamily="18" charset="0"/>
                            </a:rPr>
                            <m:t>𝒙</m:t>
                          </m:r>
                          <m:r>
                            <a:rPr lang="en-US" b="0" i="1" smtClean="0">
                              <a:latin typeface="Cambria Math" panose="02040503050406030204" pitchFamily="18" charset="0"/>
                            </a:rPr>
                            <m:t>)</m:t>
                          </m:r>
                        </m:e>
                      </m:func>
                    </m:oMath>
                  </m:oMathPara>
                </a14:m>
                <a:endParaRPr lang="en-US" dirty="0" smtClean="0"/>
              </a:p>
              <a:p>
                <a:r>
                  <a:rPr lang="en-US" dirty="0" smtClean="0"/>
                  <a:t>Optimization problems with </a:t>
                </a:r>
                <a:r>
                  <a:rPr lang="en-US" dirty="0"/>
                  <a:t>only equality </a:t>
                </a:r>
                <a:r>
                  <a:rPr lang="en-US" dirty="0" smtClean="0"/>
                  <a:t>constraints</a:t>
                </a:r>
              </a:p>
              <a:p>
                <a:pPr lvl="1"/>
                <a:r>
                  <a:rPr lang="en-US" dirty="0" smtClean="0"/>
                  <a:t>Lagrange multiplier method</a:t>
                </a:r>
              </a:p>
              <a:p>
                <a:pPr marL="201168" lvl="1" indent="0">
                  <a:buNone/>
                </a:pPr>
                <a14:m>
                  <m:oMathPara xmlns:m="http://schemas.openxmlformats.org/officeDocument/2006/math">
                    <m:oMathParaPr>
                      <m:jc m:val="centerGroup"/>
                    </m:oMathParaPr>
                    <m:oMath xmlns:m="http://schemas.openxmlformats.org/officeDocument/2006/math">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min</m:t>
                          </m:r>
                        </m:fName>
                        <m:e>
                          <m:r>
                            <a:rPr lang="en-US" b="0" i="1" smtClean="0">
                              <a:latin typeface="Cambria Math" panose="02040503050406030204" pitchFamily="18" charset="0"/>
                            </a:rPr>
                            <m:t>𝑓</m:t>
                          </m:r>
                          <m:r>
                            <a:rPr lang="en-US" b="0" i="1" smtClean="0">
                              <a:latin typeface="Cambria Math" panose="02040503050406030204" pitchFamily="18" charset="0"/>
                            </a:rPr>
                            <m:t>(</m:t>
                          </m:r>
                          <m:r>
                            <a:rPr lang="en-US" b="1" i="1" smtClean="0">
                              <a:latin typeface="Cambria Math" panose="02040503050406030204" pitchFamily="18" charset="0"/>
                            </a:rPr>
                            <m:t>𝒙</m:t>
                          </m:r>
                          <m:r>
                            <a:rPr lang="en-US" b="0" i="1" smtClean="0">
                              <a:latin typeface="Cambria Math" panose="02040503050406030204" pitchFamily="18" charset="0"/>
                            </a:rPr>
                            <m:t>)</m:t>
                          </m:r>
                        </m:e>
                      </m:func>
                    </m:oMath>
                  </m:oMathPara>
                </a14:m>
                <a:endParaRPr lang="en-US" b="0" dirty="0" smtClean="0"/>
              </a:p>
              <a:p>
                <a:pPr marL="201168" lvl="1"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         </m:t>
                      </m:r>
                      <m:r>
                        <a:rPr lang="en-US" b="0" i="1" smtClean="0">
                          <a:latin typeface="Cambria Math" panose="02040503050406030204" pitchFamily="18" charset="0"/>
                        </a:rPr>
                        <m:t>𝑠</m:t>
                      </m:r>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𝑖</m:t>
                          </m:r>
                        </m:sub>
                      </m:sSub>
                      <m:d>
                        <m:dPr>
                          <m:ctrlPr>
                            <a:rPr lang="en-US" b="0" i="1" smtClean="0">
                              <a:latin typeface="Cambria Math" panose="02040503050406030204" pitchFamily="18" charset="0"/>
                            </a:rPr>
                          </m:ctrlPr>
                        </m:dPr>
                        <m:e>
                          <m:r>
                            <a:rPr lang="en-US" b="1" i="1" smtClean="0">
                              <a:latin typeface="Cambria Math" panose="02040503050406030204" pitchFamily="18" charset="0"/>
                            </a:rPr>
                            <m:t>𝒙</m:t>
                          </m:r>
                        </m:e>
                      </m:d>
                      <m:r>
                        <a:rPr lang="en-US" b="0" i="1" smtClean="0">
                          <a:latin typeface="Cambria Math" panose="02040503050406030204" pitchFamily="18" charset="0"/>
                        </a:rPr>
                        <m:t>=0, </m:t>
                      </m:r>
                      <m:r>
                        <a:rPr lang="en-US" b="0" i="1" smtClean="0">
                          <a:latin typeface="Cambria Math" panose="02040503050406030204" pitchFamily="18" charset="0"/>
                        </a:rPr>
                        <m:t>𝑖</m:t>
                      </m:r>
                      <m:r>
                        <a:rPr lang="en-US" b="0" i="1" smtClean="0">
                          <a:latin typeface="Cambria Math" panose="02040503050406030204" pitchFamily="18" charset="0"/>
                        </a:rPr>
                        <m:t>=1,…</m:t>
                      </m:r>
                      <m:r>
                        <a:rPr lang="en-US" b="0" i="1" smtClean="0">
                          <a:latin typeface="Cambria Math" panose="02040503050406030204" pitchFamily="18" charset="0"/>
                        </a:rPr>
                        <m:t>𝑛</m:t>
                      </m:r>
                    </m:oMath>
                  </m:oMathPara>
                </a14:m>
                <a:endParaRPr lang="en-US" dirty="0"/>
              </a:p>
              <a:p>
                <a:r>
                  <a:rPr lang="en-US" dirty="0"/>
                  <a:t>Optimization problems </a:t>
                </a:r>
                <a:r>
                  <a:rPr lang="en-US" dirty="0" smtClean="0"/>
                  <a:t>with</a:t>
                </a:r>
                <a:r>
                  <a:rPr lang="en-US" dirty="0"/>
                  <a:t> </a:t>
                </a:r>
                <a:r>
                  <a:rPr lang="en-US" dirty="0" smtClean="0"/>
                  <a:t>equality and </a:t>
                </a:r>
                <a:r>
                  <a:rPr lang="en-US" dirty="0"/>
                  <a:t>inequality constraints</a:t>
                </a:r>
              </a:p>
              <a:p>
                <a:pPr lvl="1"/>
                <a:r>
                  <a:rPr lang="en-US" dirty="0"/>
                  <a:t>KKT (</a:t>
                </a:r>
                <a:r>
                  <a:rPr lang="en-US" dirty="0" err="1" smtClean="0"/>
                  <a:t>Karush</a:t>
                </a:r>
                <a:r>
                  <a:rPr lang="en-US" dirty="0" smtClean="0"/>
                  <a:t>-Kuhn-Tucker</a:t>
                </a:r>
                <a:r>
                  <a:rPr lang="en-US" dirty="0"/>
                  <a:t>) conditions (the problem should satisfy some regularity </a:t>
                </a:r>
                <a:r>
                  <a:rPr lang="en-US" dirty="0" smtClean="0"/>
                  <a:t>conditions, e.g.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𝑔</m:t>
                        </m:r>
                      </m:e>
                      <m:sub>
                        <m:r>
                          <a:rPr lang="en-US" i="1">
                            <a:latin typeface="Cambria Math" panose="02040503050406030204" pitchFamily="18" charset="0"/>
                          </a:rPr>
                          <m:t>𝑖</m:t>
                        </m:r>
                      </m:sub>
                    </m:sSub>
                    <m:d>
                      <m:dPr>
                        <m:ctrlPr>
                          <a:rPr lang="en-US" i="1">
                            <a:latin typeface="Cambria Math" panose="02040503050406030204" pitchFamily="18" charset="0"/>
                          </a:rPr>
                        </m:ctrlPr>
                      </m:dPr>
                      <m:e>
                        <m:r>
                          <a:rPr lang="en-US" b="1" i="1">
                            <a:latin typeface="Cambria Math" panose="02040503050406030204" pitchFamily="18" charset="0"/>
                          </a:rPr>
                          <m:t>𝒙</m:t>
                        </m:r>
                      </m:e>
                    </m:d>
                  </m:oMath>
                </a14:m>
                <a:r>
                  <a:rPr lang="en-US" dirty="0" smtClean="0"/>
                  <a:t> and </a:t>
                </a:r>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𝑗</m:t>
                        </m:r>
                      </m:sub>
                    </m:sSub>
                    <m:d>
                      <m:dPr>
                        <m:ctrlPr>
                          <a:rPr lang="en-US" i="1">
                            <a:latin typeface="Cambria Math" panose="02040503050406030204" pitchFamily="18" charset="0"/>
                          </a:rPr>
                        </m:ctrlPr>
                      </m:dPr>
                      <m:e>
                        <m:r>
                          <a:rPr lang="en-US" b="1" i="1">
                            <a:latin typeface="Cambria Math" panose="02040503050406030204" pitchFamily="18" charset="0"/>
                          </a:rPr>
                          <m:t>𝒙</m:t>
                        </m:r>
                      </m:e>
                    </m:d>
                  </m:oMath>
                </a14:m>
                <a:r>
                  <a:rPr lang="en-US" dirty="0" smtClean="0"/>
                  <a:t> are affine functions)</a:t>
                </a:r>
              </a:p>
              <a:p>
                <a:pPr marL="201168" lvl="1" indent="0">
                  <a:buNone/>
                </a:pPr>
                <a14:m>
                  <m:oMathPara xmlns:m="http://schemas.openxmlformats.org/officeDocument/2006/math">
                    <m:oMathParaPr>
                      <m:jc m:val="centerGroup"/>
                    </m:oMathParaPr>
                    <m:oMath xmlns:m="http://schemas.openxmlformats.org/officeDocument/2006/math">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min</m:t>
                          </m:r>
                        </m:fName>
                        <m:e>
                          <m:r>
                            <a:rPr lang="en-US" b="0" i="1" smtClean="0">
                              <a:latin typeface="Cambria Math" panose="02040503050406030204" pitchFamily="18" charset="0"/>
                            </a:rPr>
                            <m:t>𝑓</m:t>
                          </m:r>
                          <m:r>
                            <a:rPr lang="en-US" b="0" i="1" smtClean="0">
                              <a:latin typeface="Cambria Math" panose="02040503050406030204" pitchFamily="18" charset="0"/>
                            </a:rPr>
                            <m:t>(</m:t>
                          </m:r>
                          <m:r>
                            <a:rPr lang="en-US" b="1" i="1" smtClean="0">
                              <a:latin typeface="Cambria Math" panose="02040503050406030204" pitchFamily="18" charset="0"/>
                            </a:rPr>
                            <m:t>𝒙</m:t>
                          </m:r>
                          <m:r>
                            <a:rPr lang="en-US" b="0" i="1" smtClean="0">
                              <a:latin typeface="Cambria Math" panose="02040503050406030204" pitchFamily="18" charset="0"/>
                            </a:rPr>
                            <m:t>)</m:t>
                          </m:r>
                        </m:e>
                      </m:func>
                    </m:oMath>
                  </m:oMathPara>
                </a14:m>
                <a:endParaRPr lang="en-US" b="0" dirty="0" smtClean="0"/>
              </a:p>
              <a:p>
                <a:pPr marL="201168" lvl="1"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         </m:t>
                      </m:r>
                      <m:r>
                        <a:rPr lang="en-US" b="0" i="1" smtClean="0">
                          <a:latin typeface="Cambria Math" panose="02040503050406030204" pitchFamily="18" charset="0"/>
                        </a:rPr>
                        <m:t>𝑠</m:t>
                      </m:r>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𝑔</m:t>
                          </m:r>
                        </m:e>
                        <m:sub>
                          <m:r>
                            <a:rPr lang="en-US" b="0" i="1" smtClean="0">
                              <a:latin typeface="Cambria Math" panose="02040503050406030204" pitchFamily="18" charset="0"/>
                            </a:rPr>
                            <m:t>𝑖</m:t>
                          </m:r>
                        </m:sub>
                      </m:sSub>
                      <m:d>
                        <m:dPr>
                          <m:ctrlPr>
                            <a:rPr lang="en-US" b="0" i="1" smtClean="0">
                              <a:latin typeface="Cambria Math" panose="02040503050406030204" pitchFamily="18" charset="0"/>
                            </a:rPr>
                          </m:ctrlPr>
                        </m:dPr>
                        <m:e>
                          <m:r>
                            <a:rPr lang="en-US" b="1" i="1" smtClean="0">
                              <a:latin typeface="Cambria Math" panose="02040503050406030204" pitchFamily="18" charset="0"/>
                            </a:rPr>
                            <m:t>𝒙</m:t>
                          </m:r>
                        </m:e>
                      </m:d>
                      <m:r>
                        <a:rPr lang="en-US" b="0" i="1" smtClean="0">
                          <a:latin typeface="Cambria Math" panose="02040503050406030204" pitchFamily="18" charset="0"/>
                        </a:rPr>
                        <m:t>≤0, </m:t>
                      </m:r>
                      <m:r>
                        <a:rPr lang="en-US" b="0" i="1" smtClean="0">
                          <a:latin typeface="Cambria Math" panose="02040503050406030204" pitchFamily="18" charset="0"/>
                        </a:rPr>
                        <m:t>𝑖</m:t>
                      </m:r>
                      <m:r>
                        <a:rPr lang="en-US" b="0" i="1" smtClean="0">
                          <a:latin typeface="Cambria Math" panose="02040503050406030204" pitchFamily="18" charset="0"/>
                        </a:rPr>
                        <m:t>=1,…,</m:t>
                      </m:r>
                      <m:r>
                        <a:rPr lang="en-US" b="0" i="1" smtClean="0">
                          <a:latin typeface="Cambria Math" panose="02040503050406030204" pitchFamily="18" charset="0"/>
                        </a:rPr>
                        <m:t>𝑝</m:t>
                      </m:r>
                    </m:oMath>
                  </m:oMathPara>
                </a14:m>
                <a:endParaRPr lang="en-US" b="0" dirty="0" smtClean="0"/>
              </a:p>
              <a:p>
                <a:pPr marL="201168" lvl="1"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𝑗</m:t>
                          </m:r>
                        </m:sub>
                      </m:sSub>
                      <m:d>
                        <m:dPr>
                          <m:ctrlPr>
                            <a:rPr lang="en-US" b="0" i="1" smtClean="0">
                              <a:latin typeface="Cambria Math" panose="02040503050406030204" pitchFamily="18" charset="0"/>
                            </a:rPr>
                          </m:ctrlPr>
                        </m:dPr>
                        <m:e>
                          <m:r>
                            <a:rPr lang="en-US" b="1" i="1" smtClean="0">
                              <a:latin typeface="Cambria Math" panose="02040503050406030204" pitchFamily="18" charset="0"/>
                            </a:rPr>
                            <m:t>𝒙</m:t>
                          </m:r>
                        </m:e>
                      </m:d>
                      <m:r>
                        <a:rPr lang="en-US" b="0" i="1" smtClean="0">
                          <a:latin typeface="Cambria Math" panose="02040503050406030204" pitchFamily="18" charset="0"/>
                        </a:rPr>
                        <m:t>=0, </m:t>
                      </m:r>
                      <m:r>
                        <a:rPr lang="en-US" b="0" i="1" smtClean="0">
                          <a:latin typeface="Cambria Math" panose="02040503050406030204" pitchFamily="18" charset="0"/>
                        </a:rPr>
                        <m:t>𝑗</m:t>
                      </m:r>
                      <m:r>
                        <a:rPr lang="en-US" b="0" i="1" smtClean="0">
                          <a:latin typeface="Cambria Math" panose="02040503050406030204" pitchFamily="18" charset="0"/>
                        </a:rPr>
                        <m:t>=1,…</m:t>
                      </m:r>
                      <m:r>
                        <a:rPr lang="en-US" b="0" i="1" smtClean="0">
                          <a:latin typeface="Cambria Math" panose="02040503050406030204" pitchFamily="18" charset="0"/>
                        </a:rPr>
                        <m:t>𝑞</m:t>
                      </m:r>
                    </m:oMath>
                  </m:oMathPara>
                </a14:m>
                <a:endParaRPr lang="en-US" b="0" dirty="0" smtClean="0"/>
              </a:p>
              <a:p>
                <a:pPr marL="201168" lvl="1" indent="0">
                  <a:buNone/>
                </a:pPr>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568" r="-380"/>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11/1/2018</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32</a:t>
            </a:fld>
            <a:endParaRPr lang="en-US"/>
          </a:p>
        </p:txBody>
      </p:sp>
    </p:spTree>
    <p:extLst>
      <p:ext uri="{BB962C8B-B14F-4D97-AF65-F5344CB8AC3E}">
        <p14:creationId xmlns:p14="http://schemas.microsoft.com/office/powerpoint/2010/main" val="272134923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Review: Optimization problems</a:t>
            </a:r>
          </a:p>
        </p:txBody>
      </p:sp>
      <p:sp>
        <p:nvSpPr>
          <p:cNvPr id="3" name="内容占位符 2"/>
          <p:cNvSpPr>
            <a:spLocks noGrp="1"/>
          </p:cNvSpPr>
          <p:nvPr>
            <p:ph idx="1"/>
          </p:nvPr>
        </p:nvSpPr>
        <p:spPr/>
        <p:txBody>
          <a:bodyPr/>
          <a:lstStyle/>
          <a:p>
            <a:r>
              <a:rPr lang="en-US" dirty="0" smtClean="0"/>
              <a:t>If </a:t>
            </a:r>
            <a:r>
              <a:rPr lang="en-US" i="1" dirty="0" smtClean="0">
                <a:latin typeface="Times New Roman" panose="02020603050405020304" pitchFamily="18" charset="0"/>
                <a:cs typeface="Times New Roman" panose="02020603050405020304" pitchFamily="18" charset="0"/>
              </a:rPr>
              <a:t>f</a:t>
            </a:r>
            <a:r>
              <a:rPr lang="en-US" dirty="0" smtClean="0">
                <a:latin typeface="Times New Roman" panose="02020603050405020304" pitchFamily="18" charset="0"/>
                <a:cs typeface="Times New Roman" panose="02020603050405020304" pitchFamily="18" charset="0"/>
              </a:rPr>
              <a:t>(</a:t>
            </a:r>
            <a:r>
              <a:rPr lang="en-US" b="1" i="1" dirty="0" smtClean="0">
                <a:latin typeface="Times New Roman" panose="02020603050405020304" pitchFamily="18" charset="0"/>
                <a:cs typeface="Times New Roman" panose="02020603050405020304" pitchFamily="18" charset="0"/>
              </a:rPr>
              <a:t>x</a:t>
            </a:r>
            <a:r>
              <a:rPr lang="en-US" dirty="0" smtClean="0">
                <a:latin typeface="Times New Roman" panose="02020603050405020304" pitchFamily="18" charset="0"/>
                <a:cs typeface="Times New Roman" panose="02020603050405020304" pitchFamily="18" charset="0"/>
              </a:rPr>
              <a:t>)</a:t>
            </a:r>
            <a:r>
              <a:rPr lang="en-US" dirty="0" smtClean="0"/>
              <a:t>, </a:t>
            </a:r>
            <a:r>
              <a:rPr lang="en-US" i="1" dirty="0" smtClean="0">
                <a:latin typeface="Times New Roman" panose="02020603050405020304" pitchFamily="18" charset="0"/>
                <a:cs typeface="Times New Roman" panose="02020603050405020304" pitchFamily="18" charset="0"/>
              </a:rPr>
              <a:t>g</a:t>
            </a:r>
            <a:r>
              <a:rPr lang="en-US" dirty="0" smtClean="0">
                <a:latin typeface="Times New Roman" panose="02020603050405020304" pitchFamily="18" charset="0"/>
                <a:cs typeface="Times New Roman" panose="02020603050405020304" pitchFamily="18" charset="0"/>
              </a:rPr>
              <a:t>(</a:t>
            </a:r>
            <a:r>
              <a:rPr lang="en-US" b="1" i="1" dirty="0" smtClean="0">
                <a:latin typeface="Times New Roman" panose="02020603050405020304" pitchFamily="18" charset="0"/>
                <a:cs typeface="Times New Roman" panose="02020603050405020304" pitchFamily="18" charset="0"/>
              </a:rPr>
              <a:t>x</a:t>
            </a:r>
            <a:r>
              <a:rPr lang="en-US" dirty="0" smtClean="0">
                <a:latin typeface="Times New Roman" panose="02020603050405020304" pitchFamily="18" charset="0"/>
                <a:cs typeface="Times New Roman" panose="02020603050405020304" pitchFamily="18" charset="0"/>
              </a:rPr>
              <a:t>)</a:t>
            </a:r>
            <a:r>
              <a:rPr lang="en-US" dirty="0" smtClean="0"/>
              <a:t>, and </a:t>
            </a:r>
            <a:r>
              <a:rPr lang="en-US" i="1" dirty="0" smtClean="0">
                <a:latin typeface="Times New Roman" panose="02020603050405020304" pitchFamily="18" charset="0"/>
                <a:cs typeface="Times New Roman" panose="02020603050405020304" pitchFamily="18" charset="0"/>
              </a:rPr>
              <a:t>h</a:t>
            </a:r>
            <a:r>
              <a:rPr lang="en-US" dirty="0" smtClean="0">
                <a:latin typeface="Times New Roman" panose="02020603050405020304" pitchFamily="18" charset="0"/>
                <a:cs typeface="Times New Roman" panose="02020603050405020304" pitchFamily="18" charset="0"/>
              </a:rPr>
              <a:t>(</a:t>
            </a:r>
            <a:r>
              <a:rPr lang="en-US" b="1" i="1" dirty="0" smtClean="0">
                <a:latin typeface="Times New Roman" panose="02020603050405020304" pitchFamily="18" charset="0"/>
                <a:cs typeface="Times New Roman" panose="02020603050405020304" pitchFamily="18" charset="0"/>
              </a:rPr>
              <a:t>x</a:t>
            </a:r>
            <a:r>
              <a:rPr lang="en-US" dirty="0" smtClean="0">
                <a:latin typeface="Times New Roman" panose="02020603050405020304" pitchFamily="18" charset="0"/>
                <a:cs typeface="Times New Roman" panose="02020603050405020304" pitchFamily="18" charset="0"/>
              </a:rPr>
              <a:t>)</a:t>
            </a:r>
            <a:r>
              <a:rPr lang="en-US" dirty="0" smtClean="0"/>
              <a:t> are all linear functions (respect to </a:t>
            </a:r>
            <a:r>
              <a:rPr lang="en-US" b="1" i="1" dirty="0">
                <a:latin typeface="Times New Roman" panose="02020603050405020304" pitchFamily="18" charset="0"/>
                <a:cs typeface="Times New Roman" panose="02020603050405020304" pitchFamily="18" charset="0"/>
              </a:rPr>
              <a:t>x</a:t>
            </a:r>
            <a:r>
              <a:rPr lang="en-US" dirty="0" smtClean="0"/>
              <a:t>), the optimization problem is call</a:t>
            </a:r>
            <a:r>
              <a:rPr lang="en-US" altLang="zh-CN" dirty="0" smtClean="0"/>
              <a:t>ed</a:t>
            </a:r>
            <a:r>
              <a:rPr lang="en-US" dirty="0" smtClean="0"/>
              <a:t> linear programming</a:t>
            </a:r>
          </a:p>
          <a:p>
            <a:r>
              <a:rPr lang="en-US" dirty="0"/>
              <a:t>If </a:t>
            </a:r>
            <a:r>
              <a:rPr lang="en-US" i="1" dirty="0">
                <a:latin typeface="Times New Roman" panose="02020603050405020304" pitchFamily="18" charset="0"/>
                <a:cs typeface="Times New Roman" panose="02020603050405020304" pitchFamily="18" charset="0"/>
              </a:rPr>
              <a:t>f</a:t>
            </a:r>
            <a:r>
              <a:rPr lang="en-US" dirty="0">
                <a:latin typeface="Times New Roman" panose="02020603050405020304" pitchFamily="18" charset="0"/>
                <a:cs typeface="Times New Roman" panose="02020603050405020304" pitchFamily="18" charset="0"/>
              </a:rPr>
              <a:t>(</a:t>
            </a:r>
            <a:r>
              <a:rPr lang="en-US" b="1" i="1" dirty="0">
                <a:latin typeface="Times New Roman" panose="02020603050405020304" pitchFamily="18" charset="0"/>
                <a:cs typeface="Times New Roman" panose="02020603050405020304" pitchFamily="18" charset="0"/>
              </a:rPr>
              <a:t>x</a:t>
            </a:r>
            <a:r>
              <a:rPr lang="en-US" dirty="0" smtClean="0">
                <a:latin typeface="Times New Roman" panose="02020603050405020304" pitchFamily="18" charset="0"/>
                <a:cs typeface="Times New Roman" panose="02020603050405020304" pitchFamily="18" charset="0"/>
              </a:rPr>
              <a:t>)</a:t>
            </a:r>
            <a:r>
              <a:rPr lang="en-US" dirty="0" smtClean="0"/>
              <a:t> is a </a:t>
            </a:r>
            <a:r>
              <a:rPr lang="en-US" dirty="0"/>
              <a:t>quadratic</a:t>
            </a:r>
            <a:r>
              <a:rPr lang="en-US" dirty="0" smtClean="0"/>
              <a:t> function, </a:t>
            </a:r>
            <a:r>
              <a:rPr lang="en-US" i="1" dirty="0">
                <a:latin typeface="Times New Roman" panose="02020603050405020304" pitchFamily="18" charset="0"/>
                <a:cs typeface="Times New Roman" panose="02020603050405020304" pitchFamily="18" charset="0"/>
              </a:rPr>
              <a:t>g</a:t>
            </a:r>
            <a:r>
              <a:rPr lang="en-US" dirty="0">
                <a:latin typeface="Times New Roman" panose="02020603050405020304" pitchFamily="18" charset="0"/>
                <a:cs typeface="Times New Roman" panose="02020603050405020304" pitchFamily="18" charset="0"/>
              </a:rPr>
              <a:t>(</a:t>
            </a:r>
            <a:r>
              <a:rPr lang="en-US" b="1" i="1" dirty="0">
                <a:latin typeface="Times New Roman" panose="02020603050405020304" pitchFamily="18" charset="0"/>
                <a:cs typeface="Times New Roman" panose="02020603050405020304" pitchFamily="18" charset="0"/>
              </a:rPr>
              <a:t>x</a:t>
            </a:r>
            <a:r>
              <a:rPr lang="en-US" dirty="0" smtClean="0">
                <a:latin typeface="Times New Roman" panose="02020603050405020304" pitchFamily="18" charset="0"/>
                <a:cs typeface="Times New Roman" panose="02020603050405020304" pitchFamily="18" charset="0"/>
              </a:rPr>
              <a:t>)</a:t>
            </a:r>
            <a:r>
              <a:rPr lang="en-US" dirty="0" smtClean="0"/>
              <a:t> </a:t>
            </a:r>
            <a:r>
              <a:rPr lang="en-US" dirty="0"/>
              <a:t>and </a:t>
            </a:r>
            <a:r>
              <a:rPr lang="en-US" i="1" dirty="0">
                <a:latin typeface="Times New Roman" panose="02020603050405020304" pitchFamily="18" charset="0"/>
                <a:cs typeface="Times New Roman" panose="02020603050405020304" pitchFamily="18" charset="0"/>
              </a:rPr>
              <a:t>h</a:t>
            </a:r>
            <a:r>
              <a:rPr lang="en-US" dirty="0">
                <a:latin typeface="Times New Roman" panose="02020603050405020304" pitchFamily="18" charset="0"/>
                <a:cs typeface="Times New Roman" panose="02020603050405020304" pitchFamily="18" charset="0"/>
              </a:rPr>
              <a:t>(</a:t>
            </a:r>
            <a:r>
              <a:rPr lang="en-US" b="1" i="1" dirty="0">
                <a:latin typeface="Times New Roman" panose="02020603050405020304" pitchFamily="18" charset="0"/>
                <a:cs typeface="Times New Roman" panose="02020603050405020304" pitchFamily="18" charset="0"/>
              </a:rPr>
              <a:t>x</a:t>
            </a:r>
            <a:r>
              <a:rPr lang="en-US" dirty="0">
                <a:latin typeface="Times New Roman" panose="02020603050405020304" pitchFamily="18" charset="0"/>
                <a:cs typeface="Times New Roman" panose="02020603050405020304" pitchFamily="18" charset="0"/>
              </a:rPr>
              <a:t>)</a:t>
            </a:r>
            <a:r>
              <a:rPr lang="en-US" dirty="0"/>
              <a:t> are all linear functions, the optimization problem is </a:t>
            </a:r>
            <a:r>
              <a:rPr lang="en-US" dirty="0" smtClean="0"/>
              <a:t>called </a:t>
            </a:r>
            <a:r>
              <a:rPr lang="en-US" dirty="0"/>
              <a:t>quadratic</a:t>
            </a:r>
            <a:r>
              <a:rPr lang="en-US" dirty="0" smtClean="0"/>
              <a:t> </a:t>
            </a:r>
            <a:r>
              <a:rPr lang="en-US" dirty="0"/>
              <a:t>programming</a:t>
            </a:r>
          </a:p>
          <a:p>
            <a:r>
              <a:rPr lang="en-US" dirty="0"/>
              <a:t>If </a:t>
            </a:r>
            <a:r>
              <a:rPr lang="en-US" i="1" dirty="0">
                <a:latin typeface="Times New Roman" panose="02020603050405020304" pitchFamily="18" charset="0"/>
                <a:cs typeface="Times New Roman" panose="02020603050405020304" pitchFamily="18" charset="0"/>
              </a:rPr>
              <a:t>f</a:t>
            </a:r>
            <a:r>
              <a:rPr lang="en-US" dirty="0">
                <a:latin typeface="Times New Roman" panose="02020603050405020304" pitchFamily="18" charset="0"/>
                <a:cs typeface="Times New Roman" panose="02020603050405020304" pitchFamily="18" charset="0"/>
              </a:rPr>
              <a:t>(</a:t>
            </a:r>
            <a:r>
              <a:rPr lang="en-US" b="1" i="1" dirty="0">
                <a:latin typeface="Times New Roman" panose="02020603050405020304" pitchFamily="18" charset="0"/>
                <a:cs typeface="Times New Roman" panose="02020603050405020304" pitchFamily="18" charset="0"/>
              </a:rPr>
              <a:t>x</a:t>
            </a:r>
            <a:r>
              <a:rPr lang="en-US" dirty="0">
                <a:latin typeface="Times New Roman" panose="02020603050405020304" pitchFamily="18" charset="0"/>
                <a:cs typeface="Times New Roman" panose="02020603050405020304" pitchFamily="18" charset="0"/>
              </a:rPr>
              <a:t>)</a:t>
            </a:r>
            <a:r>
              <a:rPr lang="en-US" dirty="0"/>
              <a:t>, </a:t>
            </a:r>
            <a:r>
              <a:rPr lang="en-US" i="1" dirty="0">
                <a:latin typeface="Times New Roman" panose="02020603050405020304" pitchFamily="18" charset="0"/>
                <a:cs typeface="Times New Roman" panose="02020603050405020304" pitchFamily="18" charset="0"/>
              </a:rPr>
              <a:t>g</a:t>
            </a:r>
            <a:r>
              <a:rPr lang="en-US" dirty="0">
                <a:latin typeface="Times New Roman" panose="02020603050405020304" pitchFamily="18" charset="0"/>
                <a:cs typeface="Times New Roman" panose="02020603050405020304" pitchFamily="18" charset="0"/>
              </a:rPr>
              <a:t>(</a:t>
            </a:r>
            <a:r>
              <a:rPr lang="en-US" b="1" i="1" dirty="0">
                <a:latin typeface="Times New Roman" panose="02020603050405020304" pitchFamily="18" charset="0"/>
                <a:cs typeface="Times New Roman" panose="02020603050405020304" pitchFamily="18" charset="0"/>
              </a:rPr>
              <a:t>x</a:t>
            </a:r>
            <a:r>
              <a:rPr lang="en-US" dirty="0">
                <a:latin typeface="Times New Roman" panose="02020603050405020304" pitchFamily="18" charset="0"/>
                <a:cs typeface="Times New Roman" panose="02020603050405020304" pitchFamily="18" charset="0"/>
              </a:rPr>
              <a:t>)</a:t>
            </a:r>
            <a:r>
              <a:rPr lang="en-US" dirty="0"/>
              <a:t>, and </a:t>
            </a:r>
            <a:r>
              <a:rPr lang="en-US" i="1" dirty="0">
                <a:latin typeface="Times New Roman" panose="02020603050405020304" pitchFamily="18" charset="0"/>
                <a:cs typeface="Times New Roman" panose="02020603050405020304" pitchFamily="18" charset="0"/>
              </a:rPr>
              <a:t>h</a:t>
            </a:r>
            <a:r>
              <a:rPr lang="en-US" dirty="0">
                <a:latin typeface="Times New Roman" panose="02020603050405020304" pitchFamily="18" charset="0"/>
                <a:cs typeface="Times New Roman" panose="02020603050405020304" pitchFamily="18" charset="0"/>
              </a:rPr>
              <a:t>(</a:t>
            </a:r>
            <a:r>
              <a:rPr lang="en-US" b="1" i="1" dirty="0">
                <a:latin typeface="Times New Roman" panose="02020603050405020304" pitchFamily="18" charset="0"/>
                <a:cs typeface="Times New Roman" panose="02020603050405020304" pitchFamily="18" charset="0"/>
              </a:rPr>
              <a:t>x</a:t>
            </a:r>
            <a:r>
              <a:rPr lang="en-US" dirty="0">
                <a:latin typeface="Times New Roman" panose="02020603050405020304" pitchFamily="18" charset="0"/>
                <a:cs typeface="Times New Roman" panose="02020603050405020304" pitchFamily="18" charset="0"/>
              </a:rPr>
              <a:t>)</a:t>
            </a:r>
            <a:r>
              <a:rPr lang="en-US" dirty="0"/>
              <a:t> are all </a:t>
            </a:r>
            <a:r>
              <a:rPr lang="en-US" altLang="zh-CN" dirty="0" smtClean="0"/>
              <a:t>non</a:t>
            </a:r>
            <a:r>
              <a:rPr lang="en-US" dirty="0" smtClean="0"/>
              <a:t>linear functions, </a:t>
            </a:r>
            <a:r>
              <a:rPr lang="en-US" dirty="0"/>
              <a:t>the optimization problem is </a:t>
            </a:r>
            <a:r>
              <a:rPr lang="en-US" dirty="0" smtClean="0"/>
              <a:t>called nonlinear </a:t>
            </a:r>
            <a:r>
              <a:rPr lang="en-US" dirty="0"/>
              <a:t>programming</a:t>
            </a:r>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11/1/2018</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33</a:t>
            </a:fld>
            <a:endParaRPr lang="en-US"/>
          </a:p>
        </p:txBody>
      </p:sp>
    </p:spTree>
    <p:extLst>
      <p:ext uri="{BB962C8B-B14F-4D97-AF65-F5344CB8AC3E}">
        <p14:creationId xmlns:p14="http://schemas.microsoft.com/office/powerpoint/2010/main" val="385140340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KKT conditions</a:t>
            </a:r>
            <a:endParaRPr 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Autofit/>
              </a:bodyPr>
              <a:lstStyle/>
              <a:p>
                <a:r>
                  <a:rPr lang="en-US" dirty="0" smtClean="0">
                    <a:solidFill>
                      <a:srgbClr val="FF0000"/>
                    </a:solidFill>
                  </a:rPr>
                  <a:t>Necessary conditions </a:t>
                </a:r>
                <a:r>
                  <a:rPr lang="en-US" dirty="0" smtClean="0"/>
                  <a:t>Suppose </a:t>
                </a:r>
                <a:r>
                  <a:rPr lang="en-US" dirty="0"/>
                  <a:t>that the objective </a:t>
                </a:r>
                <a:r>
                  <a:rPr lang="en-US" dirty="0" smtClean="0"/>
                  <a:t>function </a:t>
                </a:r>
                <a14:m>
                  <m:oMath xmlns:m="http://schemas.openxmlformats.org/officeDocument/2006/math">
                    <m:r>
                      <a:rPr lang="en-US" b="0" i="1" smtClean="0">
                        <a:latin typeface="Cambria Math" panose="02040503050406030204" pitchFamily="18" charset="0"/>
                      </a:rPr>
                      <m:t>𝑓</m:t>
                    </m:r>
                  </m:oMath>
                </a14:m>
                <a:r>
                  <a:rPr lang="en-US" dirty="0" smtClean="0"/>
                  <a:t> and the constraint functions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𝑔</m:t>
                        </m:r>
                      </m:e>
                      <m:sub>
                        <m:r>
                          <a:rPr lang="en-US" b="0" i="1" smtClean="0">
                            <a:latin typeface="Cambria Math" panose="02040503050406030204" pitchFamily="18" charset="0"/>
                          </a:rPr>
                          <m:t>𝑖</m:t>
                        </m:r>
                      </m:sub>
                    </m:sSub>
                  </m:oMath>
                </a14:m>
                <a:r>
                  <a:rPr lang="en-US" dirty="0" smtClean="0"/>
                  <a:t> and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𝑗</m:t>
                        </m:r>
                      </m:sub>
                    </m:sSub>
                  </m:oMath>
                </a14:m>
                <a:r>
                  <a:rPr lang="en-US" dirty="0"/>
                  <a:t> are continuously </a:t>
                </a:r>
                <a:r>
                  <a:rPr lang="en-US" dirty="0" smtClean="0"/>
                  <a:t>differentiable </a:t>
                </a:r>
                <a:r>
                  <a:rPr lang="en-US" dirty="0"/>
                  <a:t>at a point </a:t>
                </a:r>
                <a14:m>
                  <m:oMath xmlns:m="http://schemas.openxmlformats.org/officeDocument/2006/math">
                    <m:sSup>
                      <m:sSupPr>
                        <m:ctrlPr>
                          <a:rPr lang="en-US" b="0" i="1" smtClean="0">
                            <a:latin typeface="Cambria Math" panose="02040503050406030204" pitchFamily="18" charset="0"/>
                          </a:rPr>
                        </m:ctrlPr>
                      </m:sSupPr>
                      <m:e>
                        <m:r>
                          <a:rPr lang="en-US" b="1" i="1" smtClean="0">
                            <a:latin typeface="Cambria Math" panose="02040503050406030204" pitchFamily="18" charset="0"/>
                          </a:rPr>
                          <m:t>𝒙</m:t>
                        </m:r>
                      </m:e>
                      <m:sup>
                        <m:r>
                          <a:rPr lang="en-US" b="0" i="1" smtClean="0">
                            <a:latin typeface="Cambria Math" panose="02040503050406030204" pitchFamily="18" charset="0"/>
                          </a:rPr>
                          <m:t>∗</m:t>
                        </m:r>
                      </m:sup>
                    </m:sSup>
                  </m:oMath>
                </a14:m>
                <a:r>
                  <a:rPr lang="en-US" dirty="0" smtClean="0"/>
                  <a:t>. If </a:t>
                </a:r>
                <a14:m>
                  <m:oMath xmlns:m="http://schemas.openxmlformats.org/officeDocument/2006/math">
                    <m:sSup>
                      <m:sSupPr>
                        <m:ctrlPr>
                          <a:rPr lang="en-US" i="1">
                            <a:latin typeface="Cambria Math" panose="02040503050406030204" pitchFamily="18" charset="0"/>
                          </a:rPr>
                        </m:ctrlPr>
                      </m:sSupPr>
                      <m:e>
                        <m:r>
                          <a:rPr lang="en-US" b="1" i="1">
                            <a:latin typeface="Cambria Math" panose="02040503050406030204" pitchFamily="18" charset="0"/>
                          </a:rPr>
                          <m:t>𝒙</m:t>
                        </m:r>
                      </m:e>
                      <m:sup>
                        <m:r>
                          <a:rPr lang="en-US" i="1">
                            <a:latin typeface="Cambria Math" panose="02040503050406030204" pitchFamily="18" charset="0"/>
                          </a:rPr>
                          <m:t>∗</m:t>
                        </m:r>
                      </m:sup>
                    </m:sSup>
                  </m:oMath>
                </a14:m>
                <a:r>
                  <a:rPr lang="en-US" dirty="0" smtClean="0"/>
                  <a:t> </a:t>
                </a:r>
                <a:r>
                  <a:rPr lang="en-US" dirty="0"/>
                  <a:t>is a  local optimum and the optimization problem satisfies some regularity </a:t>
                </a:r>
                <a:r>
                  <a:rPr lang="en-US" dirty="0" smtClean="0"/>
                  <a:t>conditions, </a:t>
                </a:r>
                <a:r>
                  <a:rPr lang="en-US" dirty="0"/>
                  <a:t>then there exist constants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𝜇</m:t>
                        </m:r>
                      </m:e>
                      <m:sub>
                        <m:r>
                          <a:rPr lang="en-US" b="0" i="1" smtClean="0">
                            <a:latin typeface="Cambria Math" panose="02040503050406030204" pitchFamily="18" charset="0"/>
                          </a:rPr>
                          <m:t>𝑖</m:t>
                        </m:r>
                      </m:sub>
                    </m:sSub>
                    <m:r>
                      <a:rPr lang="en-US" b="0" i="1" smtClean="0">
                        <a:latin typeface="Cambria Math" panose="02040503050406030204" pitchFamily="18" charset="0"/>
                      </a:rPr>
                      <m:t> (</m:t>
                    </m:r>
                    <m:r>
                      <a:rPr lang="en-US" b="0" i="1" smtClean="0">
                        <a:latin typeface="Cambria Math" panose="02040503050406030204" pitchFamily="18" charset="0"/>
                      </a:rPr>
                      <m:t>𝑖</m:t>
                    </m:r>
                    <m:r>
                      <a:rPr lang="en-US" b="0" i="1" smtClean="0">
                        <a:latin typeface="Cambria Math" panose="02040503050406030204" pitchFamily="18" charset="0"/>
                      </a:rPr>
                      <m:t>=1,…,</m:t>
                    </m:r>
                    <m:r>
                      <a:rPr lang="en-US" b="0" i="1" smtClean="0">
                        <a:latin typeface="Cambria Math" panose="02040503050406030204" pitchFamily="18" charset="0"/>
                      </a:rPr>
                      <m:t>𝑝</m:t>
                    </m:r>
                    <m:r>
                      <a:rPr lang="en-US" b="0" i="1" smtClean="0">
                        <a:latin typeface="Cambria Math" panose="02040503050406030204" pitchFamily="18" charset="0"/>
                      </a:rPr>
                      <m:t>)</m:t>
                    </m:r>
                  </m:oMath>
                </a14:m>
                <a:r>
                  <a:rPr lang="en-US" dirty="0" smtClean="0"/>
                  <a:t> and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𝜆</m:t>
                        </m:r>
                      </m:e>
                      <m:sub>
                        <m:r>
                          <a:rPr lang="en-US" b="0" i="1" smtClean="0">
                            <a:latin typeface="Cambria Math" panose="02040503050406030204" pitchFamily="18" charset="0"/>
                          </a:rPr>
                          <m:t>𝑗</m:t>
                        </m:r>
                      </m:sub>
                    </m:sSub>
                    <m:r>
                      <a:rPr lang="en-US" b="0" i="1" smtClean="0">
                        <a:latin typeface="Cambria Math" panose="02040503050406030204" pitchFamily="18" charset="0"/>
                      </a:rPr>
                      <m:t> (</m:t>
                    </m:r>
                    <m:r>
                      <a:rPr lang="en-US" b="0" i="1" smtClean="0">
                        <a:latin typeface="Cambria Math" panose="02040503050406030204" pitchFamily="18" charset="0"/>
                      </a:rPr>
                      <m:t>𝑗</m:t>
                    </m:r>
                    <m:r>
                      <a:rPr lang="en-US" b="0" i="1" smtClean="0">
                        <a:latin typeface="Cambria Math" panose="02040503050406030204" pitchFamily="18" charset="0"/>
                      </a:rPr>
                      <m:t>=1,..,</m:t>
                    </m:r>
                    <m:r>
                      <a:rPr lang="en-US" b="0" i="1" smtClean="0">
                        <a:latin typeface="Cambria Math" panose="02040503050406030204" pitchFamily="18" charset="0"/>
                      </a:rPr>
                      <m:t>𝑞</m:t>
                    </m:r>
                    <m:r>
                      <a:rPr lang="en-US" b="0" i="1" smtClean="0">
                        <a:latin typeface="Cambria Math" panose="02040503050406030204" pitchFamily="18" charset="0"/>
                      </a:rPr>
                      <m:t>)</m:t>
                    </m:r>
                  </m:oMath>
                </a14:m>
                <a:r>
                  <a:rPr lang="en-US" dirty="0" smtClean="0"/>
                  <a:t>, </a:t>
                </a:r>
                <a:r>
                  <a:rPr lang="en-US" dirty="0"/>
                  <a:t>called KKT multipliers, such </a:t>
                </a:r>
                <a:r>
                  <a:rPr lang="en-US" dirty="0" smtClean="0"/>
                  <a:t>that</a:t>
                </a:r>
              </a:p>
              <a:p>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3"/>
                <a:stretch>
                  <a:fillRect l="-1140" t="-1568" r="-2888"/>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11/1/2018</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34</a:t>
            </a:fld>
            <a:endParaRPr lang="en-US"/>
          </a:p>
        </p:txBody>
      </p:sp>
      <mc:AlternateContent xmlns:mc="http://schemas.openxmlformats.org/markup-compatibility/2006" xmlns:a14="http://schemas.microsoft.com/office/drawing/2010/main">
        <mc:Choice Requires="a14">
          <p:sp>
            <p:nvSpPr>
              <p:cNvPr id="17" name="矩形 16"/>
              <p:cNvSpPr/>
              <p:nvPr/>
            </p:nvSpPr>
            <p:spPr>
              <a:xfrm>
                <a:off x="1462814" y="3048799"/>
                <a:ext cx="5962530" cy="3203441"/>
              </a:xfrm>
              <a:prstGeom prst="rect">
                <a:avLst/>
              </a:prstGeom>
            </p:spPr>
            <p:txBody>
              <a:bodyPr wrap="none">
                <a:spAutoFit/>
              </a:bodyPr>
              <a:lstStyle/>
              <a:p>
                <a:pPr>
                  <a:spcAft>
                    <a:spcPts val="1800"/>
                  </a:spcAft>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ea typeface="Cambria Math" panose="02040503050406030204" pitchFamily="18" charset="0"/>
                        </a:rPr>
                        <m:t>𝛻</m:t>
                      </m:r>
                      <m:r>
                        <a:rPr lang="en-US" sz="2400" i="1" smtClean="0">
                          <a:latin typeface="Cambria Math" panose="02040503050406030204" pitchFamily="18" charset="0"/>
                          <a:ea typeface="Cambria Math" panose="02040503050406030204" pitchFamily="18" charset="0"/>
                        </a:rPr>
                        <m:t>𝑓</m:t>
                      </m:r>
                      <m:d>
                        <m:dPr>
                          <m:ctrlPr>
                            <a:rPr lang="en-US" sz="2400" i="1">
                              <a:latin typeface="Cambria Math" panose="02040503050406030204" pitchFamily="18" charset="0"/>
                              <a:ea typeface="Cambria Math" panose="02040503050406030204" pitchFamily="18" charset="0"/>
                            </a:rPr>
                          </m:ctrlPr>
                        </m:dPr>
                        <m:e>
                          <m:sSup>
                            <m:sSupPr>
                              <m:ctrlPr>
                                <a:rPr lang="en-US" sz="2400" i="1">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𝒙</m:t>
                              </m:r>
                            </m:e>
                            <m:sup>
                              <m:r>
                                <a:rPr lang="en-US" sz="2400" i="1">
                                  <a:latin typeface="Cambria Math" panose="02040503050406030204" pitchFamily="18" charset="0"/>
                                  <a:ea typeface="Cambria Math" panose="02040503050406030204" pitchFamily="18" charset="0"/>
                                </a:rPr>
                                <m:t>∗</m:t>
                              </m:r>
                            </m:sup>
                          </m:sSup>
                        </m:e>
                      </m:d>
                      <m:r>
                        <a:rPr lang="en-US" sz="2400" i="1">
                          <a:latin typeface="Cambria Math" panose="02040503050406030204" pitchFamily="18" charset="0"/>
                          <a:ea typeface="Cambria Math" panose="02040503050406030204" pitchFamily="18" charset="0"/>
                        </a:rPr>
                        <m:t>+</m:t>
                      </m:r>
                      <m:nary>
                        <m:naryPr>
                          <m:chr m:val="∑"/>
                          <m:ctrlPr>
                            <a:rPr lang="en-US" sz="2400" b="0" i="1" smtClean="0">
                              <a:latin typeface="Cambria Math" panose="02040503050406030204" pitchFamily="18" charset="0"/>
                              <a:ea typeface="Cambria Math" panose="02040503050406030204" pitchFamily="18" charset="0"/>
                            </a:rPr>
                          </m:ctrlPr>
                        </m:naryPr>
                        <m:sub>
                          <m:r>
                            <a:rPr lang="en-US" sz="2400" b="0" i="1" smtClean="0">
                              <a:latin typeface="Cambria Math" panose="02040503050406030204" pitchFamily="18" charset="0"/>
                              <a:ea typeface="Cambria Math" panose="02040503050406030204" pitchFamily="18" charset="0"/>
                            </a:rPr>
                            <m:t>𝑖</m:t>
                          </m:r>
                          <m:r>
                            <a:rPr lang="en-US" sz="2400" b="0" i="1" smtClean="0">
                              <a:latin typeface="Cambria Math" panose="02040503050406030204" pitchFamily="18" charset="0"/>
                              <a:ea typeface="Cambria Math" panose="02040503050406030204" pitchFamily="18" charset="0"/>
                            </a:rPr>
                            <m:t>=1</m:t>
                          </m:r>
                        </m:sub>
                        <m:sup>
                          <m:r>
                            <a:rPr lang="en-US" sz="2400" b="0" i="1" smtClean="0">
                              <a:latin typeface="Cambria Math" panose="02040503050406030204" pitchFamily="18" charset="0"/>
                              <a:ea typeface="Cambria Math" panose="02040503050406030204" pitchFamily="18" charset="0"/>
                            </a:rPr>
                            <m:t>𝑝</m:t>
                          </m:r>
                        </m:sup>
                        <m:e>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𝜇</m:t>
                              </m:r>
                            </m:e>
                            <m:sub>
                              <m:r>
                                <a:rPr lang="en-US" sz="2400" b="0" i="1" smtClean="0">
                                  <a:latin typeface="Cambria Math" panose="02040503050406030204" pitchFamily="18" charset="0"/>
                                  <a:ea typeface="Cambria Math" panose="02040503050406030204" pitchFamily="18" charset="0"/>
                                </a:rPr>
                                <m:t>𝑖</m:t>
                              </m:r>
                            </m:sub>
                          </m:sSub>
                          <m:r>
                            <a:rPr lang="en-US" sz="2400" b="0" i="1" smtClean="0">
                              <a:latin typeface="Cambria Math" panose="02040503050406030204" pitchFamily="18" charset="0"/>
                              <a:ea typeface="Cambria Math" panose="02040503050406030204" pitchFamily="18" charset="0"/>
                            </a:rPr>
                            <m:t>𝛻</m:t>
                          </m:r>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𝑔</m:t>
                              </m:r>
                            </m:e>
                            <m:sub>
                              <m:r>
                                <a:rPr lang="en-US" sz="2400" b="0" i="1" smtClean="0">
                                  <a:latin typeface="Cambria Math" panose="02040503050406030204" pitchFamily="18" charset="0"/>
                                  <a:ea typeface="Cambria Math" panose="02040503050406030204" pitchFamily="18" charset="0"/>
                                </a:rPr>
                                <m:t>𝑖</m:t>
                              </m:r>
                            </m:sub>
                          </m:sSub>
                          <m:r>
                            <a:rPr lang="en-US" sz="2400" b="0" i="1" smtClean="0">
                              <a:latin typeface="Cambria Math" panose="02040503050406030204" pitchFamily="18" charset="0"/>
                              <a:ea typeface="Cambria Math" panose="02040503050406030204" pitchFamily="18" charset="0"/>
                            </a:rPr>
                            <m:t>(</m:t>
                          </m:r>
                          <m:sSup>
                            <m:sSupPr>
                              <m:ctrlPr>
                                <a:rPr lang="en-US" sz="2400" b="0" i="1" smtClean="0">
                                  <a:latin typeface="Cambria Math" panose="02040503050406030204" pitchFamily="18" charset="0"/>
                                  <a:ea typeface="Cambria Math" panose="02040503050406030204" pitchFamily="18" charset="0"/>
                                </a:rPr>
                              </m:ctrlPr>
                            </m:sSupPr>
                            <m:e>
                              <m:r>
                                <a:rPr lang="en-US" sz="2400" b="1" i="1" smtClean="0">
                                  <a:latin typeface="Cambria Math" panose="02040503050406030204" pitchFamily="18" charset="0"/>
                                  <a:ea typeface="Cambria Math" panose="02040503050406030204" pitchFamily="18" charset="0"/>
                                </a:rPr>
                                <m:t>𝒙</m:t>
                              </m:r>
                            </m:e>
                            <m:sup>
                              <m:r>
                                <a:rPr lang="en-US" sz="2400" b="0" i="1" smtClean="0">
                                  <a:latin typeface="Cambria Math" panose="02040503050406030204" pitchFamily="18" charset="0"/>
                                  <a:ea typeface="Cambria Math" panose="02040503050406030204" pitchFamily="18" charset="0"/>
                                </a:rPr>
                                <m:t>∗</m:t>
                              </m:r>
                            </m:sup>
                          </m:sSup>
                          <m:r>
                            <a:rPr lang="en-US" sz="2400" b="0" i="1" smtClean="0">
                              <a:latin typeface="Cambria Math" panose="02040503050406030204" pitchFamily="18" charset="0"/>
                              <a:ea typeface="Cambria Math" panose="02040503050406030204" pitchFamily="18" charset="0"/>
                            </a:rPr>
                            <m:t>)</m:t>
                          </m:r>
                        </m:e>
                      </m:nary>
                      <m:r>
                        <a:rPr lang="en-US" sz="2400" b="0" i="1" smtClean="0">
                          <a:latin typeface="Cambria Math" panose="02040503050406030204" pitchFamily="18" charset="0"/>
                          <a:ea typeface="Cambria Math" panose="02040503050406030204" pitchFamily="18" charset="0"/>
                        </a:rPr>
                        <m:t>+</m:t>
                      </m:r>
                      <m:nary>
                        <m:naryPr>
                          <m:chr m:val="∑"/>
                          <m:ctrlPr>
                            <a:rPr lang="en-US" sz="2400" b="0" i="1" smtClean="0">
                              <a:latin typeface="Cambria Math" panose="02040503050406030204" pitchFamily="18" charset="0"/>
                              <a:ea typeface="Cambria Math" panose="02040503050406030204" pitchFamily="18" charset="0"/>
                            </a:rPr>
                          </m:ctrlPr>
                        </m:naryPr>
                        <m:sub>
                          <m:r>
                            <m:rPr>
                              <m:brk m:alnAt="23"/>
                            </m:rPr>
                            <a:rPr lang="en-US" sz="2400" b="0" i="1" smtClean="0">
                              <a:latin typeface="Cambria Math" panose="02040503050406030204" pitchFamily="18" charset="0"/>
                              <a:ea typeface="Cambria Math" panose="02040503050406030204" pitchFamily="18" charset="0"/>
                            </a:rPr>
                            <m:t>𝑗</m:t>
                          </m:r>
                          <m:r>
                            <a:rPr lang="en-US" sz="2400" b="0" i="1" smtClean="0">
                              <a:latin typeface="Cambria Math" panose="02040503050406030204" pitchFamily="18" charset="0"/>
                              <a:ea typeface="Cambria Math" panose="02040503050406030204" pitchFamily="18" charset="0"/>
                            </a:rPr>
                            <m:t>=1</m:t>
                          </m:r>
                        </m:sub>
                        <m:sup>
                          <m:r>
                            <a:rPr lang="en-US" sz="2400" b="0" i="1" smtClean="0">
                              <a:latin typeface="Cambria Math" panose="02040503050406030204" pitchFamily="18" charset="0"/>
                              <a:ea typeface="Cambria Math" panose="02040503050406030204" pitchFamily="18" charset="0"/>
                            </a:rPr>
                            <m:t>𝑞</m:t>
                          </m:r>
                        </m:sup>
                        <m:e>
                          <m:sSub>
                            <m:sSubPr>
                              <m:ctrlPr>
                                <a:rPr lang="en-US" sz="2400" i="1">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𝜆</m:t>
                              </m:r>
                            </m:e>
                            <m:sub>
                              <m:r>
                                <a:rPr lang="en-US" sz="2400" b="0" i="1" smtClean="0">
                                  <a:latin typeface="Cambria Math" panose="02040503050406030204" pitchFamily="18" charset="0"/>
                                  <a:ea typeface="Cambria Math" panose="02040503050406030204" pitchFamily="18" charset="0"/>
                                </a:rPr>
                                <m:t>𝑗</m:t>
                              </m:r>
                            </m:sub>
                          </m:sSub>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h</m:t>
                              </m:r>
                            </m:e>
                            <m:sub>
                              <m:r>
                                <a:rPr lang="en-US" sz="2400" b="0" i="1" smtClean="0">
                                  <a:latin typeface="Cambria Math" panose="02040503050406030204" pitchFamily="18" charset="0"/>
                                  <a:ea typeface="Cambria Math" panose="02040503050406030204" pitchFamily="18" charset="0"/>
                                </a:rPr>
                                <m:t>𝑗</m:t>
                              </m:r>
                            </m:sub>
                          </m:sSub>
                          <m:r>
                            <a:rPr lang="en-US" sz="2400" i="1">
                              <a:latin typeface="Cambria Math" panose="02040503050406030204" pitchFamily="18" charset="0"/>
                              <a:ea typeface="Cambria Math" panose="02040503050406030204" pitchFamily="18" charset="0"/>
                            </a:rPr>
                            <m:t>(</m:t>
                          </m:r>
                          <m:sSup>
                            <m:sSupPr>
                              <m:ctrlPr>
                                <a:rPr lang="en-US" sz="2400" i="1">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𝒙</m:t>
                              </m:r>
                            </m:e>
                            <m:sup>
                              <m:r>
                                <a:rPr lang="en-US" sz="2400" i="1">
                                  <a:latin typeface="Cambria Math" panose="02040503050406030204" pitchFamily="18" charset="0"/>
                                  <a:ea typeface="Cambria Math" panose="02040503050406030204" pitchFamily="18" charset="0"/>
                                </a:rPr>
                                <m:t>∗</m:t>
                              </m:r>
                            </m:sup>
                          </m:sSup>
                          <m:r>
                            <a:rPr lang="en-US" sz="2400" i="1">
                              <a:latin typeface="Cambria Math" panose="02040503050406030204" pitchFamily="18" charset="0"/>
                              <a:ea typeface="Cambria Math" panose="02040503050406030204" pitchFamily="18" charset="0"/>
                            </a:rPr>
                            <m:t>)</m:t>
                          </m:r>
                        </m:e>
                      </m:nary>
                      <m:r>
                        <a:rPr lang="en-US" sz="2400" b="0" i="1" smtClean="0">
                          <a:latin typeface="Cambria Math" panose="02040503050406030204" pitchFamily="18" charset="0"/>
                          <a:ea typeface="Cambria Math" panose="02040503050406030204" pitchFamily="18" charset="0"/>
                        </a:rPr>
                        <m:t>=0</m:t>
                      </m:r>
                    </m:oMath>
                  </m:oMathPara>
                </a14:m>
                <a:endParaRPr lang="en-US" sz="2400" b="0" dirty="0" smtClean="0">
                  <a:ea typeface="Cambria Math" panose="02040503050406030204" pitchFamily="18" charset="0"/>
                </a:endParaRPr>
              </a:p>
              <a:p>
                <a:pPr>
                  <a:spcAft>
                    <a:spcPts val="1800"/>
                  </a:spcAft>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𝑔</m:t>
                          </m:r>
                        </m:e>
                        <m:sub>
                          <m:r>
                            <a:rPr lang="en-US" sz="2400" i="1">
                              <a:latin typeface="Cambria Math" panose="02040503050406030204" pitchFamily="18" charset="0"/>
                              <a:ea typeface="Cambria Math" panose="02040503050406030204" pitchFamily="18" charset="0"/>
                            </a:rPr>
                            <m:t>𝑖</m:t>
                          </m:r>
                        </m:sub>
                      </m:sSub>
                      <m:d>
                        <m:dPr>
                          <m:ctrlPr>
                            <a:rPr lang="en-US" sz="2400" i="1">
                              <a:latin typeface="Cambria Math" panose="02040503050406030204" pitchFamily="18" charset="0"/>
                              <a:ea typeface="Cambria Math" panose="02040503050406030204" pitchFamily="18" charset="0"/>
                            </a:rPr>
                          </m:ctrlPr>
                        </m:dPr>
                        <m:e>
                          <m:sSup>
                            <m:sSupPr>
                              <m:ctrlPr>
                                <a:rPr lang="en-US" sz="2400" i="1">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𝒙</m:t>
                              </m:r>
                            </m:e>
                            <m:sup>
                              <m:r>
                                <a:rPr lang="en-US" sz="2400" i="1">
                                  <a:latin typeface="Cambria Math" panose="02040503050406030204" pitchFamily="18" charset="0"/>
                                  <a:ea typeface="Cambria Math" panose="02040503050406030204" pitchFamily="18" charset="0"/>
                                </a:rPr>
                                <m:t>∗</m:t>
                              </m:r>
                            </m:sup>
                          </m:sSup>
                        </m:e>
                      </m:d>
                      <m:r>
                        <a:rPr lang="en-US" sz="2400" b="0" i="1" smtClean="0">
                          <a:latin typeface="Cambria Math" panose="02040503050406030204" pitchFamily="18" charset="0"/>
                          <a:ea typeface="Cambria Math" panose="02040503050406030204" pitchFamily="18" charset="0"/>
                        </a:rPr>
                        <m:t>≤0,</m:t>
                      </m:r>
                      <m:r>
                        <a:rPr lang="en-US" sz="2400" b="0" i="1" smtClean="0">
                          <a:latin typeface="Cambria Math" panose="02040503050406030204" pitchFamily="18" charset="0"/>
                          <a:ea typeface="Cambria Math" panose="02040503050406030204" pitchFamily="18" charset="0"/>
                        </a:rPr>
                        <m:t>𝑖</m:t>
                      </m:r>
                      <m:r>
                        <a:rPr lang="en-US" sz="2400" b="0" i="1" smtClean="0">
                          <a:latin typeface="Cambria Math" panose="02040503050406030204" pitchFamily="18" charset="0"/>
                          <a:ea typeface="Cambria Math" panose="02040503050406030204" pitchFamily="18" charset="0"/>
                        </a:rPr>
                        <m:t>=1,…,</m:t>
                      </m:r>
                      <m:r>
                        <a:rPr lang="en-US" sz="2400" b="0" i="1" smtClean="0">
                          <a:latin typeface="Cambria Math" panose="02040503050406030204" pitchFamily="18" charset="0"/>
                          <a:ea typeface="Cambria Math" panose="02040503050406030204" pitchFamily="18" charset="0"/>
                        </a:rPr>
                        <m:t>𝑝</m:t>
                      </m:r>
                      <m:r>
                        <a:rPr lang="en-US" sz="2400" b="0" i="1" smtClean="0">
                          <a:latin typeface="Cambria Math" panose="02040503050406030204" pitchFamily="18" charset="0"/>
                          <a:ea typeface="Cambria Math" panose="02040503050406030204" pitchFamily="18" charset="0"/>
                        </a:rPr>
                        <m:t>; </m:t>
                      </m:r>
                    </m:oMath>
                  </m:oMathPara>
                </a14:m>
                <a:endParaRPr lang="en-US" sz="2400" b="0" i="1" dirty="0" smtClean="0">
                  <a:latin typeface="Cambria Math" panose="02040503050406030204" pitchFamily="18" charset="0"/>
                  <a:ea typeface="Cambria Math" panose="02040503050406030204" pitchFamily="18" charset="0"/>
                </a:endParaRPr>
              </a:p>
              <a:p>
                <a:pPr>
                  <a:spcAft>
                    <a:spcPts val="1800"/>
                  </a:spcAft>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h</m:t>
                          </m:r>
                        </m:e>
                        <m:sub>
                          <m:r>
                            <a:rPr lang="en-US" sz="2400" i="1">
                              <a:latin typeface="Cambria Math" panose="02040503050406030204" pitchFamily="18" charset="0"/>
                              <a:ea typeface="Cambria Math" panose="02040503050406030204" pitchFamily="18" charset="0"/>
                            </a:rPr>
                            <m:t>𝑗</m:t>
                          </m:r>
                        </m:sub>
                      </m:sSub>
                      <m:d>
                        <m:dPr>
                          <m:ctrlPr>
                            <a:rPr lang="en-US" sz="2400" i="1">
                              <a:latin typeface="Cambria Math" panose="02040503050406030204" pitchFamily="18" charset="0"/>
                              <a:ea typeface="Cambria Math" panose="02040503050406030204" pitchFamily="18" charset="0"/>
                            </a:rPr>
                          </m:ctrlPr>
                        </m:dPr>
                        <m:e>
                          <m:sSup>
                            <m:sSupPr>
                              <m:ctrlPr>
                                <a:rPr lang="en-US" sz="2400" i="1">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𝒙</m:t>
                              </m:r>
                            </m:e>
                            <m:sup>
                              <m:r>
                                <a:rPr lang="en-US" sz="2400" i="1">
                                  <a:latin typeface="Cambria Math" panose="02040503050406030204" pitchFamily="18" charset="0"/>
                                  <a:ea typeface="Cambria Math" panose="02040503050406030204" pitchFamily="18" charset="0"/>
                                </a:rPr>
                                <m:t>∗</m:t>
                              </m:r>
                            </m:sup>
                          </m:sSup>
                        </m:e>
                      </m:d>
                      <m:r>
                        <a:rPr lang="en-US" sz="2400" b="0" i="1" smtClean="0">
                          <a:latin typeface="Cambria Math" panose="02040503050406030204" pitchFamily="18" charset="0"/>
                          <a:ea typeface="Cambria Math" panose="02040503050406030204" pitchFamily="18" charset="0"/>
                        </a:rPr>
                        <m:t>=0, </m:t>
                      </m:r>
                      <m:r>
                        <a:rPr lang="en-US" sz="2400" b="0" i="1" smtClean="0">
                          <a:latin typeface="Cambria Math" panose="02040503050406030204" pitchFamily="18" charset="0"/>
                          <a:ea typeface="Cambria Math" panose="02040503050406030204" pitchFamily="18" charset="0"/>
                        </a:rPr>
                        <m:t>𝑗</m:t>
                      </m:r>
                      <m:r>
                        <a:rPr lang="en-US" sz="2400" b="0" i="1" smtClean="0">
                          <a:latin typeface="Cambria Math" panose="02040503050406030204" pitchFamily="18" charset="0"/>
                          <a:ea typeface="Cambria Math" panose="02040503050406030204" pitchFamily="18" charset="0"/>
                        </a:rPr>
                        <m:t>=1,…,</m:t>
                      </m:r>
                      <m:r>
                        <a:rPr lang="en-US" sz="2400" b="0" i="1" smtClean="0">
                          <a:latin typeface="Cambria Math" panose="02040503050406030204" pitchFamily="18" charset="0"/>
                          <a:ea typeface="Cambria Math" panose="02040503050406030204" pitchFamily="18" charset="0"/>
                        </a:rPr>
                        <m:t>𝑞</m:t>
                      </m:r>
                    </m:oMath>
                  </m:oMathPara>
                </a14:m>
                <a:endParaRPr lang="en-US" sz="2400" dirty="0" smtClean="0"/>
              </a:p>
              <a:p>
                <a:pPr>
                  <a:spcAft>
                    <a:spcPts val="1800"/>
                  </a:spcAft>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𝜇</m:t>
                          </m:r>
                        </m:e>
                        <m:sub>
                          <m:r>
                            <a:rPr lang="en-US" sz="2400" i="1">
                              <a:latin typeface="Cambria Math" panose="02040503050406030204" pitchFamily="18" charset="0"/>
                              <a:ea typeface="Cambria Math" panose="02040503050406030204" pitchFamily="18" charset="0"/>
                            </a:rPr>
                            <m:t>𝑖</m:t>
                          </m:r>
                        </m:sub>
                      </m:sSub>
                      <m:r>
                        <a:rPr lang="en-US" sz="2400" b="0" i="1" smtClean="0">
                          <a:latin typeface="Cambria Math" panose="02040503050406030204" pitchFamily="18" charset="0"/>
                          <a:ea typeface="Cambria Math" panose="02040503050406030204" pitchFamily="18" charset="0"/>
                        </a:rPr>
                        <m:t>≥0;   </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𝜇</m:t>
                          </m:r>
                        </m:e>
                        <m:sub>
                          <m:r>
                            <a:rPr lang="en-US" sz="2400" i="1">
                              <a:latin typeface="Cambria Math" panose="02040503050406030204" pitchFamily="18" charset="0"/>
                              <a:ea typeface="Cambria Math" panose="02040503050406030204" pitchFamily="18" charset="0"/>
                            </a:rPr>
                            <m:t>𝑖</m:t>
                          </m:r>
                        </m:sub>
                      </m:sSub>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𝑔</m:t>
                          </m:r>
                        </m:e>
                        <m:sub>
                          <m:r>
                            <a:rPr lang="en-US" sz="2400" i="1">
                              <a:latin typeface="Cambria Math" panose="02040503050406030204" pitchFamily="18" charset="0"/>
                              <a:ea typeface="Cambria Math" panose="02040503050406030204" pitchFamily="18" charset="0"/>
                            </a:rPr>
                            <m:t>𝑖</m:t>
                          </m:r>
                        </m:sub>
                      </m:sSub>
                      <m:d>
                        <m:dPr>
                          <m:ctrlPr>
                            <a:rPr lang="en-US" sz="2400" i="1">
                              <a:latin typeface="Cambria Math" panose="02040503050406030204" pitchFamily="18" charset="0"/>
                              <a:ea typeface="Cambria Math" panose="02040503050406030204" pitchFamily="18" charset="0"/>
                            </a:rPr>
                          </m:ctrlPr>
                        </m:dPr>
                        <m:e>
                          <m:sSup>
                            <m:sSupPr>
                              <m:ctrlPr>
                                <a:rPr lang="en-US" sz="2400" i="1">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𝒙</m:t>
                              </m:r>
                            </m:e>
                            <m:sup>
                              <m:r>
                                <a:rPr lang="en-US" sz="2400" i="1">
                                  <a:latin typeface="Cambria Math" panose="02040503050406030204" pitchFamily="18" charset="0"/>
                                  <a:ea typeface="Cambria Math" panose="02040503050406030204" pitchFamily="18" charset="0"/>
                                </a:rPr>
                                <m:t>∗</m:t>
                              </m:r>
                            </m:sup>
                          </m:sSup>
                        </m:e>
                      </m:d>
                      <m:r>
                        <a:rPr lang="en-US" sz="2400" b="0" i="1" smtClean="0">
                          <a:latin typeface="Cambria Math" panose="02040503050406030204" pitchFamily="18" charset="0"/>
                          <a:ea typeface="Cambria Math" panose="02040503050406030204" pitchFamily="18" charset="0"/>
                        </a:rPr>
                        <m:t>=0, </m:t>
                      </m:r>
                      <m:r>
                        <a:rPr lang="en-US" sz="2400" b="0" i="1" smtClean="0">
                          <a:latin typeface="Cambria Math" panose="02040503050406030204" pitchFamily="18" charset="0"/>
                          <a:ea typeface="Cambria Math" panose="02040503050406030204" pitchFamily="18" charset="0"/>
                        </a:rPr>
                        <m:t>𝑖</m:t>
                      </m:r>
                      <m:r>
                        <a:rPr lang="en-US" sz="2400" b="0" i="1" smtClean="0">
                          <a:latin typeface="Cambria Math" panose="02040503050406030204" pitchFamily="18" charset="0"/>
                          <a:ea typeface="Cambria Math" panose="02040503050406030204" pitchFamily="18" charset="0"/>
                        </a:rPr>
                        <m:t>=1,…,</m:t>
                      </m:r>
                      <m:r>
                        <a:rPr lang="en-US" sz="2400" b="0" i="1" smtClean="0">
                          <a:latin typeface="Cambria Math" panose="02040503050406030204" pitchFamily="18" charset="0"/>
                          <a:ea typeface="Cambria Math" panose="02040503050406030204" pitchFamily="18" charset="0"/>
                        </a:rPr>
                        <m:t>𝑝</m:t>
                      </m:r>
                    </m:oMath>
                  </m:oMathPara>
                </a14:m>
                <a:endParaRPr lang="en-US" sz="2400" dirty="0"/>
              </a:p>
            </p:txBody>
          </p:sp>
        </mc:Choice>
        <mc:Fallback xmlns="">
          <p:sp>
            <p:nvSpPr>
              <p:cNvPr id="17" name="矩形 16"/>
              <p:cNvSpPr>
                <a:spLocks noRot="1" noChangeAspect="1" noMove="1" noResize="1" noEditPoints="1" noAdjustHandles="1" noChangeArrowheads="1" noChangeShapeType="1" noTextEdit="1"/>
              </p:cNvSpPr>
              <p:nvPr/>
            </p:nvSpPr>
            <p:spPr>
              <a:xfrm>
                <a:off x="1462814" y="3048799"/>
                <a:ext cx="5962530" cy="3203441"/>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66651141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KKT conditions</a:t>
            </a:r>
          </a:p>
        </p:txBody>
      </p:sp>
      <p:sp>
        <p:nvSpPr>
          <p:cNvPr id="3" name="内容占位符 2"/>
          <p:cNvSpPr>
            <a:spLocks noGrp="1"/>
          </p:cNvSpPr>
          <p:nvPr>
            <p:ph idx="1"/>
          </p:nvPr>
        </p:nvSpPr>
        <p:spPr/>
        <p:txBody>
          <a:bodyPr>
            <a:noAutofit/>
          </a:bodyPr>
          <a:lstStyle/>
          <a:p>
            <a:r>
              <a:rPr lang="en-US" dirty="0"/>
              <a:t>Define </a:t>
            </a:r>
            <a:r>
              <a:rPr lang="en-US" dirty="0" smtClean="0"/>
              <a:t>the generalized </a:t>
            </a:r>
            <a:r>
              <a:rPr lang="en-US" dirty="0" err="1" smtClean="0"/>
              <a:t>Lagrangian</a:t>
            </a:r>
            <a:endParaRPr lang="en-US" dirty="0" smtClean="0"/>
          </a:p>
          <a:p>
            <a:endParaRPr lang="en-US" dirty="0"/>
          </a:p>
          <a:p>
            <a:endParaRPr lang="en-US" dirty="0" smtClean="0"/>
          </a:p>
          <a:p>
            <a:endParaRPr lang="en-US" dirty="0"/>
          </a:p>
          <a:p>
            <a:r>
              <a:rPr lang="en-US" dirty="0" smtClean="0"/>
              <a:t>Let</a:t>
            </a:r>
          </a:p>
          <a:p>
            <a:endParaRPr lang="en-US" dirty="0" smtClean="0"/>
          </a:p>
          <a:p>
            <a:endParaRPr lang="en-US" dirty="0" smtClean="0"/>
          </a:p>
          <a:p>
            <a:endParaRPr lang="en-US" dirty="0"/>
          </a:p>
          <a:p>
            <a:r>
              <a:rPr lang="en-US" dirty="0" smtClean="0"/>
              <a:t>The optimization problem becomes</a:t>
            </a:r>
          </a:p>
          <a:p>
            <a:endParaRPr lang="en-US" dirty="0"/>
          </a:p>
          <a:p>
            <a:r>
              <a:rPr lang="en-US" dirty="0" smtClean="0"/>
              <a:t>It’s called the primal problem</a:t>
            </a:r>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11/1/2018</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35</a:t>
            </a:fld>
            <a:endParaRPr lang="en-US"/>
          </a:p>
        </p:txBody>
      </p:sp>
      <mc:AlternateContent xmlns:mc="http://schemas.openxmlformats.org/markup-compatibility/2006" xmlns:a14="http://schemas.microsoft.com/office/drawing/2010/main">
        <mc:Choice Requires="a14">
          <p:sp>
            <p:nvSpPr>
              <p:cNvPr id="7" name="文本框 6"/>
              <p:cNvSpPr txBox="1"/>
              <p:nvPr/>
            </p:nvSpPr>
            <p:spPr>
              <a:xfrm>
                <a:off x="1256192" y="1453243"/>
                <a:ext cx="6237092" cy="105003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𝐿</m:t>
                      </m:r>
                      <m:d>
                        <m:dPr>
                          <m:ctrlPr>
                            <a:rPr lang="en-US" sz="2400" b="0" i="1" smtClean="0">
                              <a:latin typeface="Cambria Math" panose="02040503050406030204" pitchFamily="18" charset="0"/>
                            </a:rPr>
                          </m:ctrlPr>
                        </m:dPr>
                        <m:e>
                          <m:r>
                            <a:rPr lang="en-US" sz="2400" b="1" i="1" smtClean="0">
                              <a:latin typeface="Cambria Math" panose="02040503050406030204" pitchFamily="18" charset="0"/>
                            </a:rPr>
                            <m:t>𝒙</m:t>
                          </m:r>
                          <m:r>
                            <a:rPr lang="en-US" sz="2400" b="0" i="1" smtClean="0">
                              <a:latin typeface="Cambria Math" panose="02040503050406030204" pitchFamily="18" charset="0"/>
                            </a:rPr>
                            <m:t>,</m:t>
                          </m:r>
                          <m:r>
                            <a:rPr lang="en-US" sz="2400" b="1" i="1" smtClean="0">
                              <a:latin typeface="Cambria Math" panose="02040503050406030204" pitchFamily="18" charset="0"/>
                            </a:rPr>
                            <m:t>𝝁</m:t>
                          </m:r>
                          <m:r>
                            <a:rPr lang="en-US" sz="2400" b="0" i="1" smtClean="0">
                              <a:latin typeface="Cambria Math" panose="02040503050406030204" pitchFamily="18" charset="0"/>
                            </a:rPr>
                            <m:t>,</m:t>
                          </m:r>
                          <m:r>
                            <a:rPr lang="en-US" sz="2400" b="1" i="1" smtClean="0">
                              <a:latin typeface="Cambria Math" panose="02040503050406030204" pitchFamily="18" charset="0"/>
                            </a:rPr>
                            <m:t>𝝀</m:t>
                          </m:r>
                        </m:e>
                      </m:d>
                      <m:r>
                        <a:rPr lang="en-US" sz="2400" b="0" i="1" smtClean="0">
                          <a:latin typeface="Cambria Math" panose="02040503050406030204" pitchFamily="18" charset="0"/>
                        </a:rPr>
                        <m:t>=</m:t>
                      </m:r>
                      <m:r>
                        <a:rPr lang="en-US" sz="2400" b="0" i="1" smtClean="0">
                          <a:latin typeface="Cambria Math" panose="02040503050406030204" pitchFamily="18" charset="0"/>
                        </a:rPr>
                        <m:t>𝑓</m:t>
                      </m:r>
                      <m:d>
                        <m:dPr>
                          <m:ctrlPr>
                            <a:rPr lang="en-US" sz="2400" b="0" i="1" smtClean="0">
                              <a:latin typeface="Cambria Math" panose="02040503050406030204" pitchFamily="18" charset="0"/>
                            </a:rPr>
                          </m:ctrlPr>
                        </m:dPr>
                        <m:e>
                          <m:sSup>
                            <m:sSupPr>
                              <m:ctrlPr>
                                <a:rPr lang="en-US" sz="2400" b="0" i="1" smtClean="0">
                                  <a:latin typeface="Cambria Math" panose="02040503050406030204" pitchFamily="18" charset="0"/>
                                </a:rPr>
                              </m:ctrlPr>
                            </m:sSupPr>
                            <m:e>
                              <m:r>
                                <a:rPr lang="en-US" sz="2400" b="1" i="1" smtClean="0">
                                  <a:latin typeface="Cambria Math" panose="02040503050406030204" pitchFamily="18" charset="0"/>
                                </a:rPr>
                                <m:t>𝒙</m:t>
                              </m:r>
                            </m:e>
                            <m:sup>
                              <m:r>
                                <a:rPr lang="en-US" sz="2400" b="0" i="1" smtClean="0">
                                  <a:latin typeface="Cambria Math" panose="02040503050406030204" pitchFamily="18" charset="0"/>
                                </a:rPr>
                                <m:t>∗</m:t>
                              </m:r>
                            </m:sup>
                          </m:sSup>
                        </m:e>
                      </m:d>
                      <m:r>
                        <a:rPr lang="en-US" sz="2400" b="0" i="1" smtClean="0">
                          <a:latin typeface="Cambria Math" panose="02040503050406030204" pitchFamily="18" charset="0"/>
                        </a:rPr>
                        <m:t>+</m:t>
                      </m:r>
                      <m:nary>
                        <m:naryPr>
                          <m:chr m:val="∑"/>
                          <m:ctrlPr>
                            <a:rPr lang="en-US" sz="2400" i="1">
                              <a:latin typeface="Cambria Math" panose="02040503050406030204" pitchFamily="18" charset="0"/>
                              <a:ea typeface="Cambria Math" panose="02040503050406030204" pitchFamily="18" charset="0"/>
                            </a:rPr>
                          </m:ctrlPr>
                        </m:naryPr>
                        <m:sub>
                          <m:r>
                            <a:rPr lang="en-US" sz="2400" i="1">
                              <a:latin typeface="Cambria Math" panose="02040503050406030204" pitchFamily="18" charset="0"/>
                              <a:ea typeface="Cambria Math" panose="02040503050406030204" pitchFamily="18" charset="0"/>
                            </a:rPr>
                            <m:t>𝑖</m:t>
                          </m:r>
                          <m:r>
                            <a:rPr lang="en-US" sz="2400" i="1">
                              <a:latin typeface="Cambria Math" panose="02040503050406030204" pitchFamily="18" charset="0"/>
                              <a:ea typeface="Cambria Math" panose="02040503050406030204" pitchFamily="18" charset="0"/>
                            </a:rPr>
                            <m:t>=1</m:t>
                          </m:r>
                        </m:sub>
                        <m:sup>
                          <m:r>
                            <a:rPr lang="en-US" sz="2400" i="1">
                              <a:latin typeface="Cambria Math" panose="02040503050406030204" pitchFamily="18" charset="0"/>
                              <a:ea typeface="Cambria Math" panose="02040503050406030204" pitchFamily="18" charset="0"/>
                            </a:rPr>
                            <m:t>𝑝</m:t>
                          </m:r>
                        </m:sup>
                        <m:e>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𝜇</m:t>
                              </m:r>
                            </m:e>
                            <m:sub>
                              <m:r>
                                <a:rPr lang="en-US" sz="2400" i="1">
                                  <a:latin typeface="Cambria Math" panose="02040503050406030204" pitchFamily="18" charset="0"/>
                                  <a:ea typeface="Cambria Math" panose="02040503050406030204" pitchFamily="18" charset="0"/>
                                </a:rPr>
                                <m:t>𝑖</m:t>
                              </m:r>
                            </m:sub>
                          </m:sSub>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𝑔</m:t>
                              </m:r>
                            </m:e>
                            <m:sub>
                              <m:r>
                                <a:rPr lang="en-US" sz="2400" i="1">
                                  <a:latin typeface="Cambria Math" panose="02040503050406030204" pitchFamily="18" charset="0"/>
                                  <a:ea typeface="Cambria Math" panose="02040503050406030204" pitchFamily="18" charset="0"/>
                                </a:rPr>
                                <m:t>𝑖</m:t>
                              </m:r>
                            </m:sub>
                          </m:sSub>
                          <m:r>
                            <a:rPr lang="en-US" sz="2400" i="1">
                              <a:latin typeface="Cambria Math" panose="02040503050406030204" pitchFamily="18" charset="0"/>
                              <a:ea typeface="Cambria Math" panose="02040503050406030204" pitchFamily="18" charset="0"/>
                            </a:rPr>
                            <m:t>(</m:t>
                          </m:r>
                          <m:sSup>
                            <m:sSupPr>
                              <m:ctrlPr>
                                <a:rPr lang="en-US" sz="2400" i="1">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𝒙</m:t>
                              </m:r>
                            </m:e>
                            <m:sup>
                              <m:r>
                                <a:rPr lang="en-US" sz="2400" i="1">
                                  <a:latin typeface="Cambria Math" panose="02040503050406030204" pitchFamily="18" charset="0"/>
                                  <a:ea typeface="Cambria Math" panose="02040503050406030204" pitchFamily="18" charset="0"/>
                                </a:rPr>
                                <m:t>∗</m:t>
                              </m:r>
                            </m:sup>
                          </m:sSup>
                          <m:r>
                            <a:rPr lang="en-US" sz="2400" i="1">
                              <a:latin typeface="Cambria Math" panose="02040503050406030204" pitchFamily="18" charset="0"/>
                              <a:ea typeface="Cambria Math" panose="02040503050406030204" pitchFamily="18" charset="0"/>
                            </a:rPr>
                            <m:t>)</m:t>
                          </m:r>
                        </m:e>
                      </m:nary>
                      <m:r>
                        <a:rPr lang="en-US" sz="2400" i="1">
                          <a:latin typeface="Cambria Math" panose="02040503050406030204" pitchFamily="18" charset="0"/>
                          <a:ea typeface="Cambria Math" panose="02040503050406030204" pitchFamily="18" charset="0"/>
                        </a:rPr>
                        <m:t>+</m:t>
                      </m:r>
                      <m:nary>
                        <m:naryPr>
                          <m:chr m:val="∑"/>
                          <m:ctrlPr>
                            <a:rPr lang="en-US" sz="2400" i="1">
                              <a:latin typeface="Cambria Math" panose="02040503050406030204" pitchFamily="18" charset="0"/>
                              <a:ea typeface="Cambria Math" panose="02040503050406030204" pitchFamily="18" charset="0"/>
                            </a:rPr>
                          </m:ctrlPr>
                        </m:naryPr>
                        <m:sub>
                          <m:r>
                            <m:rPr>
                              <m:brk m:alnAt="23"/>
                            </m:rPr>
                            <a:rPr lang="en-US" sz="2400" i="1">
                              <a:latin typeface="Cambria Math" panose="02040503050406030204" pitchFamily="18" charset="0"/>
                              <a:ea typeface="Cambria Math" panose="02040503050406030204" pitchFamily="18" charset="0"/>
                            </a:rPr>
                            <m:t>𝑗</m:t>
                          </m:r>
                          <m:r>
                            <a:rPr lang="en-US" sz="2400" i="1">
                              <a:latin typeface="Cambria Math" panose="02040503050406030204" pitchFamily="18" charset="0"/>
                              <a:ea typeface="Cambria Math" panose="02040503050406030204" pitchFamily="18" charset="0"/>
                            </a:rPr>
                            <m:t>=1</m:t>
                          </m:r>
                        </m:sub>
                        <m:sup>
                          <m:r>
                            <a:rPr lang="en-US" sz="2400" i="1">
                              <a:latin typeface="Cambria Math" panose="02040503050406030204" pitchFamily="18" charset="0"/>
                              <a:ea typeface="Cambria Math" panose="02040503050406030204" pitchFamily="18" charset="0"/>
                            </a:rPr>
                            <m:t>𝑞</m:t>
                          </m:r>
                        </m:sup>
                        <m:e>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𝜆</m:t>
                              </m:r>
                            </m:e>
                            <m:sub>
                              <m:r>
                                <a:rPr lang="en-US" sz="2400" i="1">
                                  <a:latin typeface="Cambria Math" panose="02040503050406030204" pitchFamily="18" charset="0"/>
                                  <a:ea typeface="Cambria Math" panose="02040503050406030204" pitchFamily="18" charset="0"/>
                                </a:rPr>
                                <m:t>𝑗</m:t>
                              </m:r>
                            </m:sub>
                          </m:sSub>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h</m:t>
                              </m:r>
                            </m:e>
                            <m:sub>
                              <m:r>
                                <a:rPr lang="en-US" sz="2400" i="1">
                                  <a:latin typeface="Cambria Math" panose="02040503050406030204" pitchFamily="18" charset="0"/>
                                  <a:ea typeface="Cambria Math" panose="02040503050406030204" pitchFamily="18" charset="0"/>
                                </a:rPr>
                                <m:t>𝑗</m:t>
                              </m:r>
                            </m:sub>
                          </m:sSub>
                          <m:r>
                            <a:rPr lang="en-US" sz="2400" i="1">
                              <a:latin typeface="Cambria Math" panose="02040503050406030204" pitchFamily="18" charset="0"/>
                              <a:ea typeface="Cambria Math" panose="02040503050406030204" pitchFamily="18" charset="0"/>
                            </a:rPr>
                            <m:t>(</m:t>
                          </m:r>
                          <m:sSup>
                            <m:sSupPr>
                              <m:ctrlPr>
                                <a:rPr lang="en-US" sz="2400" i="1">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𝒙</m:t>
                              </m:r>
                            </m:e>
                            <m:sup>
                              <m:r>
                                <a:rPr lang="en-US" sz="2400" i="1">
                                  <a:latin typeface="Cambria Math" panose="02040503050406030204" pitchFamily="18" charset="0"/>
                                  <a:ea typeface="Cambria Math" panose="02040503050406030204" pitchFamily="18" charset="0"/>
                                </a:rPr>
                                <m:t>∗</m:t>
                              </m:r>
                            </m:sup>
                          </m:sSup>
                          <m:r>
                            <a:rPr lang="en-US" sz="2400" i="1">
                              <a:latin typeface="Cambria Math" panose="02040503050406030204" pitchFamily="18" charset="0"/>
                              <a:ea typeface="Cambria Math" panose="02040503050406030204" pitchFamily="18" charset="0"/>
                            </a:rPr>
                            <m:t>)</m:t>
                          </m:r>
                        </m:e>
                      </m:nary>
                    </m:oMath>
                  </m:oMathPara>
                </a14:m>
                <a:endParaRPr lang="en-US" sz="2400" dirty="0"/>
              </a:p>
            </p:txBody>
          </p:sp>
        </mc:Choice>
        <mc:Fallback xmlns="">
          <p:sp>
            <p:nvSpPr>
              <p:cNvPr id="7" name="文本框 6"/>
              <p:cNvSpPr txBox="1">
                <a:spLocks noRot="1" noChangeAspect="1" noMove="1" noResize="1" noEditPoints="1" noAdjustHandles="1" noChangeArrowheads="1" noChangeShapeType="1" noTextEdit="1"/>
              </p:cNvSpPr>
              <p:nvPr/>
            </p:nvSpPr>
            <p:spPr>
              <a:xfrm>
                <a:off x="1256192" y="1453243"/>
                <a:ext cx="6237092" cy="1050031"/>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文本框 7"/>
              <p:cNvSpPr txBox="1"/>
              <p:nvPr/>
            </p:nvSpPr>
            <p:spPr>
              <a:xfrm>
                <a:off x="3068220" y="3047809"/>
                <a:ext cx="3059812" cy="5312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𝑧</m:t>
                      </m:r>
                      <m:d>
                        <m:dPr>
                          <m:ctrlPr>
                            <a:rPr lang="en-US" sz="2400" b="0" i="1" smtClean="0">
                              <a:latin typeface="Cambria Math" panose="02040503050406030204" pitchFamily="18" charset="0"/>
                            </a:rPr>
                          </m:ctrlPr>
                        </m:dPr>
                        <m:e>
                          <m:r>
                            <a:rPr lang="en-US" sz="2400" b="1" i="1" smtClean="0">
                              <a:latin typeface="Cambria Math" panose="02040503050406030204" pitchFamily="18" charset="0"/>
                            </a:rPr>
                            <m:t>𝒙</m:t>
                          </m:r>
                        </m:e>
                      </m:d>
                      <m:r>
                        <a:rPr lang="en-US" sz="2400" b="0" i="1" smtClean="0">
                          <a:latin typeface="Cambria Math" panose="02040503050406030204" pitchFamily="18" charset="0"/>
                        </a:rPr>
                        <m:t>=</m:t>
                      </m:r>
                      <m:func>
                        <m:funcPr>
                          <m:ctrlPr>
                            <a:rPr lang="en-US" sz="2400" b="0" i="1" smtClean="0">
                              <a:latin typeface="Cambria Math" panose="02040503050406030204" pitchFamily="18" charset="0"/>
                            </a:rPr>
                          </m:ctrlPr>
                        </m:funcPr>
                        <m:fName>
                          <m:limLow>
                            <m:limLowPr>
                              <m:ctrlPr>
                                <a:rPr lang="en-US" sz="2400" b="0" i="1" smtClean="0">
                                  <a:latin typeface="Cambria Math" panose="02040503050406030204" pitchFamily="18" charset="0"/>
                                </a:rPr>
                              </m:ctrlPr>
                            </m:limLowPr>
                            <m:e>
                              <m:r>
                                <m:rPr>
                                  <m:sty m:val="p"/>
                                </m:rPr>
                                <a:rPr lang="en-US" sz="2400" b="0" i="0" smtClean="0">
                                  <a:latin typeface="Cambria Math" panose="02040503050406030204" pitchFamily="18" charset="0"/>
                                </a:rPr>
                                <m:t>max</m:t>
                              </m:r>
                            </m:e>
                            <m:lim>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𝜇</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≥0,</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𝜆</m:t>
                                  </m:r>
                                </m:e>
                                <m:sub>
                                  <m:r>
                                    <a:rPr lang="en-US" sz="2400" b="0" i="1" smtClean="0">
                                      <a:latin typeface="Cambria Math" panose="02040503050406030204" pitchFamily="18" charset="0"/>
                                    </a:rPr>
                                    <m:t>𝑖</m:t>
                                  </m:r>
                                </m:sub>
                              </m:sSub>
                            </m:lim>
                          </m:limLow>
                        </m:fName>
                        <m:e>
                          <m:r>
                            <a:rPr lang="en-US" sz="2400" b="0" i="1" smtClean="0">
                              <a:latin typeface="Cambria Math" panose="02040503050406030204" pitchFamily="18" charset="0"/>
                            </a:rPr>
                            <m:t>𝐿</m:t>
                          </m:r>
                          <m:r>
                            <a:rPr lang="en-US" sz="2400" b="0" i="1" smtClean="0">
                              <a:latin typeface="Cambria Math" panose="02040503050406030204" pitchFamily="18" charset="0"/>
                            </a:rPr>
                            <m:t>(</m:t>
                          </m:r>
                          <m:r>
                            <a:rPr lang="en-US" sz="2400" b="1" i="1" smtClean="0">
                              <a:latin typeface="Cambria Math" panose="02040503050406030204" pitchFamily="18" charset="0"/>
                            </a:rPr>
                            <m:t>𝒙</m:t>
                          </m:r>
                          <m:r>
                            <a:rPr lang="en-US" sz="2400" b="0" i="1" smtClean="0">
                              <a:latin typeface="Cambria Math" panose="02040503050406030204" pitchFamily="18" charset="0"/>
                            </a:rPr>
                            <m:t>,</m:t>
                          </m:r>
                          <m:r>
                            <a:rPr lang="en-US" sz="2400" b="1" i="1" smtClean="0">
                              <a:latin typeface="Cambria Math" panose="02040503050406030204" pitchFamily="18" charset="0"/>
                            </a:rPr>
                            <m:t>𝝁</m:t>
                          </m:r>
                          <m:r>
                            <a:rPr lang="en-US" sz="2400" b="0" i="1" smtClean="0">
                              <a:latin typeface="Cambria Math" panose="02040503050406030204" pitchFamily="18" charset="0"/>
                            </a:rPr>
                            <m:t>,</m:t>
                          </m:r>
                          <m:r>
                            <a:rPr lang="en-US" sz="2400" b="1" i="1" smtClean="0">
                              <a:latin typeface="Cambria Math" panose="02040503050406030204" pitchFamily="18" charset="0"/>
                            </a:rPr>
                            <m:t>𝝀</m:t>
                          </m:r>
                          <m:r>
                            <a:rPr lang="en-US" sz="2400" b="0" i="1" smtClean="0">
                              <a:latin typeface="Cambria Math" panose="02040503050406030204" pitchFamily="18" charset="0"/>
                            </a:rPr>
                            <m:t>)</m:t>
                          </m:r>
                        </m:e>
                      </m:func>
                    </m:oMath>
                  </m:oMathPara>
                </a14:m>
                <a:endParaRPr lang="en-US" sz="2400" dirty="0"/>
              </a:p>
            </p:txBody>
          </p:sp>
        </mc:Choice>
        <mc:Fallback xmlns="">
          <p:sp>
            <p:nvSpPr>
              <p:cNvPr id="8" name="文本框 7"/>
              <p:cNvSpPr txBox="1">
                <a:spLocks noRot="1" noChangeAspect="1" noMove="1" noResize="1" noEditPoints="1" noAdjustHandles="1" noChangeArrowheads="1" noChangeShapeType="1" noTextEdit="1"/>
              </p:cNvSpPr>
              <p:nvPr/>
            </p:nvSpPr>
            <p:spPr>
              <a:xfrm>
                <a:off x="3068220" y="3047809"/>
                <a:ext cx="3059812" cy="531299"/>
              </a:xfrm>
              <a:prstGeom prst="rect">
                <a:avLst/>
              </a:prstGeom>
              <a:blipFill>
                <a:blip r:embed="rId3"/>
                <a:stretch>
                  <a:fillRect l="-797" r="-3187" b="-126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文本框 8"/>
              <p:cNvSpPr txBox="1"/>
              <p:nvPr/>
            </p:nvSpPr>
            <p:spPr>
              <a:xfrm>
                <a:off x="2503450" y="5421249"/>
                <a:ext cx="4189352" cy="5312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sz="2400" b="0" i="1" smtClean="0">
                              <a:latin typeface="Cambria Math" panose="02040503050406030204" pitchFamily="18" charset="0"/>
                            </a:rPr>
                          </m:ctrlPr>
                        </m:funcPr>
                        <m:fName>
                          <m:limLow>
                            <m:limLowPr>
                              <m:ctrlPr>
                                <a:rPr lang="en-US" sz="2400" b="0" i="1" smtClean="0">
                                  <a:latin typeface="Cambria Math" panose="02040503050406030204" pitchFamily="18" charset="0"/>
                                </a:rPr>
                              </m:ctrlPr>
                            </m:limLowPr>
                            <m:e>
                              <m:r>
                                <m:rPr>
                                  <m:sty m:val="p"/>
                                </m:rPr>
                                <a:rPr lang="en-US" sz="2400" b="0" i="0" smtClean="0">
                                  <a:latin typeface="Cambria Math" panose="02040503050406030204" pitchFamily="18" charset="0"/>
                                </a:rPr>
                                <m:t>min</m:t>
                              </m:r>
                            </m:e>
                            <m:lim>
                              <m:r>
                                <a:rPr lang="en-US" sz="2400" b="1" i="1" smtClean="0">
                                  <a:latin typeface="Cambria Math" panose="02040503050406030204" pitchFamily="18" charset="0"/>
                                </a:rPr>
                                <m:t>𝒙</m:t>
                              </m:r>
                            </m:lim>
                          </m:limLow>
                        </m:fName>
                        <m:e>
                          <m:r>
                            <a:rPr lang="en-US" sz="2400" b="0" i="1" smtClean="0">
                              <a:latin typeface="Cambria Math" panose="02040503050406030204" pitchFamily="18" charset="0"/>
                            </a:rPr>
                            <m:t>𝑧</m:t>
                          </m:r>
                          <m:r>
                            <a:rPr lang="en-US" sz="2400" b="0" i="1" smtClean="0">
                              <a:latin typeface="Cambria Math" panose="02040503050406030204" pitchFamily="18" charset="0"/>
                            </a:rPr>
                            <m:t>(</m:t>
                          </m:r>
                          <m:r>
                            <a:rPr lang="en-US" sz="2400" b="1" i="1" smtClean="0">
                              <a:latin typeface="Cambria Math" panose="02040503050406030204" pitchFamily="18" charset="0"/>
                            </a:rPr>
                            <m:t>𝒙</m:t>
                          </m:r>
                          <m:r>
                            <a:rPr lang="en-US" sz="2400" b="0" i="1" smtClean="0">
                              <a:latin typeface="Cambria Math" panose="02040503050406030204" pitchFamily="18" charset="0"/>
                            </a:rPr>
                            <m:t>)</m:t>
                          </m:r>
                        </m:e>
                      </m:func>
                      <m:r>
                        <a:rPr lang="en-US" sz="2400" b="0" i="1" smtClean="0">
                          <a:latin typeface="Cambria Math" panose="02040503050406030204" pitchFamily="18" charset="0"/>
                        </a:rPr>
                        <m:t>=</m:t>
                      </m:r>
                      <m:func>
                        <m:funcPr>
                          <m:ctrlPr>
                            <a:rPr lang="en-US" sz="2400" b="0" i="1" smtClean="0">
                              <a:latin typeface="Cambria Math" panose="02040503050406030204" pitchFamily="18" charset="0"/>
                            </a:rPr>
                          </m:ctrlPr>
                        </m:funcPr>
                        <m:fName>
                          <m:limLow>
                            <m:limLowPr>
                              <m:ctrlPr>
                                <a:rPr lang="en-US" sz="2400" b="0" i="1" smtClean="0">
                                  <a:latin typeface="Cambria Math" panose="02040503050406030204" pitchFamily="18" charset="0"/>
                                </a:rPr>
                              </m:ctrlPr>
                            </m:limLowPr>
                            <m:e>
                              <m:r>
                                <m:rPr>
                                  <m:sty m:val="p"/>
                                </m:rPr>
                                <a:rPr lang="en-US" sz="2400" b="0" i="0" smtClean="0">
                                  <a:latin typeface="Cambria Math" panose="02040503050406030204" pitchFamily="18" charset="0"/>
                                </a:rPr>
                                <m:t>min</m:t>
                              </m:r>
                            </m:e>
                            <m:lim>
                              <m:r>
                                <a:rPr lang="en-US" sz="2400" b="1" i="1" smtClean="0">
                                  <a:latin typeface="Cambria Math" panose="02040503050406030204" pitchFamily="18" charset="0"/>
                                </a:rPr>
                                <m:t>𝒙</m:t>
                              </m:r>
                            </m:lim>
                          </m:limLow>
                        </m:fName>
                        <m:e>
                          <m:func>
                            <m:funcPr>
                              <m:ctrlPr>
                                <a:rPr lang="en-US" sz="2400" i="1">
                                  <a:latin typeface="Cambria Math" panose="02040503050406030204" pitchFamily="18" charset="0"/>
                                </a:rPr>
                              </m:ctrlPr>
                            </m:funcPr>
                            <m:fName>
                              <m:limLow>
                                <m:limLowPr>
                                  <m:ctrlPr>
                                    <a:rPr lang="en-US" sz="2400" i="1">
                                      <a:latin typeface="Cambria Math" panose="02040503050406030204" pitchFamily="18" charset="0"/>
                                    </a:rPr>
                                  </m:ctrlPr>
                                </m:limLowPr>
                                <m:e>
                                  <m:r>
                                    <m:rPr>
                                      <m:sty m:val="p"/>
                                    </m:rPr>
                                    <a:rPr lang="en-US" sz="2400">
                                      <a:latin typeface="Cambria Math" panose="02040503050406030204" pitchFamily="18" charset="0"/>
                                    </a:rPr>
                                    <m:t>max</m:t>
                                  </m:r>
                                </m:e>
                                <m:lim>
                                  <m:sSub>
                                    <m:sSubPr>
                                      <m:ctrlPr>
                                        <a:rPr lang="en-US" sz="2400" i="1">
                                          <a:latin typeface="Cambria Math" panose="02040503050406030204" pitchFamily="18" charset="0"/>
                                        </a:rPr>
                                      </m:ctrlPr>
                                    </m:sSubPr>
                                    <m:e>
                                      <m:r>
                                        <a:rPr lang="en-US" sz="2400" i="1">
                                          <a:latin typeface="Cambria Math" panose="02040503050406030204" pitchFamily="18" charset="0"/>
                                        </a:rPr>
                                        <m:t>𝜇</m:t>
                                      </m:r>
                                    </m:e>
                                    <m:sub>
                                      <m:r>
                                        <a:rPr lang="en-US" sz="2400" i="1">
                                          <a:latin typeface="Cambria Math" panose="02040503050406030204" pitchFamily="18" charset="0"/>
                                        </a:rPr>
                                        <m:t>𝑖</m:t>
                                      </m:r>
                                    </m:sub>
                                  </m:sSub>
                                  <m:r>
                                    <a:rPr lang="en-US" sz="2400" i="1">
                                      <a:latin typeface="Cambria Math" panose="02040503050406030204" pitchFamily="18" charset="0"/>
                                    </a:rPr>
                                    <m:t>≥0,</m:t>
                                  </m:r>
                                  <m:sSub>
                                    <m:sSubPr>
                                      <m:ctrlPr>
                                        <a:rPr lang="en-US" sz="2400" i="1">
                                          <a:latin typeface="Cambria Math" panose="02040503050406030204" pitchFamily="18" charset="0"/>
                                        </a:rPr>
                                      </m:ctrlPr>
                                    </m:sSubPr>
                                    <m:e>
                                      <m:r>
                                        <a:rPr lang="en-US" sz="2400" i="1">
                                          <a:latin typeface="Cambria Math" panose="02040503050406030204" pitchFamily="18" charset="0"/>
                                        </a:rPr>
                                        <m:t>𝜆</m:t>
                                      </m:r>
                                    </m:e>
                                    <m:sub>
                                      <m:r>
                                        <a:rPr lang="en-US" sz="2400" i="1">
                                          <a:latin typeface="Cambria Math" panose="02040503050406030204" pitchFamily="18" charset="0"/>
                                        </a:rPr>
                                        <m:t>𝑖</m:t>
                                      </m:r>
                                    </m:sub>
                                  </m:sSub>
                                </m:lim>
                              </m:limLow>
                            </m:fName>
                            <m:e>
                              <m:r>
                                <a:rPr lang="en-US" sz="2400" i="1">
                                  <a:latin typeface="Cambria Math" panose="02040503050406030204" pitchFamily="18" charset="0"/>
                                </a:rPr>
                                <m:t>𝐿</m:t>
                              </m:r>
                              <m:r>
                                <a:rPr lang="en-US" sz="2400" i="1">
                                  <a:latin typeface="Cambria Math" panose="02040503050406030204" pitchFamily="18" charset="0"/>
                                </a:rPr>
                                <m:t>(</m:t>
                              </m:r>
                              <m:r>
                                <a:rPr lang="en-US" sz="2400" b="1" i="1">
                                  <a:latin typeface="Cambria Math" panose="02040503050406030204" pitchFamily="18" charset="0"/>
                                </a:rPr>
                                <m:t>𝒙</m:t>
                              </m:r>
                              <m:r>
                                <a:rPr lang="en-US" sz="2400" i="1">
                                  <a:latin typeface="Cambria Math" panose="02040503050406030204" pitchFamily="18" charset="0"/>
                                </a:rPr>
                                <m:t>,</m:t>
                              </m:r>
                              <m:r>
                                <a:rPr lang="en-US" sz="2400" b="1" i="1">
                                  <a:latin typeface="Cambria Math" panose="02040503050406030204" pitchFamily="18" charset="0"/>
                                </a:rPr>
                                <m:t>𝝁</m:t>
                              </m:r>
                              <m:r>
                                <a:rPr lang="en-US" sz="2400" i="1">
                                  <a:latin typeface="Cambria Math" panose="02040503050406030204" pitchFamily="18" charset="0"/>
                                </a:rPr>
                                <m:t>,</m:t>
                              </m:r>
                              <m:r>
                                <a:rPr lang="en-US" sz="2400" b="1" i="1">
                                  <a:latin typeface="Cambria Math" panose="02040503050406030204" pitchFamily="18" charset="0"/>
                                </a:rPr>
                                <m:t>𝝀</m:t>
                              </m:r>
                              <m:r>
                                <a:rPr lang="en-US" sz="2400" i="1">
                                  <a:latin typeface="Cambria Math" panose="02040503050406030204" pitchFamily="18" charset="0"/>
                                </a:rPr>
                                <m:t>)</m:t>
                              </m:r>
                            </m:e>
                          </m:func>
                        </m:e>
                      </m:func>
                    </m:oMath>
                  </m:oMathPara>
                </a14:m>
                <a:endParaRPr lang="en-US" dirty="0"/>
              </a:p>
            </p:txBody>
          </p:sp>
        </mc:Choice>
        <mc:Fallback xmlns="">
          <p:sp>
            <p:nvSpPr>
              <p:cNvPr id="9" name="文本框 8"/>
              <p:cNvSpPr txBox="1">
                <a:spLocks noRot="1" noChangeAspect="1" noMove="1" noResize="1" noEditPoints="1" noAdjustHandles="1" noChangeArrowheads="1" noChangeShapeType="1" noTextEdit="1"/>
              </p:cNvSpPr>
              <p:nvPr/>
            </p:nvSpPr>
            <p:spPr>
              <a:xfrm>
                <a:off x="2503450" y="5421249"/>
                <a:ext cx="4189352" cy="531299"/>
              </a:xfrm>
              <a:prstGeom prst="rect">
                <a:avLst/>
              </a:prstGeom>
              <a:blipFill>
                <a:blip r:embed="rId4"/>
                <a:stretch>
                  <a:fillRect l="-1164" r="-2038" b="-126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文本框 9"/>
              <p:cNvSpPr txBox="1"/>
              <p:nvPr/>
            </p:nvSpPr>
            <p:spPr>
              <a:xfrm>
                <a:off x="1500677" y="3980186"/>
                <a:ext cx="6722161" cy="823815"/>
              </a:xfrm>
              <a:prstGeom prst="rect">
                <a:avLst/>
              </a:prstGeom>
              <a:noFill/>
            </p:spPr>
            <p:txBody>
              <a:bodyPr wrap="none" lIns="0" tIns="0" rIns="0" bIns="0" rtlCol="0">
                <a:spAutoFit/>
              </a:bodyPr>
              <a:lstStyle/>
              <a:p>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rPr>
                        <m:t>𝑧</m:t>
                      </m:r>
                      <m:d>
                        <m:dPr>
                          <m:ctrlPr>
                            <a:rPr lang="en-US" sz="2400" b="0" i="1" smtClean="0">
                              <a:latin typeface="Cambria Math" panose="02040503050406030204" pitchFamily="18" charset="0"/>
                            </a:rPr>
                          </m:ctrlPr>
                        </m:dPr>
                        <m:e>
                          <m:r>
                            <a:rPr lang="en-US" sz="2400" b="1" i="1" smtClean="0">
                              <a:latin typeface="Cambria Math" panose="02040503050406030204" pitchFamily="18" charset="0"/>
                            </a:rPr>
                            <m:t>𝒙</m:t>
                          </m:r>
                        </m:e>
                      </m:d>
                      <m:r>
                        <a:rPr lang="en-US" sz="2400" b="0" i="1" smtClean="0">
                          <a:latin typeface="Cambria Math" panose="02040503050406030204" pitchFamily="18" charset="0"/>
                        </a:rPr>
                        <m:t>=</m:t>
                      </m:r>
                      <m:d>
                        <m:dPr>
                          <m:begChr m:val="{"/>
                          <m:endChr m:val=""/>
                          <m:ctrlPr>
                            <a:rPr lang="en-US" sz="2400" b="0" i="1" smtClean="0">
                              <a:latin typeface="Cambria Math" panose="02040503050406030204" pitchFamily="18" charset="0"/>
                            </a:rPr>
                          </m:ctrlPr>
                        </m:dPr>
                        <m:e>
                          <m:eqArr>
                            <m:eqArrPr>
                              <m:ctrlPr>
                                <a:rPr lang="en-US" sz="2400" b="0" i="1" smtClean="0">
                                  <a:latin typeface="Cambria Math" panose="02040503050406030204" pitchFamily="18" charset="0"/>
                                </a:rPr>
                              </m:ctrlPr>
                            </m:eqArrPr>
                            <m:e>
                              <m:m>
                                <m:mPr>
                                  <m:mcs>
                                    <m:mc>
                                      <m:mcPr>
                                        <m:count m:val="2"/>
                                        <m:mcJc m:val="center"/>
                                      </m:mcPr>
                                    </m:mc>
                                  </m:mcs>
                                  <m:ctrlPr>
                                    <a:rPr lang="en-US" sz="2400" b="0" i="1" smtClean="0">
                                      <a:latin typeface="Cambria Math" panose="02040503050406030204" pitchFamily="18" charset="0"/>
                                    </a:rPr>
                                  </m:ctrlPr>
                                </m:mPr>
                                <m:mr>
                                  <m:e>
                                    <m:r>
                                      <a:rPr lang="en-US" sz="2400" i="1">
                                        <a:latin typeface="Cambria Math" panose="02040503050406030204" pitchFamily="18" charset="0"/>
                                      </a:rPr>
                                      <m:t>𝑓</m:t>
                                    </m:r>
                                    <m:d>
                                      <m:dPr>
                                        <m:ctrlPr>
                                          <a:rPr lang="en-US" sz="2400" i="1">
                                            <a:latin typeface="Cambria Math" panose="02040503050406030204" pitchFamily="18" charset="0"/>
                                          </a:rPr>
                                        </m:ctrlPr>
                                      </m:dPr>
                                      <m:e>
                                        <m:r>
                                          <a:rPr lang="en-US" sz="2400" b="1" i="1">
                                            <a:latin typeface="Cambria Math" panose="02040503050406030204" pitchFamily="18" charset="0"/>
                                          </a:rPr>
                                          <m:t>𝒙</m:t>
                                        </m:r>
                                      </m:e>
                                    </m:d>
                                    <m:r>
                                      <a:rPr lang="en-US" sz="2400" b="0" i="1" smtClean="0">
                                        <a:latin typeface="Cambria Math" panose="02040503050406030204" pitchFamily="18" charset="0"/>
                                      </a:rPr>
                                      <m:t>,</m:t>
                                    </m:r>
                                  </m:e>
                                  <m:e>
                                    <m:r>
                                      <a:rPr lang="en-US" sz="2400" b="0" i="1" smtClean="0">
                                        <a:latin typeface="Cambria Math" panose="02040503050406030204" pitchFamily="18" charset="0"/>
                                      </a:rPr>
                                      <m:t>𝑖𝑓</m:t>
                                    </m:r>
                                    <m:r>
                                      <a:rPr lang="en-US" sz="2400" b="0" i="1" smtClean="0">
                                        <a:latin typeface="Cambria Math" panose="02040503050406030204" pitchFamily="18" charset="0"/>
                                      </a:rPr>
                                      <m:t> </m:t>
                                    </m:r>
                                    <m:r>
                                      <a:rPr lang="en-US" sz="2400" b="1" i="1" smtClean="0">
                                        <a:latin typeface="Cambria Math" panose="02040503050406030204" pitchFamily="18" charset="0"/>
                                      </a:rPr>
                                      <m:t>𝒙</m:t>
                                    </m:r>
                                    <m:r>
                                      <a:rPr lang="en-US" sz="2400" b="0" i="1" smtClean="0">
                                        <a:latin typeface="Cambria Math" panose="02040503050406030204" pitchFamily="18" charset="0"/>
                                      </a:rPr>
                                      <m:t> </m:t>
                                    </m:r>
                                    <m:r>
                                      <a:rPr lang="en-US" sz="2400" b="0" i="1" smtClean="0">
                                        <a:latin typeface="Cambria Math" panose="02040503050406030204" pitchFamily="18" charset="0"/>
                                      </a:rPr>
                                      <m:t>𝑠𝑎𝑡𝑖𝑠𝑓𝑖𝑒𝑠</m:t>
                                    </m:r>
                                    <m:r>
                                      <a:rPr lang="en-US" sz="2400" b="0" i="1" smtClean="0">
                                        <a:latin typeface="Cambria Math" panose="02040503050406030204" pitchFamily="18" charset="0"/>
                                      </a:rPr>
                                      <m:t> </m:t>
                                    </m:r>
                                    <m:r>
                                      <a:rPr lang="en-US" sz="2400" b="0" i="1" smtClean="0">
                                        <a:latin typeface="Cambria Math" panose="02040503050406030204" pitchFamily="18" charset="0"/>
                                      </a:rPr>
                                      <m:t>𝑝𝑟𝑖𝑚𝑎𝑙</m:t>
                                    </m:r>
                                    <m:r>
                                      <a:rPr lang="en-US" sz="2400" b="0" i="1" smtClean="0">
                                        <a:latin typeface="Cambria Math" panose="02040503050406030204" pitchFamily="18" charset="0"/>
                                      </a:rPr>
                                      <m:t> </m:t>
                                    </m:r>
                                    <m:r>
                                      <a:rPr lang="en-US" sz="2400" b="0" i="1" smtClean="0">
                                        <a:latin typeface="Cambria Math" panose="02040503050406030204" pitchFamily="18" charset="0"/>
                                      </a:rPr>
                                      <m:t>𝑐𝑜𝑛𝑠𝑡𝑟𝑎𝑖𝑛𝑡𝑠</m:t>
                                    </m:r>
                                  </m:e>
                                </m:mr>
                              </m:m>
                            </m:e>
                            <m:e>
                              <m:m>
                                <m:mPr>
                                  <m:mcs>
                                    <m:mc>
                                      <m:mcPr>
                                        <m:count m:val="2"/>
                                        <m:mcJc m:val="center"/>
                                      </m:mcPr>
                                    </m:mc>
                                  </m:mcs>
                                  <m:ctrlPr>
                                    <a:rPr lang="en-US" sz="2400" b="0" i="1" smtClean="0">
                                      <a:latin typeface="Cambria Math" panose="02040503050406030204" pitchFamily="18" charset="0"/>
                                    </a:rPr>
                                  </m:ctrlPr>
                                </m:mPr>
                                <m:mr>
                                  <m:e>
                                    <m:r>
                                      <m:rPr>
                                        <m:brk m:alnAt="7"/>
                                      </m:rP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m:t>
                                    </m:r>
                                  </m:e>
                                  <m:e>
                                    <m:r>
                                      <a:rPr lang="en-US" sz="2400" b="0" i="1" smtClean="0">
                                        <a:latin typeface="Cambria Math" panose="02040503050406030204" pitchFamily="18" charset="0"/>
                                      </a:rPr>
                                      <m:t>𝑜𝑡h𝑒𝑟𝑤𝑖𝑠𝑒</m:t>
                                    </m:r>
                                  </m:e>
                                </m:mr>
                              </m:m>
                              <m:r>
                                <a:rPr lang="en-US" sz="2400" b="0" i="1" smtClean="0">
                                  <a:latin typeface="Cambria Math" panose="02040503050406030204" pitchFamily="18" charset="0"/>
                                </a:rPr>
                                <m:t>                                           </m:t>
                              </m:r>
                            </m:e>
                          </m:eqArr>
                        </m:e>
                      </m:d>
                    </m:oMath>
                  </m:oMathPara>
                </a14:m>
                <a:endParaRPr lang="en-US" dirty="0"/>
              </a:p>
            </p:txBody>
          </p:sp>
        </mc:Choice>
        <mc:Fallback xmlns="">
          <p:sp>
            <p:nvSpPr>
              <p:cNvPr id="10" name="文本框 9"/>
              <p:cNvSpPr txBox="1">
                <a:spLocks noRot="1" noChangeAspect="1" noMove="1" noResize="1" noEditPoints="1" noAdjustHandles="1" noChangeArrowheads="1" noChangeShapeType="1" noTextEdit="1"/>
              </p:cNvSpPr>
              <p:nvPr/>
            </p:nvSpPr>
            <p:spPr>
              <a:xfrm>
                <a:off x="1500677" y="3980186"/>
                <a:ext cx="6722161" cy="823815"/>
              </a:xfrm>
              <a:prstGeom prst="rect">
                <a:avLst/>
              </a:prstGeom>
              <a:blipFill>
                <a:blip r:embed="rId5"/>
                <a:stretch>
                  <a:fillRect/>
                </a:stretch>
              </a:blipFill>
            </p:spPr>
            <p:txBody>
              <a:bodyPr/>
              <a:lstStyle/>
              <a:p>
                <a:r>
                  <a:rPr lang="en-US">
                    <a:noFill/>
                  </a:rPr>
                  <a:t> </a:t>
                </a:r>
              </a:p>
            </p:txBody>
          </p:sp>
        </mc:Fallback>
      </mc:AlternateContent>
      <p:sp>
        <p:nvSpPr>
          <p:cNvPr id="11" name="右箭头 10"/>
          <p:cNvSpPr/>
          <p:nvPr/>
        </p:nvSpPr>
        <p:spPr>
          <a:xfrm>
            <a:off x="822961" y="4233343"/>
            <a:ext cx="317500" cy="317500"/>
          </a:xfrm>
          <a:prstGeom prst="rightArrow">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411893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KKT conditions</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dirty="0" smtClean="0"/>
                  <a:t>It’s dual problem:</a:t>
                </a:r>
              </a:p>
              <a:p>
                <a:endParaRPr lang="en-US" dirty="0"/>
              </a:p>
              <a:p>
                <a:endParaRPr lang="en-US" dirty="0" smtClean="0"/>
              </a:p>
              <a:p>
                <a:r>
                  <a:rPr lang="en-US" dirty="0" smtClean="0"/>
                  <a:t>If and only if </a:t>
                </a:r>
                <a14:m>
                  <m:oMath xmlns:m="http://schemas.openxmlformats.org/officeDocument/2006/math">
                    <m:sSup>
                      <m:sSupPr>
                        <m:ctrlPr>
                          <a:rPr lang="en-US" b="0" i="1" smtClean="0">
                            <a:latin typeface="Cambria Math" panose="02040503050406030204" pitchFamily="18" charset="0"/>
                          </a:rPr>
                        </m:ctrlPr>
                      </m:sSupPr>
                      <m:e>
                        <m:r>
                          <a:rPr lang="en-US" b="1" i="1" smtClean="0">
                            <a:latin typeface="Cambria Math" panose="02040503050406030204" pitchFamily="18" charset="0"/>
                          </a:rPr>
                          <m:t>𝒙</m:t>
                        </m:r>
                      </m:e>
                      <m:sup>
                        <m:r>
                          <a:rPr lang="en-US" b="0" i="1" smtClean="0">
                            <a:latin typeface="Cambria Math" panose="02040503050406030204" pitchFamily="18" charset="0"/>
                          </a:rPr>
                          <m:t>∗</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1" i="1" smtClean="0">
                            <a:latin typeface="Cambria Math" panose="02040503050406030204" pitchFamily="18" charset="0"/>
                          </a:rPr>
                          <m:t>𝝁</m:t>
                        </m:r>
                      </m:e>
                      <m:sup>
                        <m:r>
                          <a:rPr lang="en-US" b="0" i="1" smtClean="0">
                            <a:latin typeface="Cambria Math" panose="02040503050406030204" pitchFamily="18" charset="0"/>
                          </a:rPr>
                          <m:t>∗</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1" i="1" smtClean="0">
                            <a:latin typeface="Cambria Math" panose="02040503050406030204" pitchFamily="18" charset="0"/>
                          </a:rPr>
                          <m:t>𝝀</m:t>
                        </m:r>
                      </m:e>
                      <m:sup>
                        <m:r>
                          <a:rPr lang="en-US" b="0" i="1" smtClean="0">
                            <a:latin typeface="Cambria Math" panose="02040503050406030204" pitchFamily="18" charset="0"/>
                          </a:rPr>
                          <m:t>∗</m:t>
                        </m:r>
                      </m:sup>
                    </m:sSup>
                  </m:oMath>
                </a14:m>
                <a:r>
                  <a:rPr lang="en-US" dirty="0" smtClean="0"/>
                  <a:t> satisfy KKT conditions, they are the solution of the primal and its dual problems, and </a:t>
                </a:r>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568"/>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11/1/2018</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36</a:t>
            </a:fld>
            <a:endParaRPr lang="en-US"/>
          </a:p>
        </p:txBody>
      </p:sp>
      <mc:AlternateContent xmlns:mc="http://schemas.openxmlformats.org/markup-compatibility/2006" xmlns:a14="http://schemas.microsoft.com/office/drawing/2010/main">
        <mc:Choice Requires="a14">
          <p:sp>
            <p:nvSpPr>
              <p:cNvPr id="7" name="矩形 6"/>
              <p:cNvSpPr/>
              <p:nvPr/>
            </p:nvSpPr>
            <p:spPr>
              <a:xfrm>
                <a:off x="1703198" y="1501674"/>
                <a:ext cx="5789855" cy="6236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unc>
                        <m:funcPr>
                          <m:ctrlPr>
                            <a:rPr lang="en-US" sz="2400" i="1" smtClean="0">
                              <a:latin typeface="Cambria Math" panose="02040503050406030204" pitchFamily="18" charset="0"/>
                            </a:rPr>
                          </m:ctrlPr>
                        </m:funcPr>
                        <m:fName>
                          <m:limLow>
                            <m:limLowPr>
                              <m:ctrlPr>
                                <a:rPr lang="en-US" sz="2400" i="1">
                                  <a:latin typeface="Cambria Math" panose="02040503050406030204" pitchFamily="18" charset="0"/>
                                </a:rPr>
                              </m:ctrlPr>
                            </m:limLowPr>
                            <m:e>
                              <m:r>
                                <m:rPr>
                                  <m:sty m:val="p"/>
                                </m:rPr>
                                <a:rPr lang="en-US" sz="2400" b="0" i="0" smtClean="0">
                                  <a:latin typeface="Cambria Math" panose="02040503050406030204" pitchFamily="18" charset="0"/>
                                </a:rPr>
                                <m:t>max</m:t>
                              </m:r>
                            </m:e>
                            <m:lim>
                              <m:sSub>
                                <m:sSubPr>
                                  <m:ctrlPr>
                                    <a:rPr lang="en-US" sz="2400" i="1">
                                      <a:latin typeface="Cambria Math" panose="02040503050406030204" pitchFamily="18" charset="0"/>
                                    </a:rPr>
                                  </m:ctrlPr>
                                </m:sSubPr>
                                <m:e>
                                  <m:r>
                                    <a:rPr lang="en-US" sz="2400" i="1">
                                      <a:latin typeface="Cambria Math" panose="02040503050406030204" pitchFamily="18" charset="0"/>
                                    </a:rPr>
                                    <m:t>𝜇</m:t>
                                  </m:r>
                                </m:e>
                                <m:sub>
                                  <m:r>
                                    <a:rPr lang="en-US" sz="2400" i="1">
                                      <a:latin typeface="Cambria Math" panose="02040503050406030204" pitchFamily="18" charset="0"/>
                                    </a:rPr>
                                    <m:t>𝑖</m:t>
                                  </m:r>
                                </m:sub>
                              </m:sSub>
                              <m:r>
                                <a:rPr lang="en-US" sz="2400" i="1">
                                  <a:latin typeface="Cambria Math" panose="02040503050406030204" pitchFamily="18" charset="0"/>
                                </a:rPr>
                                <m:t>≥0,</m:t>
                              </m:r>
                              <m:sSub>
                                <m:sSubPr>
                                  <m:ctrlPr>
                                    <a:rPr lang="en-US" sz="2400" i="1">
                                      <a:latin typeface="Cambria Math" panose="02040503050406030204" pitchFamily="18" charset="0"/>
                                    </a:rPr>
                                  </m:ctrlPr>
                                </m:sSubPr>
                                <m:e>
                                  <m:r>
                                    <a:rPr lang="en-US" sz="2400" i="1">
                                      <a:latin typeface="Cambria Math" panose="02040503050406030204" pitchFamily="18" charset="0"/>
                                    </a:rPr>
                                    <m:t>𝜆</m:t>
                                  </m:r>
                                </m:e>
                                <m:sub>
                                  <m:r>
                                    <a:rPr lang="en-US" sz="2400" i="1">
                                      <a:latin typeface="Cambria Math" panose="02040503050406030204" pitchFamily="18" charset="0"/>
                                    </a:rPr>
                                    <m:t>𝑖</m:t>
                                  </m:r>
                                </m:sub>
                              </m:sSub>
                            </m:lim>
                          </m:limLow>
                        </m:fName>
                        <m:e>
                          <m:func>
                            <m:funcPr>
                              <m:ctrlPr>
                                <a:rPr lang="en-US" sz="2400" i="1">
                                  <a:latin typeface="Cambria Math" panose="02040503050406030204" pitchFamily="18" charset="0"/>
                                </a:rPr>
                              </m:ctrlPr>
                            </m:funcPr>
                            <m:fName>
                              <m:limLow>
                                <m:limLowPr>
                                  <m:ctrlPr>
                                    <a:rPr lang="en-US" sz="2400" i="1">
                                      <a:latin typeface="Cambria Math" panose="02040503050406030204" pitchFamily="18" charset="0"/>
                                    </a:rPr>
                                  </m:ctrlPr>
                                </m:limLowPr>
                                <m:e>
                                  <m:r>
                                    <m:rPr>
                                      <m:sty m:val="p"/>
                                    </m:rPr>
                                    <a:rPr lang="en-US" sz="2400" b="0" i="0" smtClean="0">
                                      <a:latin typeface="Cambria Math" panose="02040503050406030204" pitchFamily="18" charset="0"/>
                                    </a:rPr>
                                    <m:t>min</m:t>
                                  </m:r>
                                </m:e>
                                <m:lim>
                                  <m:r>
                                    <a:rPr lang="en-US" sz="2400" b="1" i="1">
                                      <a:latin typeface="Cambria Math" panose="02040503050406030204" pitchFamily="18" charset="0"/>
                                    </a:rPr>
                                    <m:t>𝒙</m:t>
                                  </m:r>
                                </m:lim>
                              </m:limLow>
                            </m:fName>
                            <m:e>
                              <m:r>
                                <a:rPr lang="en-US" sz="2400" i="1">
                                  <a:latin typeface="Cambria Math" panose="02040503050406030204" pitchFamily="18" charset="0"/>
                                </a:rPr>
                                <m:t>𝐿</m:t>
                              </m:r>
                              <m:r>
                                <a:rPr lang="en-US" sz="2400" i="1">
                                  <a:latin typeface="Cambria Math" panose="02040503050406030204" pitchFamily="18" charset="0"/>
                                </a:rPr>
                                <m:t>(</m:t>
                              </m:r>
                              <m:r>
                                <a:rPr lang="en-US" sz="2400" b="1" i="1">
                                  <a:latin typeface="Cambria Math" panose="02040503050406030204" pitchFamily="18" charset="0"/>
                                </a:rPr>
                                <m:t>𝒙</m:t>
                              </m:r>
                              <m:r>
                                <a:rPr lang="en-US" sz="2400" i="1">
                                  <a:latin typeface="Cambria Math" panose="02040503050406030204" pitchFamily="18" charset="0"/>
                                </a:rPr>
                                <m:t>,</m:t>
                              </m:r>
                              <m:r>
                                <a:rPr lang="en-US" sz="2400" b="1" i="1">
                                  <a:latin typeface="Cambria Math" panose="02040503050406030204" pitchFamily="18" charset="0"/>
                                </a:rPr>
                                <m:t>𝝁</m:t>
                              </m:r>
                              <m:r>
                                <a:rPr lang="en-US" sz="2400" i="1">
                                  <a:latin typeface="Cambria Math" panose="02040503050406030204" pitchFamily="18" charset="0"/>
                                </a:rPr>
                                <m:t>,</m:t>
                              </m:r>
                              <m:r>
                                <a:rPr lang="en-US" sz="2400" b="1" i="1">
                                  <a:latin typeface="Cambria Math" panose="02040503050406030204" pitchFamily="18" charset="0"/>
                                </a:rPr>
                                <m:t>𝝀</m:t>
                              </m:r>
                              <m:r>
                                <a:rPr lang="en-US" sz="2400" i="1">
                                  <a:latin typeface="Cambria Math" panose="02040503050406030204" pitchFamily="18" charset="0"/>
                                </a:rPr>
                                <m:t>)</m:t>
                              </m:r>
                            </m:e>
                          </m:func>
                        </m:e>
                      </m:func>
                      <m:r>
                        <a:rPr lang="en-US" sz="2400" b="0" i="1" smtClean="0">
                          <a:latin typeface="Cambria Math" panose="02040503050406030204" pitchFamily="18" charset="0"/>
                        </a:rPr>
                        <m:t>≤</m:t>
                      </m:r>
                      <m:func>
                        <m:funcPr>
                          <m:ctrlPr>
                            <a:rPr lang="en-US" sz="2400" i="1">
                              <a:latin typeface="Cambria Math" panose="02040503050406030204" pitchFamily="18" charset="0"/>
                            </a:rPr>
                          </m:ctrlPr>
                        </m:funcPr>
                        <m:fName>
                          <m:limLow>
                            <m:limLowPr>
                              <m:ctrlPr>
                                <a:rPr lang="en-US" sz="2400" i="1">
                                  <a:latin typeface="Cambria Math" panose="02040503050406030204" pitchFamily="18" charset="0"/>
                                </a:rPr>
                              </m:ctrlPr>
                            </m:limLowPr>
                            <m:e>
                              <m:r>
                                <m:rPr>
                                  <m:sty m:val="p"/>
                                </m:rPr>
                                <a:rPr lang="en-US" sz="2400">
                                  <a:latin typeface="Cambria Math" panose="02040503050406030204" pitchFamily="18" charset="0"/>
                                </a:rPr>
                                <m:t>min</m:t>
                              </m:r>
                            </m:e>
                            <m:lim>
                              <m:r>
                                <a:rPr lang="en-US" sz="2400" b="1" i="1">
                                  <a:latin typeface="Cambria Math" panose="02040503050406030204" pitchFamily="18" charset="0"/>
                                </a:rPr>
                                <m:t>𝒙</m:t>
                              </m:r>
                            </m:lim>
                          </m:limLow>
                        </m:fName>
                        <m:e>
                          <m:func>
                            <m:funcPr>
                              <m:ctrlPr>
                                <a:rPr lang="en-US" sz="2400" i="1">
                                  <a:latin typeface="Cambria Math" panose="02040503050406030204" pitchFamily="18" charset="0"/>
                                </a:rPr>
                              </m:ctrlPr>
                            </m:funcPr>
                            <m:fName>
                              <m:limLow>
                                <m:limLowPr>
                                  <m:ctrlPr>
                                    <a:rPr lang="en-US" sz="2400" i="1">
                                      <a:latin typeface="Cambria Math" panose="02040503050406030204" pitchFamily="18" charset="0"/>
                                    </a:rPr>
                                  </m:ctrlPr>
                                </m:limLowPr>
                                <m:e>
                                  <m:r>
                                    <m:rPr>
                                      <m:sty m:val="p"/>
                                    </m:rPr>
                                    <a:rPr lang="en-US" sz="2400">
                                      <a:latin typeface="Cambria Math" panose="02040503050406030204" pitchFamily="18" charset="0"/>
                                    </a:rPr>
                                    <m:t>max</m:t>
                                  </m:r>
                                </m:e>
                                <m:lim>
                                  <m:sSub>
                                    <m:sSubPr>
                                      <m:ctrlPr>
                                        <a:rPr lang="en-US" sz="2400" i="1">
                                          <a:latin typeface="Cambria Math" panose="02040503050406030204" pitchFamily="18" charset="0"/>
                                        </a:rPr>
                                      </m:ctrlPr>
                                    </m:sSubPr>
                                    <m:e>
                                      <m:r>
                                        <a:rPr lang="en-US" sz="2400" i="1">
                                          <a:latin typeface="Cambria Math" panose="02040503050406030204" pitchFamily="18" charset="0"/>
                                        </a:rPr>
                                        <m:t>𝜇</m:t>
                                      </m:r>
                                    </m:e>
                                    <m:sub>
                                      <m:r>
                                        <a:rPr lang="en-US" sz="2400" i="1">
                                          <a:latin typeface="Cambria Math" panose="02040503050406030204" pitchFamily="18" charset="0"/>
                                        </a:rPr>
                                        <m:t>𝑖</m:t>
                                      </m:r>
                                    </m:sub>
                                  </m:sSub>
                                  <m:r>
                                    <a:rPr lang="en-US" sz="2400" i="1">
                                      <a:latin typeface="Cambria Math" panose="02040503050406030204" pitchFamily="18" charset="0"/>
                                    </a:rPr>
                                    <m:t>≥0,</m:t>
                                  </m:r>
                                  <m:sSub>
                                    <m:sSubPr>
                                      <m:ctrlPr>
                                        <a:rPr lang="en-US" sz="2400" i="1">
                                          <a:latin typeface="Cambria Math" panose="02040503050406030204" pitchFamily="18" charset="0"/>
                                        </a:rPr>
                                      </m:ctrlPr>
                                    </m:sSubPr>
                                    <m:e>
                                      <m:r>
                                        <a:rPr lang="en-US" sz="2400" i="1">
                                          <a:latin typeface="Cambria Math" panose="02040503050406030204" pitchFamily="18" charset="0"/>
                                        </a:rPr>
                                        <m:t>𝜆</m:t>
                                      </m:r>
                                    </m:e>
                                    <m:sub>
                                      <m:r>
                                        <a:rPr lang="en-US" sz="2400" i="1">
                                          <a:latin typeface="Cambria Math" panose="02040503050406030204" pitchFamily="18" charset="0"/>
                                        </a:rPr>
                                        <m:t>𝑖</m:t>
                                      </m:r>
                                    </m:sub>
                                  </m:sSub>
                                </m:lim>
                              </m:limLow>
                            </m:fName>
                            <m:e>
                              <m:r>
                                <a:rPr lang="en-US" sz="2400" i="1">
                                  <a:latin typeface="Cambria Math" panose="02040503050406030204" pitchFamily="18" charset="0"/>
                                </a:rPr>
                                <m:t>𝐿</m:t>
                              </m:r>
                              <m:r>
                                <a:rPr lang="en-US" sz="2400" i="1">
                                  <a:latin typeface="Cambria Math" panose="02040503050406030204" pitchFamily="18" charset="0"/>
                                </a:rPr>
                                <m:t>(</m:t>
                              </m:r>
                              <m:r>
                                <a:rPr lang="en-US" sz="2400" b="1" i="1">
                                  <a:latin typeface="Cambria Math" panose="02040503050406030204" pitchFamily="18" charset="0"/>
                                </a:rPr>
                                <m:t>𝒙</m:t>
                              </m:r>
                              <m:r>
                                <a:rPr lang="en-US" sz="2400" i="1">
                                  <a:latin typeface="Cambria Math" panose="02040503050406030204" pitchFamily="18" charset="0"/>
                                </a:rPr>
                                <m:t>,</m:t>
                              </m:r>
                              <m:r>
                                <a:rPr lang="en-US" sz="2400" b="1" i="1">
                                  <a:latin typeface="Cambria Math" panose="02040503050406030204" pitchFamily="18" charset="0"/>
                                </a:rPr>
                                <m:t>𝝁</m:t>
                              </m:r>
                              <m:r>
                                <a:rPr lang="en-US" sz="2400" i="1">
                                  <a:latin typeface="Cambria Math" panose="02040503050406030204" pitchFamily="18" charset="0"/>
                                </a:rPr>
                                <m:t>,</m:t>
                              </m:r>
                              <m:r>
                                <a:rPr lang="en-US" sz="2400" b="1" i="1">
                                  <a:latin typeface="Cambria Math" panose="02040503050406030204" pitchFamily="18" charset="0"/>
                                </a:rPr>
                                <m:t>𝝀</m:t>
                              </m:r>
                              <m:r>
                                <a:rPr lang="en-US" sz="2400" i="1">
                                  <a:latin typeface="Cambria Math" panose="02040503050406030204" pitchFamily="18" charset="0"/>
                                </a:rPr>
                                <m:t>)</m:t>
                              </m:r>
                            </m:e>
                          </m:func>
                        </m:e>
                      </m:func>
                    </m:oMath>
                  </m:oMathPara>
                </a14:m>
                <a:endParaRPr lang="en-US" sz="2400" dirty="0"/>
              </a:p>
            </p:txBody>
          </p:sp>
        </mc:Choice>
        <mc:Fallback xmlns="">
          <p:sp>
            <p:nvSpPr>
              <p:cNvPr id="7" name="矩形 6"/>
              <p:cNvSpPr>
                <a:spLocks noRot="1" noChangeAspect="1" noMove="1" noResize="1" noEditPoints="1" noAdjustHandles="1" noChangeArrowheads="1" noChangeShapeType="1" noTextEdit="1"/>
              </p:cNvSpPr>
              <p:nvPr/>
            </p:nvSpPr>
            <p:spPr>
              <a:xfrm>
                <a:off x="1703198" y="1501674"/>
                <a:ext cx="5789855" cy="623632"/>
              </a:xfrm>
              <a:prstGeom prst="rect">
                <a:avLst/>
              </a:prstGeom>
              <a:blipFill>
                <a:blip r:embed="rId3"/>
                <a:stretch>
                  <a:fillRect b="-291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矩形 7"/>
              <p:cNvSpPr/>
              <p:nvPr/>
            </p:nvSpPr>
            <p:spPr>
              <a:xfrm>
                <a:off x="1750062" y="3277818"/>
                <a:ext cx="5789855" cy="6236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unc>
                        <m:funcPr>
                          <m:ctrlPr>
                            <a:rPr lang="en-US" sz="2400" i="1" smtClean="0">
                              <a:latin typeface="Cambria Math" panose="02040503050406030204" pitchFamily="18" charset="0"/>
                            </a:rPr>
                          </m:ctrlPr>
                        </m:funcPr>
                        <m:fName>
                          <m:limLow>
                            <m:limLowPr>
                              <m:ctrlPr>
                                <a:rPr lang="en-US" sz="2400" i="1">
                                  <a:latin typeface="Cambria Math" panose="02040503050406030204" pitchFamily="18" charset="0"/>
                                </a:rPr>
                              </m:ctrlPr>
                            </m:limLowPr>
                            <m:e>
                              <m:r>
                                <m:rPr>
                                  <m:sty m:val="p"/>
                                </m:rPr>
                                <a:rPr lang="en-US" sz="2400">
                                  <a:latin typeface="Cambria Math" panose="02040503050406030204" pitchFamily="18" charset="0"/>
                                </a:rPr>
                                <m:t>max</m:t>
                              </m:r>
                            </m:e>
                            <m:lim>
                              <m:sSub>
                                <m:sSubPr>
                                  <m:ctrlPr>
                                    <a:rPr lang="en-US" sz="2400" i="1">
                                      <a:latin typeface="Cambria Math" panose="02040503050406030204" pitchFamily="18" charset="0"/>
                                    </a:rPr>
                                  </m:ctrlPr>
                                </m:sSubPr>
                                <m:e>
                                  <m:r>
                                    <a:rPr lang="en-US" sz="2400" i="1">
                                      <a:latin typeface="Cambria Math" panose="02040503050406030204" pitchFamily="18" charset="0"/>
                                    </a:rPr>
                                    <m:t>𝜇</m:t>
                                  </m:r>
                                </m:e>
                                <m:sub>
                                  <m:r>
                                    <a:rPr lang="en-US" sz="2400" i="1">
                                      <a:latin typeface="Cambria Math" panose="02040503050406030204" pitchFamily="18" charset="0"/>
                                    </a:rPr>
                                    <m:t>𝑖</m:t>
                                  </m:r>
                                </m:sub>
                              </m:sSub>
                              <m:r>
                                <a:rPr lang="en-US" sz="2400" i="1">
                                  <a:latin typeface="Cambria Math" panose="02040503050406030204" pitchFamily="18" charset="0"/>
                                </a:rPr>
                                <m:t>≥0,</m:t>
                              </m:r>
                              <m:sSub>
                                <m:sSubPr>
                                  <m:ctrlPr>
                                    <a:rPr lang="en-US" sz="2400" i="1">
                                      <a:latin typeface="Cambria Math" panose="02040503050406030204" pitchFamily="18" charset="0"/>
                                    </a:rPr>
                                  </m:ctrlPr>
                                </m:sSubPr>
                                <m:e>
                                  <m:r>
                                    <a:rPr lang="en-US" sz="2400" i="1">
                                      <a:latin typeface="Cambria Math" panose="02040503050406030204" pitchFamily="18" charset="0"/>
                                    </a:rPr>
                                    <m:t>𝜆</m:t>
                                  </m:r>
                                </m:e>
                                <m:sub>
                                  <m:r>
                                    <a:rPr lang="en-US" sz="2400" i="1">
                                      <a:latin typeface="Cambria Math" panose="02040503050406030204" pitchFamily="18" charset="0"/>
                                    </a:rPr>
                                    <m:t>𝑖</m:t>
                                  </m:r>
                                </m:sub>
                              </m:sSub>
                            </m:lim>
                          </m:limLow>
                        </m:fName>
                        <m:e>
                          <m:func>
                            <m:funcPr>
                              <m:ctrlPr>
                                <a:rPr lang="en-US" sz="2400" i="1">
                                  <a:latin typeface="Cambria Math" panose="02040503050406030204" pitchFamily="18" charset="0"/>
                                </a:rPr>
                              </m:ctrlPr>
                            </m:funcPr>
                            <m:fName>
                              <m:limLow>
                                <m:limLowPr>
                                  <m:ctrlPr>
                                    <a:rPr lang="en-US" sz="2400" i="1">
                                      <a:latin typeface="Cambria Math" panose="02040503050406030204" pitchFamily="18" charset="0"/>
                                    </a:rPr>
                                  </m:ctrlPr>
                                </m:limLowPr>
                                <m:e>
                                  <m:r>
                                    <m:rPr>
                                      <m:sty m:val="p"/>
                                    </m:rPr>
                                    <a:rPr lang="en-US" sz="2400">
                                      <a:latin typeface="Cambria Math" panose="02040503050406030204" pitchFamily="18" charset="0"/>
                                    </a:rPr>
                                    <m:t>min</m:t>
                                  </m:r>
                                </m:e>
                                <m:lim>
                                  <m:r>
                                    <a:rPr lang="en-US" sz="2400" b="1" i="1">
                                      <a:latin typeface="Cambria Math" panose="02040503050406030204" pitchFamily="18" charset="0"/>
                                    </a:rPr>
                                    <m:t>𝒙</m:t>
                                  </m:r>
                                </m:lim>
                              </m:limLow>
                            </m:fName>
                            <m:e>
                              <m:r>
                                <a:rPr lang="en-US" sz="2400" i="1">
                                  <a:latin typeface="Cambria Math" panose="02040503050406030204" pitchFamily="18" charset="0"/>
                                </a:rPr>
                                <m:t>𝐿</m:t>
                              </m:r>
                              <m:r>
                                <a:rPr lang="en-US" sz="2400" i="1">
                                  <a:latin typeface="Cambria Math" panose="02040503050406030204" pitchFamily="18" charset="0"/>
                                </a:rPr>
                                <m:t>(</m:t>
                              </m:r>
                              <m:r>
                                <a:rPr lang="en-US" sz="2400" b="1" i="1">
                                  <a:latin typeface="Cambria Math" panose="02040503050406030204" pitchFamily="18" charset="0"/>
                                </a:rPr>
                                <m:t>𝒙</m:t>
                              </m:r>
                              <m:r>
                                <a:rPr lang="en-US" sz="2400" i="1">
                                  <a:latin typeface="Cambria Math" panose="02040503050406030204" pitchFamily="18" charset="0"/>
                                </a:rPr>
                                <m:t>,</m:t>
                              </m:r>
                              <m:r>
                                <a:rPr lang="en-US" sz="2400" b="1" i="1">
                                  <a:latin typeface="Cambria Math" panose="02040503050406030204" pitchFamily="18" charset="0"/>
                                </a:rPr>
                                <m:t>𝝁</m:t>
                              </m:r>
                              <m:r>
                                <a:rPr lang="en-US" sz="2400" i="1">
                                  <a:latin typeface="Cambria Math" panose="02040503050406030204" pitchFamily="18" charset="0"/>
                                </a:rPr>
                                <m:t>,</m:t>
                              </m:r>
                              <m:r>
                                <a:rPr lang="en-US" sz="2400" b="1" i="1">
                                  <a:latin typeface="Cambria Math" panose="02040503050406030204" pitchFamily="18" charset="0"/>
                                </a:rPr>
                                <m:t>𝝀</m:t>
                              </m:r>
                              <m:r>
                                <a:rPr lang="en-US" sz="2400" i="1">
                                  <a:latin typeface="Cambria Math" panose="02040503050406030204" pitchFamily="18" charset="0"/>
                                </a:rPr>
                                <m:t>)</m:t>
                              </m:r>
                            </m:e>
                          </m:func>
                        </m:e>
                      </m:func>
                      <m:r>
                        <a:rPr lang="en-US" sz="2400" b="0" i="1" smtClean="0">
                          <a:latin typeface="Cambria Math" panose="02040503050406030204" pitchFamily="18" charset="0"/>
                        </a:rPr>
                        <m:t>=</m:t>
                      </m:r>
                      <m:func>
                        <m:funcPr>
                          <m:ctrlPr>
                            <a:rPr lang="en-US" sz="2400" i="1">
                              <a:latin typeface="Cambria Math" panose="02040503050406030204" pitchFamily="18" charset="0"/>
                            </a:rPr>
                          </m:ctrlPr>
                        </m:funcPr>
                        <m:fName>
                          <m:limLow>
                            <m:limLowPr>
                              <m:ctrlPr>
                                <a:rPr lang="en-US" sz="2400" i="1">
                                  <a:latin typeface="Cambria Math" panose="02040503050406030204" pitchFamily="18" charset="0"/>
                                </a:rPr>
                              </m:ctrlPr>
                            </m:limLowPr>
                            <m:e>
                              <m:r>
                                <m:rPr>
                                  <m:sty m:val="p"/>
                                </m:rPr>
                                <a:rPr lang="en-US" sz="2400">
                                  <a:latin typeface="Cambria Math" panose="02040503050406030204" pitchFamily="18" charset="0"/>
                                </a:rPr>
                                <m:t>min</m:t>
                              </m:r>
                            </m:e>
                            <m:lim>
                              <m:r>
                                <a:rPr lang="en-US" sz="2400" b="1" i="1">
                                  <a:latin typeface="Cambria Math" panose="02040503050406030204" pitchFamily="18" charset="0"/>
                                </a:rPr>
                                <m:t>𝒙</m:t>
                              </m:r>
                            </m:lim>
                          </m:limLow>
                        </m:fName>
                        <m:e>
                          <m:func>
                            <m:funcPr>
                              <m:ctrlPr>
                                <a:rPr lang="en-US" sz="2400" i="1">
                                  <a:latin typeface="Cambria Math" panose="02040503050406030204" pitchFamily="18" charset="0"/>
                                </a:rPr>
                              </m:ctrlPr>
                            </m:funcPr>
                            <m:fName>
                              <m:limLow>
                                <m:limLowPr>
                                  <m:ctrlPr>
                                    <a:rPr lang="en-US" sz="2400" i="1">
                                      <a:latin typeface="Cambria Math" panose="02040503050406030204" pitchFamily="18" charset="0"/>
                                    </a:rPr>
                                  </m:ctrlPr>
                                </m:limLowPr>
                                <m:e>
                                  <m:r>
                                    <m:rPr>
                                      <m:sty m:val="p"/>
                                    </m:rPr>
                                    <a:rPr lang="en-US" sz="2400">
                                      <a:latin typeface="Cambria Math" panose="02040503050406030204" pitchFamily="18" charset="0"/>
                                    </a:rPr>
                                    <m:t>max</m:t>
                                  </m:r>
                                </m:e>
                                <m:lim>
                                  <m:sSub>
                                    <m:sSubPr>
                                      <m:ctrlPr>
                                        <a:rPr lang="en-US" sz="2400" i="1">
                                          <a:latin typeface="Cambria Math" panose="02040503050406030204" pitchFamily="18" charset="0"/>
                                        </a:rPr>
                                      </m:ctrlPr>
                                    </m:sSubPr>
                                    <m:e>
                                      <m:r>
                                        <a:rPr lang="en-US" sz="2400" i="1">
                                          <a:latin typeface="Cambria Math" panose="02040503050406030204" pitchFamily="18" charset="0"/>
                                        </a:rPr>
                                        <m:t>𝜇</m:t>
                                      </m:r>
                                    </m:e>
                                    <m:sub>
                                      <m:r>
                                        <a:rPr lang="en-US" sz="2400" i="1">
                                          <a:latin typeface="Cambria Math" panose="02040503050406030204" pitchFamily="18" charset="0"/>
                                        </a:rPr>
                                        <m:t>𝑖</m:t>
                                      </m:r>
                                    </m:sub>
                                  </m:sSub>
                                  <m:r>
                                    <a:rPr lang="en-US" sz="2400" i="1">
                                      <a:latin typeface="Cambria Math" panose="02040503050406030204" pitchFamily="18" charset="0"/>
                                    </a:rPr>
                                    <m:t>≥0,</m:t>
                                  </m:r>
                                  <m:sSub>
                                    <m:sSubPr>
                                      <m:ctrlPr>
                                        <a:rPr lang="en-US" sz="2400" i="1">
                                          <a:latin typeface="Cambria Math" panose="02040503050406030204" pitchFamily="18" charset="0"/>
                                        </a:rPr>
                                      </m:ctrlPr>
                                    </m:sSubPr>
                                    <m:e>
                                      <m:r>
                                        <a:rPr lang="en-US" sz="2400" i="1">
                                          <a:latin typeface="Cambria Math" panose="02040503050406030204" pitchFamily="18" charset="0"/>
                                        </a:rPr>
                                        <m:t>𝜆</m:t>
                                      </m:r>
                                    </m:e>
                                    <m:sub>
                                      <m:r>
                                        <a:rPr lang="en-US" sz="2400" i="1">
                                          <a:latin typeface="Cambria Math" panose="02040503050406030204" pitchFamily="18" charset="0"/>
                                        </a:rPr>
                                        <m:t>𝑖</m:t>
                                      </m:r>
                                    </m:sub>
                                  </m:sSub>
                                </m:lim>
                              </m:limLow>
                            </m:fName>
                            <m:e>
                              <m:r>
                                <a:rPr lang="en-US" sz="2400" i="1">
                                  <a:latin typeface="Cambria Math" panose="02040503050406030204" pitchFamily="18" charset="0"/>
                                </a:rPr>
                                <m:t>𝐿</m:t>
                              </m:r>
                              <m:r>
                                <a:rPr lang="en-US" sz="2400" i="1">
                                  <a:latin typeface="Cambria Math" panose="02040503050406030204" pitchFamily="18" charset="0"/>
                                </a:rPr>
                                <m:t>(</m:t>
                              </m:r>
                              <m:r>
                                <a:rPr lang="en-US" sz="2400" b="1" i="1">
                                  <a:latin typeface="Cambria Math" panose="02040503050406030204" pitchFamily="18" charset="0"/>
                                </a:rPr>
                                <m:t>𝒙</m:t>
                              </m:r>
                              <m:r>
                                <a:rPr lang="en-US" sz="2400" i="1">
                                  <a:latin typeface="Cambria Math" panose="02040503050406030204" pitchFamily="18" charset="0"/>
                                </a:rPr>
                                <m:t>,</m:t>
                              </m:r>
                              <m:r>
                                <a:rPr lang="en-US" sz="2400" b="1" i="1">
                                  <a:latin typeface="Cambria Math" panose="02040503050406030204" pitchFamily="18" charset="0"/>
                                </a:rPr>
                                <m:t>𝝁</m:t>
                              </m:r>
                              <m:r>
                                <a:rPr lang="en-US" sz="2400" i="1">
                                  <a:latin typeface="Cambria Math" panose="02040503050406030204" pitchFamily="18" charset="0"/>
                                </a:rPr>
                                <m:t>,</m:t>
                              </m:r>
                              <m:r>
                                <a:rPr lang="en-US" sz="2400" b="1" i="1">
                                  <a:latin typeface="Cambria Math" panose="02040503050406030204" pitchFamily="18" charset="0"/>
                                </a:rPr>
                                <m:t>𝝀</m:t>
                              </m:r>
                              <m:r>
                                <a:rPr lang="en-US" sz="2400" i="1">
                                  <a:latin typeface="Cambria Math" panose="02040503050406030204" pitchFamily="18" charset="0"/>
                                </a:rPr>
                                <m:t>)</m:t>
                              </m:r>
                            </m:e>
                          </m:func>
                        </m:e>
                      </m:func>
                    </m:oMath>
                  </m:oMathPara>
                </a14:m>
                <a:endParaRPr lang="en-US" sz="2400" dirty="0"/>
              </a:p>
            </p:txBody>
          </p:sp>
        </mc:Choice>
        <mc:Fallback xmlns="">
          <p:sp>
            <p:nvSpPr>
              <p:cNvPr id="8" name="矩形 7"/>
              <p:cNvSpPr>
                <a:spLocks noRot="1" noChangeAspect="1" noMove="1" noResize="1" noEditPoints="1" noAdjustHandles="1" noChangeArrowheads="1" noChangeShapeType="1" noTextEdit="1"/>
              </p:cNvSpPr>
              <p:nvPr/>
            </p:nvSpPr>
            <p:spPr>
              <a:xfrm>
                <a:off x="1750062" y="3277818"/>
                <a:ext cx="5789855" cy="623632"/>
              </a:xfrm>
              <a:prstGeom prst="rect">
                <a:avLst/>
              </a:prstGeom>
              <a:blipFill>
                <a:blip r:embed="rId4"/>
                <a:stretch>
                  <a:fillRect b="-2941"/>
                </a:stretch>
              </a:blipFill>
            </p:spPr>
            <p:txBody>
              <a:bodyPr/>
              <a:lstStyle/>
              <a:p>
                <a:r>
                  <a:rPr lang="en-US">
                    <a:noFill/>
                  </a:rPr>
                  <a:t> </a:t>
                </a:r>
              </a:p>
            </p:txBody>
          </p:sp>
        </mc:Fallback>
      </mc:AlternateContent>
    </p:spTree>
    <p:extLst>
      <p:ext uri="{BB962C8B-B14F-4D97-AF65-F5344CB8AC3E}">
        <p14:creationId xmlns:p14="http://schemas.microsoft.com/office/powerpoint/2010/main" val="350850149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KKT conditions</a:t>
            </a:r>
          </a:p>
        </p:txBody>
      </p:sp>
      <p:sp>
        <p:nvSpPr>
          <p:cNvPr id="3" name="内容占位符 2"/>
          <p:cNvSpPr>
            <a:spLocks noGrp="1"/>
          </p:cNvSpPr>
          <p:nvPr>
            <p:ph idx="1"/>
          </p:nvPr>
        </p:nvSpPr>
        <p:spPr/>
        <p:txBody>
          <a:bodyPr/>
          <a:lstStyle/>
          <a:p>
            <a:r>
              <a:rPr lang="en-US" altLang="zh-CN" dirty="0" smtClean="0"/>
              <a:t>The steps of solving the optimization problem </a:t>
            </a:r>
            <a:r>
              <a:rPr lang="en-US" dirty="0"/>
              <a:t>with equality and inequality </a:t>
            </a:r>
            <a:r>
              <a:rPr lang="en-US" dirty="0" smtClean="0"/>
              <a:t>constraints</a:t>
            </a:r>
          </a:p>
          <a:p>
            <a:endParaRPr lang="en-US" dirty="0"/>
          </a:p>
          <a:p>
            <a:endParaRPr lang="en-US" dirty="0" smtClean="0"/>
          </a:p>
          <a:p>
            <a:endParaRPr lang="en-US" dirty="0"/>
          </a:p>
          <a:p>
            <a:pPr marL="457200" indent="-457200">
              <a:buFont typeface="+mj-lt"/>
              <a:buAutoNum type="arabicPeriod"/>
            </a:pPr>
            <a:endParaRPr lang="en-US" dirty="0"/>
          </a:p>
          <a:p>
            <a:pPr marL="457200" indent="-457200">
              <a:buFont typeface="+mj-lt"/>
              <a:buAutoNum type="arabicPeriod"/>
            </a:pPr>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11/1/2018</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37</a:t>
            </a:fld>
            <a:endParaRPr lang="en-US"/>
          </a:p>
        </p:txBody>
      </p:sp>
      <mc:AlternateContent xmlns:mc="http://schemas.openxmlformats.org/markup-compatibility/2006">
        <mc:Choice xmlns:a14="http://schemas.microsoft.com/office/drawing/2010/main" Requires="a14">
          <p:sp>
            <p:nvSpPr>
              <p:cNvPr id="7" name="矩形 6"/>
              <p:cNvSpPr/>
              <p:nvPr/>
            </p:nvSpPr>
            <p:spPr>
              <a:xfrm>
                <a:off x="1750062" y="1502935"/>
                <a:ext cx="5303881" cy="1230080"/>
              </a:xfrm>
              <a:prstGeom prst="rect">
                <a:avLst/>
              </a:prstGeom>
            </p:spPr>
            <p:txBody>
              <a:bodyPr wrap="square">
                <a:spAutoFit/>
              </a:bodyPr>
              <a:lstStyle/>
              <a:p>
                <a:pPr marL="201168" lvl="1" indent="0">
                  <a:buNone/>
                </a:pPr>
                <a14:m>
                  <m:oMathPara xmlns:m="http://schemas.openxmlformats.org/officeDocument/2006/math">
                    <m:oMathParaPr>
                      <m:jc m:val="centerGroup"/>
                    </m:oMathParaPr>
                    <m:oMath xmlns:m="http://schemas.openxmlformats.org/officeDocument/2006/math">
                      <m:func>
                        <m:funcPr>
                          <m:ctrlPr>
                            <a:rPr lang="en-US" sz="2400" i="1" smtClean="0">
                              <a:latin typeface="Cambria Math" panose="02040503050406030204" pitchFamily="18" charset="0"/>
                            </a:rPr>
                          </m:ctrlPr>
                        </m:funcPr>
                        <m:fName>
                          <m:r>
                            <m:rPr>
                              <m:sty m:val="p"/>
                            </m:rPr>
                            <a:rPr lang="en-US" sz="2400">
                              <a:latin typeface="Cambria Math" panose="02040503050406030204" pitchFamily="18" charset="0"/>
                            </a:rPr>
                            <m:t>min</m:t>
                          </m:r>
                        </m:fName>
                        <m:e>
                          <m:r>
                            <a:rPr lang="en-US" sz="2400" i="1">
                              <a:latin typeface="Cambria Math" panose="02040503050406030204" pitchFamily="18" charset="0"/>
                            </a:rPr>
                            <m:t>𝑓</m:t>
                          </m:r>
                          <m:r>
                            <a:rPr lang="en-US" sz="2400" i="1">
                              <a:latin typeface="Cambria Math" panose="02040503050406030204" pitchFamily="18" charset="0"/>
                            </a:rPr>
                            <m:t>(</m:t>
                          </m:r>
                          <m:r>
                            <a:rPr lang="en-US" sz="2400" b="1" i="1">
                              <a:latin typeface="Cambria Math" panose="02040503050406030204" pitchFamily="18" charset="0"/>
                            </a:rPr>
                            <m:t>𝒙</m:t>
                          </m:r>
                          <m:r>
                            <a:rPr lang="en-US" sz="2400" i="1">
                              <a:latin typeface="Cambria Math" panose="02040503050406030204" pitchFamily="18" charset="0"/>
                            </a:rPr>
                            <m:t>)</m:t>
                          </m:r>
                        </m:e>
                      </m:func>
                    </m:oMath>
                  </m:oMathPara>
                </a14:m>
                <a:endParaRPr lang="en-US" sz="2400" dirty="0"/>
              </a:p>
              <a:p>
                <a:pPr marL="201168" lvl="1" indent="0">
                  <a:buNone/>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         </m:t>
                      </m:r>
                      <m:r>
                        <a:rPr lang="en-US" sz="2400" b="0" i="1" smtClean="0">
                          <a:latin typeface="Cambria Math" panose="02040503050406030204" pitchFamily="18" charset="0"/>
                        </a:rPr>
                        <m:t> </m:t>
                      </m:r>
                      <m:r>
                        <a:rPr lang="en-US" sz="2400" i="1">
                          <a:latin typeface="Cambria Math" panose="02040503050406030204" pitchFamily="18" charset="0"/>
                        </a:rPr>
                        <m:t>𝑠</m:t>
                      </m:r>
                      <m:r>
                        <a:rPr lang="en-US" sz="2400" i="1">
                          <a:latin typeface="Cambria Math" panose="02040503050406030204" pitchFamily="18" charset="0"/>
                        </a:rPr>
                        <m:t>.</m:t>
                      </m:r>
                      <m:r>
                        <a:rPr lang="en-US" sz="2400" i="1">
                          <a:latin typeface="Cambria Math" panose="02040503050406030204" pitchFamily="18" charset="0"/>
                        </a:rPr>
                        <m:t>𝑡</m:t>
                      </m:r>
                      <m:r>
                        <a:rPr lang="en-US" sz="2400" i="1">
                          <a:latin typeface="Cambria Math" panose="02040503050406030204" pitchFamily="18" charset="0"/>
                        </a:rPr>
                        <m:t>.      </m:t>
                      </m:r>
                      <m:sSub>
                        <m:sSubPr>
                          <m:ctrlPr>
                            <a:rPr lang="en-US" sz="2400" i="1">
                              <a:latin typeface="Cambria Math" panose="02040503050406030204" pitchFamily="18" charset="0"/>
                            </a:rPr>
                          </m:ctrlPr>
                        </m:sSubPr>
                        <m:e>
                          <m:r>
                            <a:rPr lang="en-US" sz="2400" i="1">
                              <a:latin typeface="Cambria Math" panose="02040503050406030204" pitchFamily="18" charset="0"/>
                            </a:rPr>
                            <m:t>𝑔</m:t>
                          </m:r>
                        </m:e>
                        <m:sub>
                          <m:r>
                            <a:rPr lang="en-US" sz="2400" i="1">
                              <a:latin typeface="Cambria Math" panose="02040503050406030204" pitchFamily="18" charset="0"/>
                            </a:rPr>
                            <m:t>𝑖</m:t>
                          </m:r>
                        </m:sub>
                      </m:sSub>
                      <m:d>
                        <m:dPr>
                          <m:ctrlPr>
                            <a:rPr lang="en-US" sz="2400" i="1">
                              <a:latin typeface="Cambria Math" panose="02040503050406030204" pitchFamily="18" charset="0"/>
                            </a:rPr>
                          </m:ctrlPr>
                        </m:dPr>
                        <m:e>
                          <m:r>
                            <a:rPr lang="en-US" sz="2400" b="1" i="1">
                              <a:latin typeface="Cambria Math" panose="02040503050406030204" pitchFamily="18" charset="0"/>
                            </a:rPr>
                            <m:t>𝒙</m:t>
                          </m:r>
                        </m:e>
                      </m:d>
                      <m:r>
                        <a:rPr lang="en-US" sz="2400" i="1">
                          <a:latin typeface="Cambria Math" panose="02040503050406030204" pitchFamily="18" charset="0"/>
                        </a:rPr>
                        <m:t>≤0, </m:t>
                      </m:r>
                      <m:r>
                        <a:rPr lang="en-US" sz="2400" i="1">
                          <a:latin typeface="Cambria Math" panose="02040503050406030204" pitchFamily="18" charset="0"/>
                        </a:rPr>
                        <m:t>𝑖</m:t>
                      </m:r>
                      <m:r>
                        <a:rPr lang="en-US" sz="2400" i="1">
                          <a:latin typeface="Cambria Math" panose="02040503050406030204" pitchFamily="18" charset="0"/>
                        </a:rPr>
                        <m:t>=1,…,</m:t>
                      </m:r>
                      <m:r>
                        <a:rPr lang="en-US" sz="2400" i="1">
                          <a:latin typeface="Cambria Math" panose="02040503050406030204" pitchFamily="18" charset="0"/>
                        </a:rPr>
                        <m:t>𝑝</m:t>
                      </m:r>
                      <m:r>
                        <a:rPr lang="en-US" sz="2400" b="0" i="1" smtClean="0">
                          <a:latin typeface="Cambria Math" panose="02040503050406030204" pitchFamily="18" charset="0"/>
                        </a:rPr>
                        <m:t> </m:t>
                      </m:r>
                    </m:oMath>
                  </m:oMathPara>
                </a14:m>
                <a:endParaRPr lang="en-US" sz="2400" dirty="0"/>
              </a:p>
              <a:p>
                <a:pPr marL="201168" lvl="1" indent="0">
                  <a:buNone/>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       </m:t>
                      </m:r>
                      <m:r>
                        <a:rPr lang="en-US" sz="2400" b="0" i="1" smtClean="0">
                          <a:latin typeface="Cambria Math" panose="02040503050406030204" pitchFamily="18" charset="0"/>
                        </a:rPr>
                        <m:t> </m:t>
                      </m:r>
                      <m:r>
                        <a:rPr lang="en-US" sz="2400" i="1">
                          <a:latin typeface="Cambria Math" panose="02040503050406030204" pitchFamily="18" charset="0"/>
                        </a:rPr>
                        <m:t>            </m:t>
                      </m:r>
                      <m:sSub>
                        <m:sSubPr>
                          <m:ctrlPr>
                            <a:rPr lang="en-US" sz="2400" i="1">
                              <a:latin typeface="Cambria Math" panose="02040503050406030204" pitchFamily="18" charset="0"/>
                            </a:rPr>
                          </m:ctrlPr>
                        </m:sSubPr>
                        <m:e>
                          <m:r>
                            <a:rPr lang="en-US" sz="2400" i="1">
                              <a:latin typeface="Cambria Math" panose="02040503050406030204" pitchFamily="18" charset="0"/>
                            </a:rPr>
                            <m:t>h</m:t>
                          </m:r>
                        </m:e>
                        <m:sub>
                          <m:r>
                            <a:rPr lang="en-US" sz="2400" i="1">
                              <a:latin typeface="Cambria Math" panose="02040503050406030204" pitchFamily="18" charset="0"/>
                            </a:rPr>
                            <m:t>𝑗</m:t>
                          </m:r>
                        </m:sub>
                      </m:sSub>
                      <m:d>
                        <m:dPr>
                          <m:ctrlPr>
                            <a:rPr lang="en-US" sz="2400" i="1">
                              <a:latin typeface="Cambria Math" panose="02040503050406030204" pitchFamily="18" charset="0"/>
                            </a:rPr>
                          </m:ctrlPr>
                        </m:dPr>
                        <m:e>
                          <m:r>
                            <a:rPr lang="en-US" sz="2400" b="1" i="1">
                              <a:latin typeface="Cambria Math" panose="02040503050406030204" pitchFamily="18" charset="0"/>
                            </a:rPr>
                            <m:t>𝒙</m:t>
                          </m:r>
                        </m:e>
                      </m:d>
                      <m:r>
                        <a:rPr lang="en-US" sz="2400" i="1">
                          <a:latin typeface="Cambria Math" panose="02040503050406030204" pitchFamily="18" charset="0"/>
                        </a:rPr>
                        <m:t>=0, </m:t>
                      </m:r>
                      <m:r>
                        <a:rPr lang="en-US" sz="2400" i="1">
                          <a:latin typeface="Cambria Math" panose="02040503050406030204" pitchFamily="18" charset="0"/>
                        </a:rPr>
                        <m:t>𝑗</m:t>
                      </m:r>
                      <m:r>
                        <a:rPr lang="en-US" sz="2400" i="1">
                          <a:latin typeface="Cambria Math" panose="02040503050406030204" pitchFamily="18" charset="0"/>
                        </a:rPr>
                        <m:t>=1,…</m:t>
                      </m:r>
                      <m:r>
                        <a:rPr lang="en-US" sz="2400" i="1">
                          <a:latin typeface="Cambria Math" panose="02040503050406030204" pitchFamily="18" charset="0"/>
                        </a:rPr>
                        <m:t>𝑞</m:t>
                      </m:r>
                    </m:oMath>
                  </m:oMathPara>
                </a14:m>
                <a:endParaRPr lang="en-US" sz="2400" dirty="0"/>
              </a:p>
            </p:txBody>
          </p:sp>
        </mc:Choice>
        <mc:Fallback>
          <p:sp>
            <p:nvSpPr>
              <p:cNvPr id="7" name="矩形 6"/>
              <p:cNvSpPr>
                <a:spLocks noRot="1" noChangeAspect="1" noMove="1" noResize="1" noEditPoints="1" noAdjustHandles="1" noChangeArrowheads="1" noChangeShapeType="1" noTextEdit="1"/>
              </p:cNvSpPr>
              <p:nvPr/>
            </p:nvSpPr>
            <p:spPr>
              <a:xfrm>
                <a:off x="1750062" y="1502935"/>
                <a:ext cx="5303881" cy="1230080"/>
              </a:xfrm>
              <a:prstGeom prst="rect">
                <a:avLst/>
              </a:prstGeom>
              <a:blipFill>
                <a:blip r:embed="rId2"/>
                <a:stretch>
                  <a:fillRect b="-3980"/>
                </a:stretch>
              </a:blipFill>
            </p:spPr>
            <p:txBody>
              <a:bodyPr/>
              <a:lstStyle/>
              <a:p>
                <a:r>
                  <a:rPr lang="en-US">
                    <a:noFill/>
                  </a:rPr>
                  <a:t> </a:t>
                </a:r>
              </a:p>
            </p:txBody>
          </p:sp>
        </mc:Fallback>
      </mc:AlternateContent>
      <p:grpSp>
        <p:nvGrpSpPr>
          <p:cNvPr id="11" name="组合 10"/>
          <p:cNvGrpSpPr/>
          <p:nvPr/>
        </p:nvGrpSpPr>
        <p:grpSpPr>
          <a:xfrm>
            <a:off x="58338" y="2937573"/>
            <a:ext cx="9020346" cy="3120085"/>
            <a:chOff x="58338" y="2823270"/>
            <a:chExt cx="9020346" cy="3120085"/>
          </a:xfrm>
        </p:grpSpPr>
        <mc:AlternateContent xmlns:mc="http://schemas.openxmlformats.org/markup-compatibility/2006">
          <mc:Choice xmlns:a14="http://schemas.microsoft.com/office/drawing/2010/main" Requires="a14">
            <p:sp>
              <p:nvSpPr>
                <p:cNvPr id="10" name="矩形 9"/>
                <p:cNvSpPr/>
                <p:nvPr/>
              </p:nvSpPr>
              <p:spPr>
                <a:xfrm>
                  <a:off x="58338" y="2823270"/>
                  <a:ext cx="9020346" cy="3120085"/>
                </a:xfrm>
                <a:prstGeom prst="rect">
                  <a:avLst/>
                </a:prstGeom>
                <a:ln w="28575">
                  <a:solidFill>
                    <a:srgbClr val="FF0000"/>
                  </a:solidFill>
                </a:ln>
              </p:spPr>
              <p:txBody>
                <a:bodyPr wrap="square">
                  <a:spAutoFit/>
                </a:bodyPr>
                <a:lstStyle/>
                <a:p>
                  <a:pPr marL="457200" indent="-457200">
                    <a:buClr>
                      <a:schemeClr val="accent1"/>
                    </a:buClr>
                    <a:buFont typeface="+mj-lt"/>
                    <a:buAutoNum type="arabicPeriod"/>
                  </a:pPr>
                  <a:endParaRPr lang="en-US" sz="1200" dirty="0" smtClean="0"/>
                </a:p>
                <a:p>
                  <a:pPr marL="457200" indent="-457200">
                    <a:buClr>
                      <a:schemeClr val="accent1"/>
                    </a:buClr>
                    <a:buFont typeface="+mj-lt"/>
                    <a:buAutoNum type="arabicPeriod"/>
                  </a:pPr>
                  <a:r>
                    <a:rPr lang="en-US" sz="2400" dirty="0" smtClean="0"/>
                    <a:t>Construct </a:t>
                  </a:r>
                  <a:r>
                    <a:rPr lang="en-US" sz="2400" dirty="0"/>
                    <a:t>the </a:t>
                  </a:r>
                  <a:r>
                    <a:rPr lang="en-US" sz="2400" dirty="0" err="1"/>
                    <a:t>Lagrangian</a:t>
                  </a:r>
                  <a:r>
                    <a:rPr lang="en-US" sz="2400" dirty="0"/>
                    <a:t> function</a:t>
                  </a:r>
                </a:p>
                <a:p>
                  <a:pPr marL="457200" indent="-457200">
                    <a:buClr>
                      <a:schemeClr val="accent1"/>
                    </a:buClr>
                    <a:buFont typeface="+mj-lt"/>
                    <a:buAutoNum type="arabicPeriod"/>
                  </a:pPr>
                  <a:endParaRPr lang="en-US" sz="2400" dirty="0" smtClean="0"/>
                </a:p>
                <a:p>
                  <a:pPr marL="457200" indent="-457200">
                    <a:buClr>
                      <a:schemeClr val="accent1"/>
                    </a:buClr>
                    <a:buFont typeface="+mj-lt"/>
                    <a:buAutoNum type="arabicPeriod"/>
                  </a:pPr>
                  <a:endParaRPr lang="en-US" sz="2400" dirty="0" smtClean="0"/>
                </a:p>
                <a:p>
                  <a:pPr marL="457200" indent="-457200">
                    <a:buClr>
                      <a:schemeClr val="accent1"/>
                    </a:buClr>
                    <a:buFont typeface="+mj-lt"/>
                    <a:buAutoNum type="arabicPeriod"/>
                  </a:pPr>
                  <a:endParaRPr lang="en-US" sz="1600" dirty="0"/>
                </a:p>
                <a:p>
                  <a:pPr marL="457200" indent="-457200">
                    <a:buClr>
                      <a:schemeClr val="accent1"/>
                    </a:buClr>
                    <a:buFont typeface="+mj-lt"/>
                    <a:buAutoNum type="arabicPeriod"/>
                  </a:pPr>
                  <a:r>
                    <a:rPr lang="en-US" sz="2400" dirty="0" smtClean="0"/>
                    <a:t>Solve the problem </a:t>
                  </a:r>
                  <a14:m>
                    <m:oMath xmlns:m="http://schemas.openxmlformats.org/officeDocument/2006/math">
                      <m:func>
                        <m:funcPr>
                          <m:ctrlPr>
                            <a:rPr lang="en-US" sz="2400" i="1">
                              <a:latin typeface="Cambria Math" panose="02040503050406030204" pitchFamily="18" charset="0"/>
                            </a:rPr>
                          </m:ctrlPr>
                        </m:funcPr>
                        <m:fName>
                          <m:limLow>
                            <m:limLowPr>
                              <m:ctrlPr>
                                <a:rPr lang="en-US" sz="2400" i="1">
                                  <a:latin typeface="Cambria Math" panose="02040503050406030204" pitchFamily="18" charset="0"/>
                                </a:rPr>
                              </m:ctrlPr>
                            </m:limLowPr>
                            <m:e>
                              <m:r>
                                <m:rPr>
                                  <m:sty m:val="p"/>
                                </m:rPr>
                                <a:rPr lang="en-US" sz="2400">
                                  <a:latin typeface="Cambria Math" panose="02040503050406030204" pitchFamily="18" charset="0"/>
                                </a:rPr>
                                <m:t>min</m:t>
                              </m:r>
                            </m:e>
                            <m:lim>
                              <m:r>
                                <a:rPr lang="en-US" sz="2400" b="1" i="1">
                                  <a:latin typeface="Cambria Math" panose="02040503050406030204" pitchFamily="18" charset="0"/>
                                </a:rPr>
                                <m:t>𝒙</m:t>
                              </m:r>
                            </m:lim>
                          </m:limLow>
                        </m:fName>
                        <m:e>
                          <m:r>
                            <a:rPr lang="en-US" sz="2400" i="1">
                              <a:latin typeface="Cambria Math" panose="02040503050406030204" pitchFamily="18" charset="0"/>
                            </a:rPr>
                            <m:t>𝐿</m:t>
                          </m:r>
                          <m:r>
                            <a:rPr lang="en-US" sz="2400" i="1">
                              <a:latin typeface="Cambria Math" panose="02040503050406030204" pitchFamily="18" charset="0"/>
                            </a:rPr>
                            <m:t>(</m:t>
                          </m:r>
                          <m:r>
                            <a:rPr lang="en-US" sz="2400" b="1" i="1">
                              <a:latin typeface="Cambria Math" panose="02040503050406030204" pitchFamily="18" charset="0"/>
                            </a:rPr>
                            <m:t>𝒙</m:t>
                          </m:r>
                          <m:r>
                            <a:rPr lang="en-US" sz="2400" i="1">
                              <a:latin typeface="Cambria Math" panose="02040503050406030204" pitchFamily="18" charset="0"/>
                            </a:rPr>
                            <m:t>,</m:t>
                          </m:r>
                          <m:r>
                            <a:rPr lang="en-US" sz="2400" b="1" i="1" smtClean="0">
                              <a:latin typeface="Cambria Math" panose="02040503050406030204" pitchFamily="18" charset="0"/>
                            </a:rPr>
                            <m:t>𝝁</m:t>
                          </m:r>
                          <m:r>
                            <a:rPr lang="en-US" sz="2400" i="1">
                              <a:latin typeface="Cambria Math" panose="02040503050406030204" pitchFamily="18" charset="0"/>
                            </a:rPr>
                            <m:t>,</m:t>
                          </m:r>
                          <m:r>
                            <a:rPr lang="en-US" sz="2400" b="1" i="1" smtClean="0">
                              <a:latin typeface="Cambria Math" panose="02040503050406030204" pitchFamily="18" charset="0"/>
                            </a:rPr>
                            <m:t>𝝀</m:t>
                          </m:r>
                          <m:r>
                            <a:rPr lang="en-US" sz="2400" i="1">
                              <a:latin typeface="Cambria Math" panose="02040503050406030204" pitchFamily="18" charset="0"/>
                            </a:rPr>
                            <m:t>)</m:t>
                          </m:r>
                        </m:e>
                      </m:func>
                    </m:oMath>
                  </a14:m>
                  <a:r>
                    <a:rPr lang="en-US" sz="2400" dirty="0"/>
                    <a:t> using </a:t>
                  </a:r>
                  <a:r>
                    <a:rPr lang="en-US" sz="2400" dirty="0"/>
                    <a:t>Lagrange multiplier </a:t>
                  </a:r>
                  <a:r>
                    <a:rPr lang="en-US" sz="2400" dirty="0" smtClean="0"/>
                    <a:t>method;</a:t>
                  </a:r>
                </a:p>
                <a:p>
                  <a:pPr marL="457200" indent="-457200">
                    <a:buClr>
                      <a:schemeClr val="accent1"/>
                    </a:buClr>
                    <a:buFont typeface="+mj-lt"/>
                    <a:buAutoNum type="arabicPeriod"/>
                  </a:pPr>
                  <a:r>
                    <a:rPr lang="en-US" sz="2400" dirty="0" smtClean="0"/>
                    <a:t>Substitute </a:t>
                  </a:r>
                  <a14:m>
                    <m:oMath xmlns:m="http://schemas.openxmlformats.org/officeDocument/2006/math">
                      <m:r>
                        <a:rPr lang="en-US" sz="2400" b="1" i="1" smtClean="0">
                          <a:latin typeface="Cambria Math" panose="02040503050406030204" pitchFamily="18" charset="0"/>
                        </a:rPr>
                        <m:t>𝒙</m:t>
                      </m:r>
                    </m:oMath>
                  </a14:m>
                  <a:r>
                    <a:rPr lang="en-US" sz="2400" dirty="0" smtClean="0"/>
                    <a:t> in </a:t>
                  </a:r>
                  <a14:m>
                    <m:oMath xmlns:m="http://schemas.openxmlformats.org/officeDocument/2006/math">
                      <m:r>
                        <a:rPr lang="en-US" sz="2400" i="1">
                          <a:latin typeface="Cambria Math" panose="02040503050406030204" pitchFamily="18" charset="0"/>
                        </a:rPr>
                        <m:t>𝐿</m:t>
                      </m:r>
                      <m:r>
                        <a:rPr lang="en-US" sz="2400" i="1">
                          <a:latin typeface="Cambria Math" panose="02040503050406030204" pitchFamily="18" charset="0"/>
                        </a:rPr>
                        <m:t>(</m:t>
                      </m:r>
                      <m:r>
                        <a:rPr lang="en-US" sz="2400" b="1" i="1">
                          <a:latin typeface="Cambria Math" panose="02040503050406030204" pitchFamily="18" charset="0"/>
                        </a:rPr>
                        <m:t>𝒙</m:t>
                      </m:r>
                      <m:r>
                        <a:rPr lang="en-US" sz="2400" i="1">
                          <a:latin typeface="Cambria Math" panose="02040503050406030204" pitchFamily="18" charset="0"/>
                        </a:rPr>
                        <m:t>,</m:t>
                      </m:r>
                      <m:r>
                        <a:rPr lang="en-US" sz="2400" b="1" i="1">
                          <a:latin typeface="Cambria Math" panose="02040503050406030204" pitchFamily="18" charset="0"/>
                        </a:rPr>
                        <m:t>𝝁</m:t>
                      </m:r>
                      <m:r>
                        <a:rPr lang="en-US" sz="2400" i="1">
                          <a:latin typeface="Cambria Math" panose="02040503050406030204" pitchFamily="18" charset="0"/>
                        </a:rPr>
                        <m:t>,</m:t>
                      </m:r>
                      <m:r>
                        <a:rPr lang="en-US" sz="2400" b="1" i="1">
                          <a:latin typeface="Cambria Math" panose="02040503050406030204" pitchFamily="18" charset="0"/>
                        </a:rPr>
                        <m:t>𝝀</m:t>
                      </m:r>
                      <m:r>
                        <a:rPr lang="en-US" sz="2400" i="1">
                          <a:latin typeface="Cambria Math" panose="02040503050406030204" pitchFamily="18" charset="0"/>
                        </a:rPr>
                        <m:t>)</m:t>
                      </m:r>
                    </m:oMath>
                  </a14:m>
                  <a:r>
                    <a:rPr lang="en-US" sz="2400" dirty="0" smtClean="0"/>
                    <a:t>using </a:t>
                  </a:r>
                  <a14:m>
                    <m:oMath xmlns:m="http://schemas.openxmlformats.org/officeDocument/2006/math">
                      <m:r>
                        <a:rPr lang="en-US" sz="2400" b="1" i="1">
                          <a:latin typeface="Cambria Math" panose="02040503050406030204" pitchFamily="18" charset="0"/>
                        </a:rPr>
                        <m:t>𝝁</m:t>
                      </m:r>
                      <m:r>
                        <a:rPr lang="en-US" sz="2400" i="1">
                          <a:latin typeface="Cambria Math" panose="02040503050406030204" pitchFamily="18" charset="0"/>
                        </a:rPr>
                        <m:t>,</m:t>
                      </m:r>
                      <m:r>
                        <a:rPr lang="en-US" sz="2400" b="1" i="1">
                          <a:latin typeface="Cambria Math" panose="02040503050406030204" pitchFamily="18" charset="0"/>
                        </a:rPr>
                        <m:t>𝝀</m:t>
                      </m:r>
                    </m:oMath>
                  </a14:m>
                  <a:r>
                    <a:rPr lang="en-US" sz="2400" dirty="0" smtClean="0"/>
                    <a:t>;</a:t>
                  </a:r>
                </a:p>
                <a:p>
                  <a:pPr marL="457200" indent="-457200">
                    <a:buClr>
                      <a:schemeClr val="accent1"/>
                    </a:buClr>
                    <a:buFont typeface="+mj-lt"/>
                    <a:buAutoNum type="arabicPeriod"/>
                  </a:pPr>
                  <a:r>
                    <a:rPr lang="en-US" sz="2400" dirty="0" smtClean="0"/>
                    <a:t>Solve </a:t>
                  </a:r>
                  <a:r>
                    <a:rPr lang="en-US" sz="2400" smtClean="0"/>
                    <a:t>the problem </a:t>
                  </a:r>
                  <a14:m>
                    <m:oMath xmlns:m="http://schemas.openxmlformats.org/officeDocument/2006/math">
                      <m:func>
                        <m:funcPr>
                          <m:ctrlPr>
                            <a:rPr lang="en-US" sz="2400" i="1">
                              <a:latin typeface="Cambria Math" panose="02040503050406030204" pitchFamily="18" charset="0"/>
                            </a:rPr>
                          </m:ctrlPr>
                        </m:funcPr>
                        <m:fName>
                          <m:limLow>
                            <m:limLowPr>
                              <m:ctrlPr>
                                <a:rPr lang="en-US" sz="2400" i="1">
                                  <a:latin typeface="Cambria Math" panose="02040503050406030204" pitchFamily="18" charset="0"/>
                                </a:rPr>
                              </m:ctrlPr>
                            </m:limLowPr>
                            <m:e>
                              <m:r>
                                <m:rPr>
                                  <m:sty m:val="p"/>
                                </m:rPr>
                                <a:rPr lang="en-US" sz="2400">
                                  <a:latin typeface="Cambria Math" panose="02040503050406030204" pitchFamily="18" charset="0"/>
                                </a:rPr>
                                <m:t>max</m:t>
                              </m:r>
                            </m:e>
                            <m:lim>
                              <m:sSub>
                                <m:sSubPr>
                                  <m:ctrlPr>
                                    <a:rPr lang="en-US" sz="2400" b="0" i="1" smtClean="0">
                                      <a:latin typeface="Cambria Math" panose="02040503050406030204" pitchFamily="18" charset="0"/>
                                    </a:rPr>
                                  </m:ctrlPr>
                                </m:sSubPr>
                                <m:e>
                                  <m:r>
                                    <a:rPr lang="en-US" sz="2400" b="0" i="1">
                                      <a:latin typeface="Cambria Math" panose="02040503050406030204" pitchFamily="18" charset="0"/>
                                    </a:rPr>
                                    <m:t>𝜇</m:t>
                                  </m:r>
                                </m:e>
                                <m:sub>
                                  <m:r>
                                    <a:rPr lang="en-US" sz="2400" b="0" i="1" smtClean="0">
                                      <a:latin typeface="Cambria Math" panose="02040503050406030204" pitchFamily="18" charset="0"/>
                                    </a:rPr>
                                    <m:t>𝑖</m:t>
                                  </m:r>
                                </m:sub>
                              </m:sSub>
                              <m:r>
                                <a:rPr lang="en-US" sz="2400" i="1">
                                  <a:latin typeface="Cambria Math" panose="02040503050406030204" pitchFamily="18" charset="0"/>
                                </a:rPr>
                                <m:t>≥0,</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𝜆</m:t>
                                  </m:r>
                                </m:e>
                                <m:sub>
                                  <m:r>
                                    <a:rPr lang="en-US" sz="2400" b="0" i="1" smtClean="0">
                                      <a:latin typeface="Cambria Math" panose="02040503050406030204" pitchFamily="18" charset="0"/>
                                    </a:rPr>
                                    <m:t>𝑖</m:t>
                                  </m:r>
                                </m:sub>
                              </m:sSub>
                            </m:lim>
                          </m:limLow>
                        </m:fName>
                        <m:e>
                          <m:r>
                            <a:rPr lang="en-US" sz="2400" i="1">
                              <a:latin typeface="Cambria Math" panose="02040503050406030204" pitchFamily="18" charset="0"/>
                            </a:rPr>
                            <m:t>𝐿</m:t>
                          </m:r>
                          <m:r>
                            <a:rPr lang="en-US" sz="2400" i="1">
                              <a:latin typeface="Cambria Math" panose="02040503050406030204" pitchFamily="18" charset="0"/>
                            </a:rPr>
                            <m:t>(</m:t>
                          </m:r>
                          <m:r>
                            <a:rPr lang="en-US" sz="2400" b="1" i="1" smtClean="0">
                              <a:latin typeface="Cambria Math" panose="02040503050406030204" pitchFamily="18" charset="0"/>
                            </a:rPr>
                            <m:t>𝝁</m:t>
                          </m:r>
                          <m:r>
                            <a:rPr lang="en-US" sz="2400" i="1">
                              <a:latin typeface="Cambria Math" panose="02040503050406030204" pitchFamily="18" charset="0"/>
                            </a:rPr>
                            <m:t>,</m:t>
                          </m:r>
                          <m:r>
                            <a:rPr lang="en-US" sz="2400" b="1" i="1" smtClean="0">
                              <a:latin typeface="Cambria Math" panose="02040503050406030204" pitchFamily="18" charset="0"/>
                            </a:rPr>
                            <m:t>𝝀</m:t>
                          </m:r>
                          <m:r>
                            <a:rPr lang="en-US" sz="2400" i="1">
                              <a:latin typeface="Cambria Math" panose="02040503050406030204" pitchFamily="18" charset="0"/>
                            </a:rPr>
                            <m:t>)</m:t>
                          </m:r>
                        </m:e>
                      </m:func>
                    </m:oMath>
                  </a14:m>
                  <a:r>
                    <a:rPr lang="en-US" sz="2400" dirty="0" smtClean="0"/>
                    <a:t> using SMO algorithm.</a:t>
                  </a:r>
                </a:p>
                <a:p>
                  <a:pPr marL="457200" indent="-457200">
                    <a:buFont typeface="+mj-lt"/>
                    <a:buAutoNum type="arabicPeriod"/>
                  </a:pPr>
                  <a:endParaRPr lang="en-US" sz="700" dirty="0"/>
                </a:p>
              </p:txBody>
            </p:sp>
          </mc:Choice>
          <mc:Fallback>
            <p:sp>
              <p:nvSpPr>
                <p:cNvPr id="10" name="矩形 9"/>
                <p:cNvSpPr>
                  <a:spLocks noRot="1" noChangeAspect="1" noMove="1" noResize="1" noEditPoints="1" noAdjustHandles="1" noChangeArrowheads="1" noChangeShapeType="1" noTextEdit="1"/>
                </p:cNvSpPr>
                <p:nvPr/>
              </p:nvSpPr>
              <p:spPr>
                <a:xfrm>
                  <a:off x="58338" y="2823270"/>
                  <a:ext cx="9020346" cy="3120085"/>
                </a:xfrm>
                <a:prstGeom prst="rect">
                  <a:avLst/>
                </a:prstGeom>
                <a:blipFill>
                  <a:blip r:embed="rId3"/>
                  <a:stretch>
                    <a:fillRect l="-943" r="-809"/>
                  </a:stretch>
                </a:blipFill>
                <a:ln w="28575">
                  <a:solidFill>
                    <a:srgbClr val="FF0000"/>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矩形 7"/>
                <p:cNvSpPr/>
                <p:nvPr/>
              </p:nvSpPr>
              <p:spPr>
                <a:xfrm>
                  <a:off x="1895330" y="3443533"/>
                  <a:ext cx="5079019" cy="967444"/>
                </a:xfrm>
                <a:prstGeom prst="rect">
                  <a:avLst/>
                </a:prstGeom>
                <a:ln w="28575">
                  <a:noFill/>
                </a:ln>
              </p:spPr>
              <p:txBody>
                <a:bodyPr wrap="none">
                  <a:spAutoFit/>
                </a:bodyPr>
                <a:lstStyle/>
                <a:p>
                  <a14:m>
                    <m:oMathPara xmlns:m="http://schemas.openxmlformats.org/officeDocument/2006/math">
                      <m:oMathParaPr>
                        <m:jc m:val="centerGroup"/>
                      </m:oMathParaPr>
                      <m:oMath xmlns:m="http://schemas.openxmlformats.org/officeDocument/2006/math">
                        <m:r>
                          <a:rPr lang="en-US" sz="2000" i="1" smtClean="0">
                            <a:latin typeface="Cambria Math" panose="02040503050406030204" pitchFamily="18" charset="0"/>
                          </a:rPr>
                          <m:t>𝐿</m:t>
                        </m:r>
                        <m:d>
                          <m:dPr>
                            <m:ctrlPr>
                              <a:rPr lang="en-US" sz="2000" i="1">
                                <a:latin typeface="Cambria Math" panose="02040503050406030204" pitchFamily="18" charset="0"/>
                              </a:rPr>
                            </m:ctrlPr>
                          </m:dPr>
                          <m:e>
                            <m:r>
                              <a:rPr lang="en-US" sz="2000" b="1" i="1">
                                <a:latin typeface="Cambria Math" panose="02040503050406030204" pitchFamily="18" charset="0"/>
                              </a:rPr>
                              <m:t>𝒙</m:t>
                            </m:r>
                            <m:r>
                              <a:rPr lang="en-US" sz="2000" i="1">
                                <a:latin typeface="Cambria Math" panose="02040503050406030204" pitchFamily="18" charset="0"/>
                              </a:rPr>
                              <m:t>,</m:t>
                            </m:r>
                            <m:r>
                              <a:rPr lang="en-US" sz="2000" b="1" i="1">
                                <a:latin typeface="Cambria Math" panose="02040503050406030204" pitchFamily="18" charset="0"/>
                              </a:rPr>
                              <m:t>𝝁</m:t>
                            </m:r>
                            <m:r>
                              <a:rPr lang="en-US" sz="2000" b="0" i="1">
                                <a:latin typeface="Cambria Math" panose="02040503050406030204" pitchFamily="18" charset="0"/>
                              </a:rPr>
                              <m:t>,</m:t>
                            </m:r>
                            <m:r>
                              <a:rPr lang="en-US" sz="2000" b="1" i="1">
                                <a:latin typeface="Cambria Math" panose="02040503050406030204" pitchFamily="18" charset="0"/>
                              </a:rPr>
                              <m:t>𝝀</m:t>
                            </m:r>
                          </m:e>
                        </m:d>
                        <m:r>
                          <a:rPr lang="en-US" sz="2000" b="0" i="1" smtClean="0">
                            <a:latin typeface="Cambria Math" panose="02040503050406030204" pitchFamily="18" charset="0"/>
                          </a:rPr>
                          <m:t>=</m:t>
                        </m:r>
                        <m:r>
                          <a:rPr lang="en-US" sz="2000" i="1">
                            <a:latin typeface="Cambria Math" panose="02040503050406030204" pitchFamily="18" charset="0"/>
                          </a:rPr>
                          <m:t>𝑓</m:t>
                        </m:r>
                        <m:d>
                          <m:dPr>
                            <m:ctrlPr>
                              <a:rPr lang="en-US" sz="2000" i="1">
                                <a:latin typeface="Cambria Math" panose="02040503050406030204" pitchFamily="18" charset="0"/>
                              </a:rPr>
                            </m:ctrlPr>
                          </m:dPr>
                          <m:e>
                            <m:r>
                              <a:rPr lang="en-US" sz="2000" b="1" i="1" smtClean="0">
                                <a:latin typeface="Cambria Math" panose="02040503050406030204" pitchFamily="18" charset="0"/>
                              </a:rPr>
                              <m:t>𝒙</m:t>
                            </m:r>
                          </m:e>
                        </m:d>
                        <m:r>
                          <a:rPr lang="en-US" sz="2000" i="1">
                            <a:latin typeface="Cambria Math" panose="02040503050406030204" pitchFamily="18" charset="0"/>
                          </a:rPr>
                          <m:t>+</m:t>
                        </m:r>
                        <m:nary>
                          <m:naryPr>
                            <m:chr m:val="∑"/>
                            <m:ctrlPr>
                              <a:rPr lang="en-US" sz="2000" i="1">
                                <a:latin typeface="Cambria Math" panose="02040503050406030204" pitchFamily="18" charset="0"/>
                                <a:ea typeface="Cambria Math" panose="02040503050406030204" pitchFamily="18" charset="0"/>
                              </a:rPr>
                            </m:ctrlPr>
                          </m:naryPr>
                          <m:sub>
                            <m:r>
                              <a:rPr lang="en-US" sz="2000" i="1">
                                <a:latin typeface="Cambria Math" panose="02040503050406030204" pitchFamily="18" charset="0"/>
                                <a:ea typeface="Cambria Math" panose="02040503050406030204" pitchFamily="18" charset="0"/>
                              </a:rPr>
                              <m:t>𝑖</m:t>
                            </m:r>
                            <m:r>
                              <a:rPr lang="en-US" sz="2000" i="1">
                                <a:latin typeface="Cambria Math" panose="02040503050406030204" pitchFamily="18" charset="0"/>
                                <a:ea typeface="Cambria Math" panose="02040503050406030204" pitchFamily="18" charset="0"/>
                              </a:rPr>
                              <m:t>=1</m:t>
                            </m:r>
                          </m:sub>
                          <m:sup>
                            <m:r>
                              <a:rPr lang="en-US" sz="2000" i="1">
                                <a:latin typeface="Cambria Math" panose="02040503050406030204" pitchFamily="18" charset="0"/>
                                <a:ea typeface="Cambria Math" panose="02040503050406030204" pitchFamily="18" charset="0"/>
                              </a:rPr>
                              <m:t>𝑝</m:t>
                            </m:r>
                          </m:sup>
                          <m:e>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𝜇</m:t>
                                </m:r>
                              </m:e>
                              <m:sub>
                                <m:r>
                                  <a:rPr lang="en-US" sz="2000" i="1">
                                    <a:latin typeface="Cambria Math" panose="02040503050406030204" pitchFamily="18" charset="0"/>
                                    <a:ea typeface="Cambria Math" panose="02040503050406030204" pitchFamily="18" charset="0"/>
                                  </a:rPr>
                                  <m:t>𝑖</m:t>
                                </m:r>
                              </m:sub>
                            </m:sSub>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𝑔</m:t>
                                </m:r>
                              </m:e>
                              <m:sub>
                                <m:r>
                                  <a:rPr lang="en-US" sz="2000" i="1">
                                    <a:latin typeface="Cambria Math" panose="02040503050406030204" pitchFamily="18" charset="0"/>
                                    <a:ea typeface="Cambria Math" panose="02040503050406030204" pitchFamily="18" charset="0"/>
                                  </a:rPr>
                                  <m:t>𝑖</m:t>
                                </m:r>
                              </m:sub>
                            </m:sSub>
                            <m:r>
                              <a:rPr lang="en-US" sz="2000" i="1">
                                <a:latin typeface="Cambria Math" panose="02040503050406030204" pitchFamily="18" charset="0"/>
                                <a:ea typeface="Cambria Math" panose="02040503050406030204" pitchFamily="18" charset="0"/>
                              </a:rPr>
                              <m:t>(</m:t>
                            </m:r>
                            <m:r>
                              <a:rPr lang="en-US" sz="2000" b="1" i="1">
                                <a:latin typeface="Cambria Math" panose="02040503050406030204" pitchFamily="18" charset="0"/>
                              </a:rPr>
                              <m:t>𝒙</m:t>
                            </m:r>
                            <m:r>
                              <a:rPr lang="en-US" sz="2000" i="1">
                                <a:latin typeface="Cambria Math" panose="02040503050406030204" pitchFamily="18" charset="0"/>
                                <a:ea typeface="Cambria Math" panose="02040503050406030204" pitchFamily="18" charset="0"/>
                              </a:rPr>
                              <m:t>)</m:t>
                            </m:r>
                          </m:e>
                        </m:nary>
                        <m:r>
                          <a:rPr lang="en-US" sz="2000" i="1">
                            <a:latin typeface="Cambria Math" panose="02040503050406030204" pitchFamily="18" charset="0"/>
                            <a:ea typeface="Cambria Math" panose="02040503050406030204" pitchFamily="18" charset="0"/>
                          </a:rPr>
                          <m:t>+</m:t>
                        </m:r>
                        <m:nary>
                          <m:naryPr>
                            <m:chr m:val="∑"/>
                            <m:ctrlPr>
                              <a:rPr lang="en-US" sz="2000" i="1">
                                <a:latin typeface="Cambria Math" panose="02040503050406030204" pitchFamily="18" charset="0"/>
                                <a:ea typeface="Cambria Math" panose="02040503050406030204" pitchFamily="18" charset="0"/>
                              </a:rPr>
                            </m:ctrlPr>
                          </m:naryPr>
                          <m:sub>
                            <m:r>
                              <m:rPr>
                                <m:brk m:alnAt="23"/>
                              </m:rPr>
                              <a:rPr lang="en-US" sz="2000" i="1">
                                <a:latin typeface="Cambria Math" panose="02040503050406030204" pitchFamily="18" charset="0"/>
                                <a:ea typeface="Cambria Math" panose="02040503050406030204" pitchFamily="18" charset="0"/>
                              </a:rPr>
                              <m:t>𝑗</m:t>
                            </m:r>
                            <m:r>
                              <a:rPr lang="en-US" sz="2000" i="1">
                                <a:latin typeface="Cambria Math" panose="02040503050406030204" pitchFamily="18" charset="0"/>
                                <a:ea typeface="Cambria Math" panose="02040503050406030204" pitchFamily="18" charset="0"/>
                              </a:rPr>
                              <m:t>=1</m:t>
                            </m:r>
                          </m:sub>
                          <m:sup>
                            <m:r>
                              <a:rPr lang="en-US" sz="2000" i="1">
                                <a:latin typeface="Cambria Math" panose="02040503050406030204" pitchFamily="18" charset="0"/>
                                <a:ea typeface="Cambria Math" panose="02040503050406030204" pitchFamily="18" charset="0"/>
                              </a:rPr>
                              <m:t>𝑞</m:t>
                            </m:r>
                          </m:sup>
                          <m:e>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𝜆</m:t>
                                </m:r>
                              </m:e>
                              <m:sub>
                                <m:r>
                                  <a:rPr lang="en-US" sz="2000" i="1">
                                    <a:latin typeface="Cambria Math" panose="02040503050406030204" pitchFamily="18" charset="0"/>
                                    <a:ea typeface="Cambria Math" panose="02040503050406030204" pitchFamily="18" charset="0"/>
                                  </a:rPr>
                                  <m:t>𝑗</m:t>
                                </m:r>
                              </m:sub>
                            </m:sSub>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h</m:t>
                                </m:r>
                              </m:e>
                              <m:sub>
                                <m:r>
                                  <a:rPr lang="en-US" sz="2000" i="1">
                                    <a:latin typeface="Cambria Math" panose="02040503050406030204" pitchFamily="18" charset="0"/>
                                    <a:ea typeface="Cambria Math" panose="02040503050406030204" pitchFamily="18" charset="0"/>
                                  </a:rPr>
                                  <m:t>𝑗</m:t>
                                </m:r>
                              </m:sub>
                            </m:sSub>
                            <m:r>
                              <a:rPr lang="en-US" sz="2000" i="1">
                                <a:latin typeface="Cambria Math" panose="02040503050406030204" pitchFamily="18" charset="0"/>
                                <a:ea typeface="Cambria Math" panose="02040503050406030204" pitchFamily="18" charset="0"/>
                              </a:rPr>
                              <m:t>(</m:t>
                            </m:r>
                            <m:r>
                              <a:rPr lang="en-US" sz="2000" b="1" i="1">
                                <a:latin typeface="Cambria Math" panose="02040503050406030204" pitchFamily="18" charset="0"/>
                              </a:rPr>
                              <m:t>𝒙</m:t>
                            </m:r>
                            <m:r>
                              <a:rPr lang="en-US" sz="2000" i="1">
                                <a:latin typeface="Cambria Math" panose="02040503050406030204" pitchFamily="18" charset="0"/>
                                <a:ea typeface="Cambria Math" panose="02040503050406030204" pitchFamily="18" charset="0"/>
                              </a:rPr>
                              <m:t>)</m:t>
                            </m:r>
                          </m:e>
                        </m:nary>
                      </m:oMath>
                    </m:oMathPara>
                  </a14:m>
                  <a:endParaRPr lang="en-US" sz="2000" dirty="0"/>
                </a:p>
              </p:txBody>
            </p:sp>
          </mc:Choice>
          <mc:Fallback>
            <p:sp>
              <p:nvSpPr>
                <p:cNvPr id="8" name="矩形 7"/>
                <p:cNvSpPr>
                  <a:spLocks noRot="1" noChangeAspect="1" noMove="1" noResize="1" noEditPoints="1" noAdjustHandles="1" noChangeArrowheads="1" noChangeShapeType="1" noTextEdit="1"/>
                </p:cNvSpPr>
                <p:nvPr/>
              </p:nvSpPr>
              <p:spPr>
                <a:xfrm>
                  <a:off x="1895330" y="3443533"/>
                  <a:ext cx="5079019" cy="967444"/>
                </a:xfrm>
                <a:prstGeom prst="rect">
                  <a:avLst/>
                </a:prstGeom>
                <a:blipFill>
                  <a:blip r:embed="rId4"/>
                  <a:stretch>
                    <a:fillRect/>
                  </a:stretch>
                </a:blipFill>
                <a:ln w="28575">
                  <a:noFill/>
                </a:ln>
              </p:spPr>
              <p:txBody>
                <a:bodyPr/>
                <a:lstStyle/>
                <a:p>
                  <a:r>
                    <a:rPr lang="en-US">
                      <a:noFill/>
                    </a:rPr>
                    <a:t> </a:t>
                  </a:r>
                </a:p>
              </p:txBody>
            </p:sp>
          </mc:Fallback>
        </mc:AlternateContent>
      </p:grpSp>
    </p:spTree>
    <p:extLst>
      <p:ext uri="{BB962C8B-B14F-4D97-AF65-F5344CB8AC3E}">
        <p14:creationId xmlns:p14="http://schemas.microsoft.com/office/powerpoint/2010/main" val="29627732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KKT conditions</a:t>
            </a:r>
          </a:p>
        </p:txBody>
      </p:sp>
      <p:sp>
        <p:nvSpPr>
          <p:cNvPr id="3" name="内容占位符 2"/>
          <p:cNvSpPr>
            <a:spLocks noGrp="1"/>
          </p:cNvSpPr>
          <p:nvPr>
            <p:ph idx="1"/>
          </p:nvPr>
        </p:nvSpPr>
        <p:spPr/>
        <p:txBody>
          <a:bodyPr/>
          <a:lstStyle/>
          <a:p>
            <a:r>
              <a:rPr lang="en-US" dirty="0" smtClean="0"/>
              <a:t>Example</a:t>
            </a:r>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11/1/2018</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38</a:t>
            </a:fld>
            <a:endParaRPr lang="en-US"/>
          </a:p>
        </p:txBody>
      </p:sp>
      <mc:AlternateContent xmlns:mc="http://schemas.openxmlformats.org/markup-compatibility/2006" xmlns:a14="http://schemas.microsoft.com/office/drawing/2010/main">
        <mc:Choice Requires="a14">
          <p:sp>
            <p:nvSpPr>
              <p:cNvPr id="7" name="文本框 6"/>
              <p:cNvSpPr txBox="1"/>
              <p:nvPr/>
            </p:nvSpPr>
            <p:spPr>
              <a:xfrm>
                <a:off x="1314419" y="955391"/>
                <a:ext cx="5603136" cy="1856086"/>
              </a:xfrm>
              <a:prstGeom prst="rect">
                <a:avLst/>
              </a:prstGeom>
              <a:noFill/>
            </p:spPr>
            <p:txBody>
              <a:bodyPr wrap="none" lIns="0" tIns="0" rIns="0" bIns="0" rtlCol="0">
                <a:spAutoFit/>
              </a:bodyPr>
              <a:lstStyle/>
              <a:p>
                <a:pPr>
                  <a:lnSpc>
                    <a:spcPct val="150000"/>
                  </a:lnSpc>
                  <a:spcBef>
                    <a:spcPts val="600"/>
                  </a:spcBef>
                </a:pPr>
                <a14:m>
                  <m:oMathPara xmlns:m="http://schemas.openxmlformats.org/officeDocument/2006/math">
                    <m:oMathParaPr>
                      <m:jc m:val="centerGroup"/>
                    </m:oMathParaPr>
                    <m:oMath xmlns:m="http://schemas.openxmlformats.org/officeDocument/2006/math">
                      <m:func>
                        <m:funcPr>
                          <m:ctrlPr>
                            <a:rPr lang="en-US" sz="2400" b="0" i="1" smtClean="0">
                              <a:latin typeface="Cambria Math" panose="02040503050406030204" pitchFamily="18" charset="0"/>
                            </a:rPr>
                          </m:ctrlPr>
                        </m:funcPr>
                        <m:fName>
                          <m:limLow>
                            <m:limLowPr>
                              <m:ctrlPr>
                                <a:rPr lang="en-US" sz="2400" b="0" i="1" smtClean="0">
                                  <a:latin typeface="Cambria Math" panose="02040503050406030204" pitchFamily="18" charset="0"/>
                                </a:rPr>
                              </m:ctrlPr>
                            </m:limLowPr>
                            <m:e>
                              <m:r>
                                <m:rPr>
                                  <m:sty m:val="p"/>
                                </m:rPr>
                                <a:rPr lang="en-US" sz="2400" b="0" i="0" smtClean="0">
                                  <a:latin typeface="Cambria Math" panose="02040503050406030204" pitchFamily="18" charset="0"/>
                                </a:rPr>
                                <m:t>min</m:t>
                              </m:r>
                            </m:e>
                            <m:lim>
                              <m:r>
                                <a:rPr lang="en-US" sz="2400" b="1" i="1" smtClean="0">
                                  <a:latin typeface="Cambria Math" panose="02040503050406030204" pitchFamily="18" charset="0"/>
                                </a:rPr>
                                <m:t>𝒙</m:t>
                              </m:r>
                            </m:lim>
                          </m:limLow>
                        </m:fName>
                        <m:e>
                          <m:r>
                            <a:rPr lang="en-US" sz="2400" b="0" i="1" smtClean="0">
                              <a:latin typeface="Cambria Math" panose="02040503050406030204" pitchFamily="18" charset="0"/>
                            </a:rPr>
                            <m:t>𝑓</m:t>
                          </m:r>
                          <m:d>
                            <m:dPr>
                              <m:ctrlPr>
                                <a:rPr lang="en-US" sz="2400" b="0" i="1" smtClean="0">
                                  <a:latin typeface="Cambria Math" panose="02040503050406030204" pitchFamily="18" charset="0"/>
                                </a:rPr>
                              </m:ctrlPr>
                            </m:dPr>
                            <m:e>
                              <m:r>
                                <a:rPr lang="en-US" sz="2400" b="1" i="1" smtClean="0">
                                  <a:latin typeface="Cambria Math" panose="02040503050406030204" pitchFamily="18" charset="0"/>
                                </a:rPr>
                                <m:t>𝒙</m:t>
                              </m:r>
                            </m:e>
                          </m:d>
                          <m:r>
                            <a:rPr lang="en-US" sz="2400" b="0" i="1" smtClean="0">
                              <a:latin typeface="Cambria Math" panose="02040503050406030204" pitchFamily="18" charset="0"/>
                            </a:rPr>
                            <m:t>=</m:t>
                          </m:r>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𝑥</m:t>
                              </m:r>
                            </m:e>
                            <m:sub>
                              <m:r>
                                <a:rPr lang="en-US" sz="2400" b="0" i="1" smtClean="0">
                                  <a:latin typeface="Cambria Math" panose="02040503050406030204" pitchFamily="18" charset="0"/>
                                </a:rPr>
                                <m:t>1</m:t>
                              </m:r>
                            </m:sub>
                            <m:sup>
                              <m:r>
                                <a:rPr lang="en-US" sz="2400" b="0" i="1" smtClean="0">
                                  <a:latin typeface="Cambria Math" panose="02040503050406030204" pitchFamily="18" charset="0"/>
                                </a:rPr>
                                <m:t>2</m:t>
                              </m:r>
                            </m:sup>
                          </m:sSubSup>
                          <m:r>
                            <a:rPr lang="en-US" sz="2400" b="0" i="1" smtClean="0">
                              <a:latin typeface="Cambria Math" panose="02040503050406030204" pitchFamily="18" charset="0"/>
                            </a:rPr>
                            <m:t>+</m:t>
                          </m:r>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𝑥</m:t>
                              </m:r>
                            </m:e>
                            <m:sub>
                              <m:r>
                                <a:rPr lang="en-US" sz="2400" b="0" i="1" smtClean="0">
                                  <a:latin typeface="Cambria Math" panose="02040503050406030204" pitchFamily="18" charset="0"/>
                                </a:rPr>
                                <m:t>2</m:t>
                              </m:r>
                            </m:sub>
                            <m:sup>
                              <m:r>
                                <a:rPr lang="en-US" sz="2400" b="0" i="1" smtClean="0">
                                  <a:latin typeface="Cambria Math" panose="02040503050406030204" pitchFamily="18" charset="0"/>
                                </a:rPr>
                                <m:t>2</m:t>
                              </m:r>
                            </m:sup>
                          </m:sSubSup>
                        </m:e>
                      </m:func>
                    </m:oMath>
                  </m:oMathPara>
                </a14:m>
                <a:endParaRPr lang="en-US" sz="2400" b="0" dirty="0" smtClean="0"/>
              </a:p>
              <a:p>
                <a:pPr>
                  <a:lnSpc>
                    <a:spcPct val="150000"/>
                  </a:lnSpc>
                  <a:spcBef>
                    <a:spcPts val="600"/>
                  </a:spcBef>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𝑠</m:t>
                      </m:r>
                      <m:r>
                        <a:rPr lang="en-US" sz="2400" b="0" i="1" smtClean="0">
                          <a:latin typeface="Cambria Math" panose="02040503050406030204" pitchFamily="18" charset="0"/>
                        </a:rPr>
                        <m:t>.</m:t>
                      </m:r>
                      <m:r>
                        <a:rPr lang="en-US" sz="2400" b="0" i="1" smtClean="0">
                          <a:latin typeface="Cambria Math" panose="02040503050406030204" pitchFamily="18" charset="0"/>
                        </a:rPr>
                        <m:t>𝑡</m:t>
                      </m:r>
                      <m:r>
                        <a:rPr lang="en-US" sz="2400" b="0" i="1" smtClean="0">
                          <a:latin typeface="Cambria Math" panose="02040503050406030204" pitchFamily="18" charset="0"/>
                        </a:rPr>
                        <m:t>.        </m:t>
                      </m:r>
                      <m:r>
                        <a:rPr lang="en-US" sz="2400" b="0" i="1" smtClean="0">
                          <a:latin typeface="Cambria Math" panose="02040503050406030204" pitchFamily="18" charset="0"/>
                        </a:rPr>
                        <m:t>h</m:t>
                      </m:r>
                      <m:d>
                        <m:dPr>
                          <m:ctrlPr>
                            <a:rPr lang="en-US" sz="2400" b="0" i="1" smtClean="0">
                              <a:latin typeface="Cambria Math" panose="02040503050406030204" pitchFamily="18" charset="0"/>
                            </a:rPr>
                          </m:ctrlPr>
                        </m:dPr>
                        <m:e>
                          <m:r>
                            <a:rPr lang="en-US" sz="2400" b="1" i="1" smtClean="0">
                              <a:latin typeface="Cambria Math" panose="02040503050406030204" pitchFamily="18" charset="0"/>
                            </a:rPr>
                            <m:t>𝒙</m:t>
                          </m:r>
                        </m:e>
                      </m:d>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2</m:t>
                          </m:r>
                        </m:sub>
                      </m:sSub>
                      <m:r>
                        <a:rPr lang="en-US" sz="2400" b="0" i="1" smtClean="0">
                          <a:latin typeface="Cambria Math" panose="02040503050406030204" pitchFamily="18" charset="0"/>
                        </a:rPr>
                        <m:t>=0               </m:t>
                      </m:r>
                    </m:oMath>
                  </m:oMathPara>
                </a14:m>
                <a:endParaRPr lang="en-US" dirty="0" smtClean="0"/>
              </a:p>
              <a:p>
                <a:pPr>
                  <a:lnSpc>
                    <a:spcPct val="150000"/>
                  </a:lnSpc>
                  <a:spcBef>
                    <a:spcPts val="600"/>
                  </a:spcBef>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                      </m:t>
                      </m:r>
                      <m:r>
                        <a:rPr lang="en-US" sz="2400" b="0" i="1" smtClean="0">
                          <a:latin typeface="Cambria Math" panose="02040503050406030204" pitchFamily="18" charset="0"/>
                        </a:rPr>
                        <m:t>𝑔</m:t>
                      </m:r>
                      <m:d>
                        <m:dPr>
                          <m:ctrlPr>
                            <a:rPr lang="en-US" sz="2400" b="0" i="1" smtClean="0">
                              <a:latin typeface="Cambria Math" panose="02040503050406030204" pitchFamily="18" charset="0"/>
                            </a:rPr>
                          </m:ctrlPr>
                        </m:dPr>
                        <m:e>
                          <m:r>
                            <a:rPr lang="en-US" sz="2400" b="1" i="1" smtClean="0">
                              <a:latin typeface="Cambria Math" panose="02040503050406030204" pitchFamily="18" charset="0"/>
                            </a:rPr>
                            <m:t>𝒙</m:t>
                          </m:r>
                        </m:e>
                      </m:d>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−2</m:t>
                              </m:r>
                            </m:e>
                          </m:d>
                        </m:e>
                        <m:sup>
                          <m:r>
                            <a:rPr lang="en-US" sz="2400" b="0" i="1" smtClean="0">
                              <a:latin typeface="Cambria Math" panose="02040503050406030204" pitchFamily="18" charset="0"/>
                            </a:rPr>
                            <m:t>2</m:t>
                          </m:r>
                        </m:sup>
                      </m:sSup>
                      <m:r>
                        <a:rPr lang="en-US" sz="2400" b="0" i="1" smtClean="0">
                          <a:latin typeface="Cambria Math" panose="02040503050406030204" pitchFamily="18" charset="0"/>
                        </a:rPr>
                        <m:t>+</m:t>
                      </m:r>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𝑥</m:t>
                          </m:r>
                        </m:e>
                        <m:sub>
                          <m:r>
                            <a:rPr lang="en-US" sz="2400" b="0" i="1" smtClean="0">
                              <a:latin typeface="Cambria Math" panose="02040503050406030204" pitchFamily="18" charset="0"/>
                            </a:rPr>
                            <m:t>2</m:t>
                          </m:r>
                        </m:sub>
                        <m:sup>
                          <m:r>
                            <a:rPr lang="en-US" sz="2400" b="0" i="1" smtClean="0">
                              <a:latin typeface="Cambria Math" panose="02040503050406030204" pitchFamily="18" charset="0"/>
                            </a:rPr>
                            <m:t>2</m:t>
                          </m:r>
                        </m:sup>
                      </m:sSubSup>
                      <m:r>
                        <a:rPr lang="en-US" sz="2400" b="0" i="1" smtClean="0">
                          <a:latin typeface="Cambria Math" panose="02040503050406030204" pitchFamily="18" charset="0"/>
                        </a:rPr>
                        <m:t>−1≤0</m:t>
                      </m:r>
                    </m:oMath>
                  </m:oMathPara>
                </a14:m>
                <a:endParaRPr lang="en-US" sz="2400" dirty="0"/>
              </a:p>
            </p:txBody>
          </p:sp>
        </mc:Choice>
        <mc:Fallback xmlns="">
          <p:sp>
            <p:nvSpPr>
              <p:cNvPr id="7" name="文本框 6"/>
              <p:cNvSpPr txBox="1">
                <a:spLocks noRot="1" noChangeAspect="1" noMove="1" noResize="1" noEditPoints="1" noAdjustHandles="1" noChangeArrowheads="1" noChangeShapeType="1" noTextEdit="1"/>
              </p:cNvSpPr>
              <p:nvPr/>
            </p:nvSpPr>
            <p:spPr>
              <a:xfrm>
                <a:off x="1314419" y="955391"/>
                <a:ext cx="5603136" cy="1856086"/>
              </a:xfrm>
              <a:prstGeom prst="rect">
                <a:avLst/>
              </a:prstGeom>
              <a:blipFill>
                <a:blip r:embed="rId2"/>
                <a:stretch>
                  <a:fillRect/>
                </a:stretch>
              </a:blipFill>
            </p:spPr>
            <p:txBody>
              <a:bodyPr/>
              <a:lstStyle/>
              <a:p>
                <a:r>
                  <a:rPr lang="en-US">
                    <a:noFill/>
                  </a:rPr>
                  <a:t> </a:t>
                </a:r>
              </a:p>
            </p:txBody>
          </p:sp>
        </mc:Fallback>
      </mc:AlternateContent>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5237" y="1523182"/>
            <a:ext cx="5293010" cy="5301729"/>
          </a:xfrm>
          <a:prstGeom prst="rect">
            <a:avLst/>
          </a:prstGeom>
        </p:spPr>
      </p:pic>
    </p:spTree>
    <p:extLst>
      <p:ext uri="{BB962C8B-B14F-4D97-AF65-F5344CB8AC3E}">
        <p14:creationId xmlns:p14="http://schemas.microsoft.com/office/powerpoint/2010/main" val="2023163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KKT conditions</a:t>
            </a:r>
          </a:p>
        </p:txBody>
      </p:sp>
      <p:sp>
        <p:nvSpPr>
          <p:cNvPr id="3" name="内容占位符 2"/>
          <p:cNvSpPr>
            <a:spLocks noGrp="1"/>
          </p:cNvSpPr>
          <p:nvPr>
            <p:ph idx="1"/>
          </p:nvPr>
        </p:nvSpPr>
        <p:spPr/>
        <p:txBody>
          <a:bodyPr/>
          <a:lstStyle/>
          <a:p>
            <a:r>
              <a:rPr lang="en-US" dirty="0" smtClean="0"/>
              <a:t>Construct </a:t>
            </a:r>
            <a:r>
              <a:rPr lang="en-US" dirty="0" err="1" smtClean="0"/>
              <a:t>Lagrangian</a:t>
            </a:r>
            <a:r>
              <a:rPr lang="en-US" dirty="0" smtClean="0"/>
              <a:t> function</a:t>
            </a:r>
          </a:p>
          <a:p>
            <a:endParaRPr lang="en-US" sz="500" dirty="0" smtClean="0"/>
          </a:p>
          <a:p>
            <a:endParaRPr lang="en-US" sz="1400" dirty="0"/>
          </a:p>
          <a:p>
            <a:r>
              <a:rPr lang="en-US" dirty="0" smtClean="0"/>
              <a:t>The primal problem is</a:t>
            </a:r>
          </a:p>
          <a:p>
            <a:endParaRPr lang="en-US" sz="1400" dirty="0"/>
          </a:p>
          <a:p>
            <a:endParaRPr lang="en-US" sz="1400" dirty="0" smtClean="0"/>
          </a:p>
          <a:p>
            <a:r>
              <a:rPr lang="en-US" dirty="0" smtClean="0"/>
              <a:t>It’s dual problem is</a:t>
            </a:r>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11/1/2018</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39</a:t>
            </a:fld>
            <a:endParaRPr lang="en-US"/>
          </a:p>
        </p:txBody>
      </p:sp>
      <mc:AlternateContent xmlns:mc="http://schemas.openxmlformats.org/markup-compatibility/2006" xmlns:a14="http://schemas.microsoft.com/office/drawing/2010/main">
        <mc:Choice Requires="a14">
          <p:sp>
            <p:nvSpPr>
              <p:cNvPr id="7" name="文本框 6"/>
              <p:cNvSpPr txBox="1"/>
              <p:nvPr/>
            </p:nvSpPr>
            <p:spPr>
              <a:xfrm>
                <a:off x="348116" y="1371596"/>
                <a:ext cx="8500019" cy="37433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𝐿</m:t>
                      </m:r>
                      <m:d>
                        <m:dPr>
                          <m:ctrlPr>
                            <a:rPr lang="en-US" sz="2400" b="0" i="1" smtClean="0">
                              <a:latin typeface="Cambria Math" panose="02040503050406030204" pitchFamily="18" charset="0"/>
                            </a:rPr>
                          </m:ctrlPr>
                        </m:dPr>
                        <m:e>
                          <m:r>
                            <a:rPr lang="en-US" sz="2400" b="1" i="1" smtClean="0">
                              <a:latin typeface="Cambria Math" panose="02040503050406030204" pitchFamily="18" charset="0"/>
                            </a:rPr>
                            <m:t>𝒙</m:t>
                          </m:r>
                          <m:r>
                            <a:rPr lang="en-US" sz="2400" b="0" i="1" smtClean="0">
                              <a:latin typeface="Cambria Math" panose="02040503050406030204" pitchFamily="18" charset="0"/>
                            </a:rPr>
                            <m:t>,</m:t>
                          </m:r>
                          <m:r>
                            <a:rPr lang="en-US" sz="2400" b="0" i="1" smtClean="0">
                              <a:latin typeface="Cambria Math" panose="02040503050406030204" pitchFamily="18" charset="0"/>
                            </a:rPr>
                            <m:t>𝛼</m:t>
                          </m:r>
                          <m:r>
                            <a:rPr lang="en-US" sz="2400" b="0" i="1" smtClean="0">
                              <a:latin typeface="Cambria Math" panose="02040503050406030204" pitchFamily="18" charset="0"/>
                            </a:rPr>
                            <m:t>,</m:t>
                          </m:r>
                          <m:r>
                            <a:rPr lang="en-US" sz="2400" b="0" i="1" smtClean="0">
                              <a:latin typeface="Cambria Math" panose="02040503050406030204" pitchFamily="18" charset="0"/>
                            </a:rPr>
                            <m:t>𝛽</m:t>
                          </m:r>
                        </m:e>
                      </m:d>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𝑥</m:t>
                              </m:r>
                            </m:e>
                            <m:sub>
                              <m:r>
                                <a:rPr lang="en-US" sz="2400" b="0" i="1" smtClean="0">
                                  <a:latin typeface="Cambria Math" panose="02040503050406030204" pitchFamily="18" charset="0"/>
                                </a:rPr>
                                <m:t>1</m:t>
                              </m:r>
                            </m:sub>
                            <m:sup>
                              <m:r>
                                <a:rPr lang="en-US" sz="2400" b="0" i="1" smtClean="0">
                                  <a:latin typeface="Cambria Math" panose="02040503050406030204" pitchFamily="18" charset="0"/>
                                </a:rPr>
                                <m:t>2</m:t>
                              </m:r>
                            </m:sup>
                          </m:sSubSup>
                          <m:r>
                            <a:rPr lang="en-US" sz="2400" b="0" i="1" smtClean="0">
                              <a:latin typeface="Cambria Math" panose="02040503050406030204" pitchFamily="18" charset="0"/>
                            </a:rPr>
                            <m:t>+</m:t>
                          </m:r>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𝑥</m:t>
                              </m:r>
                            </m:e>
                            <m:sub>
                              <m:r>
                                <a:rPr lang="en-US" sz="2400" b="0" i="1" smtClean="0">
                                  <a:latin typeface="Cambria Math" panose="02040503050406030204" pitchFamily="18" charset="0"/>
                                </a:rPr>
                                <m:t>2</m:t>
                              </m:r>
                            </m:sub>
                            <m:sup>
                              <m:r>
                                <a:rPr lang="en-US" sz="2400" b="0" i="1" smtClean="0">
                                  <a:latin typeface="Cambria Math" panose="02040503050406030204" pitchFamily="18" charset="0"/>
                                </a:rPr>
                                <m:t>2</m:t>
                              </m:r>
                            </m:sup>
                          </m:sSubSup>
                        </m:e>
                      </m:d>
                      <m:r>
                        <a:rPr lang="en-US" sz="2400" b="0" i="1" smtClean="0">
                          <a:latin typeface="Cambria Math" panose="02040503050406030204" pitchFamily="18" charset="0"/>
                        </a:rPr>
                        <m:t>+</m:t>
                      </m:r>
                      <m:r>
                        <a:rPr lang="en-US" sz="2400" b="0" i="1" smtClean="0">
                          <a:latin typeface="Cambria Math" panose="02040503050406030204" pitchFamily="18" charset="0"/>
                        </a:rPr>
                        <m:t>𝛼</m:t>
                      </m:r>
                      <m:d>
                        <m:dPr>
                          <m:begChr m:val="["/>
                          <m:endChr m:val="]"/>
                          <m:ctrlPr>
                            <a:rPr lang="en-US" sz="2400" b="0" i="1" smtClean="0">
                              <a:latin typeface="Cambria Math" panose="02040503050406030204" pitchFamily="18" charset="0"/>
                            </a:rPr>
                          </m:ctrlPr>
                        </m:dPr>
                        <m:e>
                          <m:sSup>
                            <m:sSupPr>
                              <m:ctrlPr>
                                <a:rPr lang="en-US" sz="2400" b="0" i="1" smtClean="0">
                                  <a:latin typeface="Cambria Math" panose="02040503050406030204" pitchFamily="18" charset="0"/>
                                </a:rPr>
                              </m:ctrlPr>
                            </m:sSupPr>
                            <m:e>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−2</m:t>
                                  </m:r>
                                </m:e>
                              </m:d>
                            </m:e>
                            <m:sup>
                              <m:r>
                                <a:rPr lang="en-US" sz="2400" b="0" i="1" smtClean="0">
                                  <a:latin typeface="Cambria Math" panose="02040503050406030204" pitchFamily="18" charset="0"/>
                                </a:rPr>
                                <m:t>2</m:t>
                              </m:r>
                            </m:sup>
                          </m:sSup>
                          <m:r>
                            <a:rPr lang="en-US" sz="2400" b="0" i="1" smtClean="0">
                              <a:latin typeface="Cambria Math" panose="02040503050406030204" pitchFamily="18" charset="0"/>
                            </a:rPr>
                            <m:t>+</m:t>
                          </m:r>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𝑥</m:t>
                              </m:r>
                            </m:e>
                            <m:sub>
                              <m:r>
                                <a:rPr lang="en-US" sz="2400" b="0" i="1" smtClean="0">
                                  <a:latin typeface="Cambria Math" panose="02040503050406030204" pitchFamily="18" charset="0"/>
                                </a:rPr>
                                <m:t>2</m:t>
                              </m:r>
                            </m:sub>
                            <m:sup>
                              <m:r>
                                <a:rPr lang="en-US" sz="2400" b="0" i="1" smtClean="0">
                                  <a:latin typeface="Cambria Math" panose="02040503050406030204" pitchFamily="18" charset="0"/>
                                </a:rPr>
                                <m:t>2</m:t>
                              </m:r>
                            </m:sup>
                          </m:sSubSup>
                          <m:r>
                            <a:rPr lang="en-US" sz="2400" b="0" i="1" smtClean="0">
                              <a:latin typeface="Cambria Math" panose="02040503050406030204" pitchFamily="18" charset="0"/>
                            </a:rPr>
                            <m:t>−1</m:t>
                          </m:r>
                        </m:e>
                      </m:d>
                      <m:r>
                        <a:rPr lang="en-US" sz="2400" b="0" i="1" smtClean="0">
                          <a:latin typeface="Cambria Math" panose="02040503050406030204" pitchFamily="18" charset="0"/>
                        </a:rPr>
                        <m:t>+</m:t>
                      </m:r>
                      <m:r>
                        <a:rPr lang="en-US" sz="2400" b="0" i="1" smtClean="0">
                          <a:latin typeface="Cambria Math" panose="02040503050406030204" pitchFamily="18" charset="0"/>
                        </a:rPr>
                        <m:t>𝛽</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2</m:t>
                          </m:r>
                        </m:sub>
                      </m:sSub>
                      <m:r>
                        <a:rPr lang="en-US" sz="2400" b="0" i="1" smtClean="0">
                          <a:latin typeface="Cambria Math" panose="02040503050406030204" pitchFamily="18" charset="0"/>
                        </a:rPr>
                        <m:t>−2)</m:t>
                      </m:r>
                    </m:oMath>
                  </m:oMathPara>
                </a14:m>
                <a:endParaRPr lang="en-US" dirty="0"/>
              </a:p>
            </p:txBody>
          </p:sp>
        </mc:Choice>
        <mc:Fallback xmlns="">
          <p:sp>
            <p:nvSpPr>
              <p:cNvPr id="7" name="文本框 6"/>
              <p:cNvSpPr txBox="1">
                <a:spLocks noRot="1" noChangeAspect="1" noMove="1" noResize="1" noEditPoints="1" noAdjustHandles="1" noChangeArrowheads="1" noChangeShapeType="1" noTextEdit="1"/>
              </p:cNvSpPr>
              <p:nvPr/>
            </p:nvSpPr>
            <p:spPr>
              <a:xfrm>
                <a:off x="348116" y="1371596"/>
                <a:ext cx="8500019" cy="374333"/>
              </a:xfrm>
              <a:prstGeom prst="rect">
                <a:avLst/>
              </a:prstGeom>
              <a:blipFill>
                <a:blip r:embed="rId2"/>
                <a:stretch>
                  <a:fillRect l="-359" r="-933" b="-344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矩形 7"/>
              <p:cNvSpPr/>
              <p:nvPr/>
            </p:nvSpPr>
            <p:spPr>
              <a:xfrm>
                <a:off x="2885110" y="2450849"/>
                <a:ext cx="2736968" cy="62049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unc>
                        <m:funcPr>
                          <m:ctrlPr>
                            <a:rPr lang="en-US" sz="2400" i="1" smtClean="0">
                              <a:latin typeface="Cambria Math" panose="02040503050406030204" pitchFamily="18" charset="0"/>
                            </a:rPr>
                          </m:ctrlPr>
                        </m:funcPr>
                        <m:fName>
                          <m:limLow>
                            <m:limLowPr>
                              <m:ctrlPr>
                                <a:rPr lang="en-US" sz="2400" i="1">
                                  <a:latin typeface="Cambria Math" panose="02040503050406030204" pitchFamily="18" charset="0"/>
                                </a:rPr>
                              </m:ctrlPr>
                            </m:limLowPr>
                            <m:e>
                              <m:r>
                                <m:rPr>
                                  <m:sty m:val="p"/>
                                </m:rPr>
                                <a:rPr lang="en-US" sz="2400">
                                  <a:latin typeface="Cambria Math" panose="02040503050406030204" pitchFamily="18" charset="0"/>
                                </a:rPr>
                                <m:t>min</m:t>
                              </m:r>
                            </m:e>
                            <m:lim>
                              <m:r>
                                <a:rPr lang="en-US" sz="2400" b="1" i="1">
                                  <a:latin typeface="Cambria Math" panose="02040503050406030204" pitchFamily="18" charset="0"/>
                                </a:rPr>
                                <m:t>𝒙</m:t>
                              </m:r>
                            </m:lim>
                          </m:limLow>
                        </m:fName>
                        <m:e>
                          <m:func>
                            <m:funcPr>
                              <m:ctrlPr>
                                <a:rPr lang="en-US" sz="2400" i="1">
                                  <a:latin typeface="Cambria Math" panose="02040503050406030204" pitchFamily="18" charset="0"/>
                                </a:rPr>
                              </m:ctrlPr>
                            </m:funcPr>
                            <m:fName>
                              <m:limLow>
                                <m:limLowPr>
                                  <m:ctrlPr>
                                    <a:rPr lang="en-US" sz="2400" i="1">
                                      <a:latin typeface="Cambria Math" panose="02040503050406030204" pitchFamily="18" charset="0"/>
                                    </a:rPr>
                                  </m:ctrlPr>
                                </m:limLowPr>
                                <m:e>
                                  <m:r>
                                    <m:rPr>
                                      <m:sty m:val="p"/>
                                    </m:rPr>
                                    <a:rPr lang="en-US" sz="2400">
                                      <a:latin typeface="Cambria Math" panose="02040503050406030204" pitchFamily="18" charset="0"/>
                                    </a:rPr>
                                    <m:t>max</m:t>
                                  </m:r>
                                </m:e>
                                <m:lim>
                                  <m:r>
                                    <a:rPr lang="en-US" sz="2400" b="0" i="1" smtClean="0">
                                      <a:latin typeface="Cambria Math" panose="02040503050406030204" pitchFamily="18" charset="0"/>
                                    </a:rPr>
                                    <m:t>𝛼</m:t>
                                  </m:r>
                                  <m:r>
                                    <a:rPr lang="en-US" sz="2400" i="1">
                                      <a:latin typeface="Cambria Math" panose="02040503050406030204" pitchFamily="18" charset="0"/>
                                    </a:rPr>
                                    <m:t>≥0,</m:t>
                                  </m:r>
                                  <m:r>
                                    <a:rPr lang="en-US" sz="2400" b="0" i="1" smtClean="0">
                                      <a:latin typeface="Cambria Math" panose="02040503050406030204" pitchFamily="18" charset="0"/>
                                    </a:rPr>
                                    <m:t>𝛽</m:t>
                                  </m:r>
                                </m:lim>
                              </m:limLow>
                            </m:fName>
                            <m:e>
                              <m:r>
                                <a:rPr lang="en-US" sz="2400" i="1">
                                  <a:latin typeface="Cambria Math" panose="02040503050406030204" pitchFamily="18" charset="0"/>
                                </a:rPr>
                                <m:t>𝐿</m:t>
                              </m:r>
                              <m:r>
                                <a:rPr lang="en-US" sz="2400" i="1">
                                  <a:latin typeface="Cambria Math" panose="02040503050406030204" pitchFamily="18" charset="0"/>
                                </a:rPr>
                                <m:t>(</m:t>
                              </m:r>
                              <m:r>
                                <a:rPr lang="en-US" sz="2400" b="1" i="1">
                                  <a:latin typeface="Cambria Math" panose="02040503050406030204" pitchFamily="18" charset="0"/>
                                </a:rPr>
                                <m:t>𝒙</m:t>
                              </m:r>
                              <m:r>
                                <a:rPr lang="en-US" sz="2400" i="1">
                                  <a:latin typeface="Cambria Math" panose="02040503050406030204" pitchFamily="18" charset="0"/>
                                </a:rPr>
                                <m:t>,</m:t>
                              </m:r>
                              <m:r>
                                <a:rPr lang="en-US" sz="2400" b="0" i="1" smtClean="0">
                                  <a:latin typeface="Cambria Math" panose="02040503050406030204" pitchFamily="18" charset="0"/>
                                </a:rPr>
                                <m:t>𝛼</m:t>
                              </m:r>
                              <m:r>
                                <a:rPr lang="en-US" sz="2400" i="1">
                                  <a:latin typeface="Cambria Math" panose="02040503050406030204" pitchFamily="18" charset="0"/>
                                </a:rPr>
                                <m:t>,</m:t>
                              </m:r>
                              <m:r>
                                <a:rPr lang="en-US" sz="2400" b="0" i="1" smtClean="0">
                                  <a:latin typeface="Cambria Math" panose="02040503050406030204" pitchFamily="18" charset="0"/>
                                </a:rPr>
                                <m:t>𝛽</m:t>
                              </m:r>
                              <m:r>
                                <a:rPr lang="en-US" sz="2400" i="1">
                                  <a:latin typeface="Cambria Math" panose="02040503050406030204" pitchFamily="18" charset="0"/>
                                </a:rPr>
                                <m:t>)</m:t>
                              </m:r>
                            </m:e>
                          </m:func>
                        </m:e>
                      </m:func>
                    </m:oMath>
                  </m:oMathPara>
                </a14:m>
                <a:endParaRPr lang="en-US" sz="2400" dirty="0"/>
              </a:p>
            </p:txBody>
          </p:sp>
        </mc:Choice>
        <mc:Fallback xmlns="">
          <p:sp>
            <p:nvSpPr>
              <p:cNvPr id="8" name="矩形 7"/>
              <p:cNvSpPr>
                <a:spLocks noRot="1" noChangeAspect="1" noMove="1" noResize="1" noEditPoints="1" noAdjustHandles="1" noChangeArrowheads="1" noChangeShapeType="1" noTextEdit="1"/>
              </p:cNvSpPr>
              <p:nvPr/>
            </p:nvSpPr>
            <p:spPr>
              <a:xfrm>
                <a:off x="2885110" y="2450849"/>
                <a:ext cx="2736968" cy="620491"/>
              </a:xfrm>
              <a:prstGeom prst="rect">
                <a:avLst/>
              </a:prstGeom>
              <a:blipFill>
                <a:blip r:embed="rId3"/>
                <a:stretch>
                  <a:fillRect b="-88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矩形 8"/>
              <p:cNvSpPr/>
              <p:nvPr/>
            </p:nvSpPr>
            <p:spPr>
              <a:xfrm>
                <a:off x="2898255" y="3706557"/>
                <a:ext cx="2723823" cy="62049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unc>
                        <m:funcPr>
                          <m:ctrlPr>
                            <a:rPr lang="en-US" sz="2400" b="0" i="1" smtClean="0">
                              <a:latin typeface="Cambria Math" panose="02040503050406030204" pitchFamily="18" charset="0"/>
                            </a:rPr>
                          </m:ctrlPr>
                        </m:funcPr>
                        <m:fName>
                          <m:limLow>
                            <m:limLowPr>
                              <m:ctrlPr>
                                <a:rPr lang="en-US" sz="2400" b="0" i="1" smtClean="0">
                                  <a:latin typeface="Cambria Math" panose="02040503050406030204" pitchFamily="18" charset="0"/>
                                </a:rPr>
                              </m:ctrlPr>
                            </m:limLowPr>
                            <m:e>
                              <m:r>
                                <m:rPr>
                                  <m:sty m:val="p"/>
                                </m:rPr>
                                <a:rPr lang="en-US" sz="2400" b="0" i="0" smtClean="0">
                                  <a:latin typeface="Cambria Math" panose="02040503050406030204" pitchFamily="18" charset="0"/>
                                </a:rPr>
                                <m:t>max</m:t>
                              </m:r>
                            </m:e>
                            <m:lim>
                              <m:r>
                                <a:rPr lang="en-US" sz="2400" b="0" i="1" smtClean="0">
                                  <a:latin typeface="Cambria Math" panose="02040503050406030204" pitchFamily="18" charset="0"/>
                                </a:rPr>
                                <m:t>𝛼</m:t>
                              </m:r>
                              <m:r>
                                <a:rPr lang="en-US" sz="2400" b="0" i="1" smtClean="0">
                                  <a:latin typeface="Cambria Math" panose="02040503050406030204" pitchFamily="18" charset="0"/>
                                </a:rPr>
                                <m:t>≥0,</m:t>
                              </m:r>
                              <m:r>
                                <a:rPr lang="en-US" sz="2400" b="0" i="1" smtClean="0">
                                  <a:latin typeface="Cambria Math" panose="02040503050406030204" pitchFamily="18" charset="0"/>
                                </a:rPr>
                                <m:t>𝛽</m:t>
                              </m:r>
                            </m:lim>
                          </m:limLow>
                        </m:fName>
                        <m:e>
                          <m:func>
                            <m:funcPr>
                              <m:ctrlPr>
                                <a:rPr lang="en-US" sz="2400" i="1">
                                  <a:latin typeface="Cambria Math" panose="02040503050406030204" pitchFamily="18" charset="0"/>
                                </a:rPr>
                              </m:ctrlPr>
                            </m:funcPr>
                            <m:fName>
                              <m:limLow>
                                <m:limLowPr>
                                  <m:ctrlPr>
                                    <a:rPr lang="en-US" sz="2400" i="1">
                                      <a:latin typeface="Cambria Math" panose="02040503050406030204" pitchFamily="18" charset="0"/>
                                    </a:rPr>
                                  </m:ctrlPr>
                                </m:limLowPr>
                                <m:e>
                                  <m:r>
                                    <m:rPr>
                                      <m:sty m:val="p"/>
                                    </m:rPr>
                                    <a:rPr lang="en-US" sz="2400">
                                      <a:latin typeface="Cambria Math" panose="02040503050406030204" pitchFamily="18" charset="0"/>
                                    </a:rPr>
                                    <m:t>min</m:t>
                                  </m:r>
                                </m:e>
                                <m:lim>
                                  <m:r>
                                    <a:rPr lang="en-US" sz="2400" b="1" i="1">
                                      <a:latin typeface="Cambria Math" panose="02040503050406030204" pitchFamily="18" charset="0"/>
                                    </a:rPr>
                                    <m:t>𝒙</m:t>
                                  </m:r>
                                </m:lim>
                              </m:limLow>
                            </m:fName>
                            <m:e>
                              <m:r>
                                <a:rPr lang="en-US" sz="2400" i="1">
                                  <a:latin typeface="Cambria Math" panose="02040503050406030204" pitchFamily="18" charset="0"/>
                                </a:rPr>
                                <m:t>𝐿</m:t>
                              </m:r>
                              <m:r>
                                <a:rPr lang="en-US" sz="2400" i="1">
                                  <a:latin typeface="Cambria Math" panose="02040503050406030204" pitchFamily="18" charset="0"/>
                                </a:rPr>
                                <m:t>(</m:t>
                              </m:r>
                              <m:r>
                                <a:rPr lang="en-US" sz="2400" b="1" i="1">
                                  <a:latin typeface="Cambria Math" panose="02040503050406030204" pitchFamily="18" charset="0"/>
                                </a:rPr>
                                <m:t>𝒙</m:t>
                              </m:r>
                              <m:r>
                                <a:rPr lang="en-US" sz="2400" i="1">
                                  <a:latin typeface="Cambria Math" panose="02040503050406030204" pitchFamily="18" charset="0"/>
                                </a:rPr>
                                <m:t>,</m:t>
                              </m:r>
                              <m:r>
                                <a:rPr lang="en-US" sz="2400" i="1">
                                  <a:latin typeface="Cambria Math" panose="02040503050406030204" pitchFamily="18" charset="0"/>
                                </a:rPr>
                                <m:t>𝛼</m:t>
                              </m:r>
                              <m:r>
                                <a:rPr lang="en-US" sz="2400" i="1">
                                  <a:latin typeface="Cambria Math" panose="02040503050406030204" pitchFamily="18" charset="0"/>
                                </a:rPr>
                                <m:t>,</m:t>
                              </m:r>
                              <m:r>
                                <a:rPr lang="en-US" sz="2400" i="1">
                                  <a:latin typeface="Cambria Math" panose="02040503050406030204" pitchFamily="18" charset="0"/>
                                </a:rPr>
                                <m:t>𝛽</m:t>
                              </m:r>
                              <m:r>
                                <a:rPr lang="en-US" sz="2400" i="1">
                                  <a:latin typeface="Cambria Math" panose="02040503050406030204" pitchFamily="18" charset="0"/>
                                </a:rPr>
                                <m:t>)</m:t>
                              </m:r>
                            </m:e>
                          </m:func>
                        </m:e>
                      </m:func>
                    </m:oMath>
                  </m:oMathPara>
                </a14:m>
                <a:endParaRPr lang="en-US" sz="2400" dirty="0"/>
              </a:p>
            </p:txBody>
          </p:sp>
        </mc:Choice>
        <mc:Fallback xmlns="">
          <p:sp>
            <p:nvSpPr>
              <p:cNvPr id="9" name="矩形 8"/>
              <p:cNvSpPr>
                <a:spLocks noRot="1" noChangeAspect="1" noMove="1" noResize="1" noEditPoints="1" noAdjustHandles="1" noChangeArrowheads="1" noChangeShapeType="1" noTextEdit="1"/>
              </p:cNvSpPr>
              <p:nvPr/>
            </p:nvSpPr>
            <p:spPr>
              <a:xfrm>
                <a:off x="2898255" y="3706557"/>
                <a:ext cx="2723823" cy="620491"/>
              </a:xfrm>
              <a:prstGeom prst="rect">
                <a:avLst/>
              </a:prstGeom>
              <a:blipFill>
                <a:blip r:embed="rId4"/>
                <a:stretch>
                  <a:fillRect r="-224" b="-88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文本框 9"/>
              <p:cNvSpPr txBox="1"/>
              <p:nvPr/>
            </p:nvSpPr>
            <p:spPr>
              <a:xfrm>
                <a:off x="241657" y="4700482"/>
                <a:ext cx="1198341" cy="2110193"/>
              </a:xfrm>
              <a:prstGeom prst="rect">
                <a:avLst/>
              </a:prstGeom>
              <a:noFill/>
            </p:spPr>
            <p:txBody>
              <a:bodyPr wrap="none" lIns="0" tIns="0" rIns="0" bIns="0" rtlCol="0">
                <a:spAutoFit/>
              </a:bodyPr>
              <a:lstStyle/>
              <a:p>
                <a:pPr>
                  <a:spcAft>
                    <a:spcPts val="1200"/>
                  </a:spcAft>
                </a:pPr>
                <a14:m>
                  <m:oMathPara xmlns:m="http://schemas.openxmlformats.org/officeDocument/2006/math">
                    <m:oMathParaPr>
                      <m:jc m:val="centerGroup"/>
                    </m:oMathParaPr>
                    <m:oMath xmlns:m="http://schemas.openxmlformats.org/officeDocument/2006/math">
                      <m:f>
                        <m:fPr>
                          <m:ctrlPr>
                            <a:rPr lang="en-US" sz="2400" i="1" smtClean="0">
                              <a:latin typeface="Cambria Math" panose="02040503050406030204" pitchFamily="18" charset="0"/>
                              <a:ea typeface="Cambria Math" panose="02040503050406030204" pitchFamily="18" charset="0"/>
                            </a:rPr>
                          </m:ctrlPr>
                        </m:fPr>
                        <m:num>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𝐿</m:t>
                          </m:r>
                        </m:num>
                        <m:den>
                          <m:r>
                            <a:rPr lang="en-US" sz="2400" i="1">
                              <a:latin typeface="Cambria Math" panose="02040503050406030204" pitchFamily="18" charset="0"/>
                              <a:ea typeface="Cambria Math" panose="02040503050406030204" pitchFamily="18" charset="0"/>
                            </a:rPr>
                            <m:t>𝜕</m:t>
                          </m:r>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𝑥</m:t>
                              </m:r>
                            </m:e>
                            <m:sub>
                              <m:r>
                                <a:rPr lang="en-US" sz="2400" b="0" i="1" smtClean="0">
                                  <a:latin typeface="Cambria Math" panose="02040503050406030204" pitchFamily="18" charset="0"/>
                                  <a:ea typeface="Cambria Math" panose="02040503050406030204" pitchFamily="18" charset="0"/>
                                </a:rPr>
                                <m:t>1</m:t>
                              </m:r>
                            </m:sub>
                          </m:sSub>
                        </m:den>
                      </m:f>
                      <m:r>
                        <a:rPr lang="en-US" sz="2400" i="1">
                          <a:latin typeface="Cambria Math" panose="02040503050406030204" pitchFamily="18" charset="0"/>
                          <a:ea typeface="Cambria Math" panose="02040503050406030204" pitchFamily="18" charset="0"/>
                        </a:rPr>
                        <m:t>=0</m:t>
                      </m:r>
                    </m:oMath>
                  </m:oMathPara>
                </a14:m>
                <a:endParaRPr lang="en-US" sz="2400" dirty="0" smtClean="0">
                  <a:ea typeface="Cambria Math" panose="02040503050406030204" pitchFamily="18" charset="0"/>
                </a:endParaRPr>
              </a:p>
              <a:p>
                <a:pPr>
                  <a:spcAft>
                    <a:spcPts val="1200"/>
                  </a:spcAft>
                </a:pPr>
                <a14:m>
                  <m:oMathPara xmlns:m="http://schemas.openxmlformats.org/officeDocument/2006/math">
                    <m:oMathParaPr>
                      <m:jc m:val="centerGroup"/>
                    </m:oMathParaPr>
                    <m:oMath xmlns:m="http://schemas.openxmlformats.org/officeDocument/2006/math">
                      <m:f>
                        <m:fPr>
                          <m:ctrlPr>
                            <a:rPr lang="en-US" sz="2400" i="1">
                              <a:latin typeface="Cambria Math" panose="02040503050406030204" pitchFamily="18" charset="0"/>
                              <a:ea typeface="Cambria Math" panose="02040503050406030204" pitchFamily="18" charset="0"/>
                            </a:rPr>
                          </m:ctrlPr>
                        </m:fPr>
                        <m:num>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𝐿</m:t>
                          </m:r>
                        </m:num>
                        <m:den>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𝑥</m:t>
                              </m:r>
                            </m:e>
                            <m:sub>
                              <m:r>
                                <a:rPr lang="en-US" sz="2400" b="0" i="1" smtClean="0">
                                  <a:latin typeface="Cambria Math" panose="02040503050406030204" pitchFamily="18" charset="0"/>
                                  <a:ea typeface="Cambria Math" panose="02040503050406030204" pitchFamily="18" charset="0"/>
                                </a:rPr>
                                <m:t>2</m:t>
                              </m:r>
                            </m:sub>
                          </m:sSub>
                        </m:den>
                      </m:f>
                      <m:r>
                        <a:rPr lang="en-US" sz="2400" i="1">
                          <a:latin typeface="Cambria Math" panose="02040503050406030204" pitchFamily="18" charset="0"/>
                          <a:ea typeface="Cambria Math" panose="02040503050406030204" pitchFamily="18" charset="0"/>
                        </a:rPr>
                        <m:t>=0</m:t>
                      </m:r>
                    </m:oMath>
                  </m:oMathPara>
                </a14:m>
                <a:endParaRPr lang="en-US" sz="2400" dirty="0">
                  <a:ea typeface="Cambria Math" panose="02040503050406030204" pitchFamily="18" charset="0"/>
                </a:endParaRPr>
              </a:p>
              <a:p>
                <a:endParaRPr lang="en-US" dirty="0"/>
              </a:p>
            </p:txBody>
          </p:sp>
        </mc:Choice>
        <mc:Fallback xmlns="">
          <p:sp>
            <p:nvSpPr>
              <p:cNvPr id="10" name="文本框 9"/>
              <p:cNvSpPr txBox="1">
                <a:spLocks noRot="1" noChangeAspect="1" noMove="1" noResize="1" noEditPoints="1" noAdjustHandles="1" noChangeArrowheads="1" noChangeShapeType="1" noTextEdit="1"/>
              </p:cNvSpPr>
              <p:nvPr/>
            </p:nvSpPr>
            <p:spPr>
              <a:xfrm>
                <a:off x="241657" y="4700482"/>
                <a:ext cx="1198341" cy="2110193"/>
              </a:xfrm>
              <a:prstGeom prst="rect">
                <a:avLst/>
              </a:prstGeom>
              <a:blipFill>
                <a:blip r:embed="rId5"/>
                <a:stretch>
                  <a:fillRect/>
                </a:stretch>
              </a:blipFill>
            </p:spPr>
            <p:txBody>
              <a:bodyPr/>
              <a:lstStyle/>
              <a:p>
                <a:r>
                  <a:rPr lang="en-US">
                    <a:noFill/>
                  </a:rPr>
                  <a:t> </a:t>
                </a:r>
              </a:p>
            </p:txBody>
          </p:sp>
        </mc:Fallback>
      </mc:AlternateContent>
      <p:sp>
        <p:nvSpPr>
          <p:cNvPr id="11" name="右箭头 10"/>
          <p:cNvSpPr/>
          <p:nvPr/>
        </p:nvSpPr>
        <p:spPr>
          <a:xfrm>
            <a:off x="1834742" y="5307240"/>
            <a:ext cx="317500" cy="317500"/>
          </a:xfrm>
          <a:prstGeom prst="rightArrow">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2" name="文本框 11"/>
              <p:cNvSpPr txBox="1"/>
              <p:nvPr/>
            </p:nvSpPr>
            <p:spPr>
              <a:xfrm>
                <a:off x="2530657" y="5054082"/>
                <a:ext cx="3703899" cy="82381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400" i="1" smtClean="0">
                              <a:latin typeface="Cambria Math" panose="02040503050406030204" pitchFamily="18" charset="0"/>
                            </a:rPr>
                          </m:ctrlPr>
                        </m:dPr>
                        <m:e>
                          <m:eqArr>
                            <m:eqArrPr>
                              <m:ctrlPr>
                                <a:rPr lang="en-US" sz="2400" i="1" smtClean="0">
                                  <a:latin typeface="Cambria Math" panose="02040503050406030204" pitchFamily="18" charset="0"/>
                                </a:rPr>
                              </m:ctrlPr>
                            </m:eqArrPr>
                            <m:e>
                              <m:r>
                                <a:rPr lang="en-US" sz="2400" b="0" i="1" smtClean="0">
                                  <a:latin typeface="Cambria Math" panose="02040503050406030204" pitchFamily="18" charset="0"/>
                                </a:rPr>
                                <m:t> </m:t>
                              </m:r>
                              <m:r>
                                <a:rPr lang="en-US" sz="2400" b="0" i="1" smtClean="0">
                                  <a:latin typeface="Cambria Math" panose="02040503050406030204" pitchFamily="18" charset="0"/>
                                </a:rPr>
                                <m:t>𝛽</m:t>
                              </m:r>
                              <m:r>
                                <a:rPr lang="en-US" sz="2400" b="0" i="1" smtClean="0">
                                  <a:latin typeface="Cambria Math" panose="02040503050406030204" pitchFamily="18" charset="0"/>
                                </a:rPr>
                                <m:t>+2</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r>
                                <a:rPr lang="en-US" sz="2400" b="0" i="1" smtClean="0">
                                  <a:latin typeface="Cambria Math" panose="02040503050406030204" pitchFamily="18" charset="0"/>
                                </a:rPr>
                                <m:t>𝛼</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2</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−4</m:t>
                                  </m:r>
                                </m:e>
                              </m:d>
                              <m:r>
                                <a:rPr lang="en-US" sz="2400" b="0" i="1" smtClean="0">
                                  <a:latin typeface="Cambria Math" panose="02040503050406030204" pitchFamily="18" charset="0"/>
                                </a:rPr>
                                <m:t>=0</m:t>
                              </m:r>
                            </m:e>
                            <m:e>
                              <m:r>
                                <a:rPr lang="en-US" sz="2400" b="0" i="1" smtClean="0">
                                  <a:latin typeface="Cambria Math" panose="02040503050406030204" pitchFamily="18" charset="0"/>
                                </a:rPr>
                                <m:t> 2</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2</m:t>
                                  </m:r>
                                </m:sub>
                              </m:sSub>
                              <m:r>
                                <a:rPr lang="en-US" sz="2400" b="0" i="1" smtClean="0">
                                  <a:latin typeface="Cambria Math" panose="02040503050406030204" pitchFamily="18" charset="0"/>
                                </a:rPr>
                                <m:t>−</m:t>
                              </m:r>
                              <m:r>
                                <a:rPr lang="en-US" sz="2400" b="0" i="1" smtClean="0">
                                  <a:latin typeface="Cambria Math" panose="02040503050406030204" pitchFamily="18" charset="0"/>
                                </a:rPr>
                                <m:t>𝛽</m:t>
                              </m:r>
                              <m:r>
                                <a:rPr lang="en-US" sz="2400" b="0" i="1" smtClean="0">
                                  <a:latin typeface="Cambria Math" panose="02040503050406030204" pitchFamily="18" charset="0"/>
                                </a:rPr>
                                <m:t>+2</m:t>
                              </m:r>
                              <m:r>
                                <a:rPr lang="en-US" sz="2400" b="0" i="1" smtClean="0">
                                  <a:latin typeface="Cambria Math" panose="02040503050406030204" pitchFamily="18" charset="0"/>
                                </a:rPr>
                                <m:t>𝛼</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2</m:t>
                                  </m:r>
                                </m:sub>
                              </m:sSub>
                              <m:r>
                                <a:rPr lang="en-US" sz="2400" b="0" i="1" smtClean="0">
                                  <a:latin typeface="Cambria Math" panose="02040503050406030204" pitchFamily="18" charset="0"/>
                                </a:rPr>
                                <m:t>=0           </m:t>
                              </m:r>
                            </m:e>
                          </m:eqArr>
                        </m:e>
                      </m:d>
                    </m:oMath>
                  </m:oMathPara>
                </a14:m>
                <a:endParaRPr lang="en-US" dirty="0"/>
              </a:p>
            </p:txBody>
          </p:sp>
        </mc:Choice>
        <mc:Fallback xmlns="">
          <p:sp>
            <p:nvSpPr>
              <p:cNvPr id="12" name="文本框 11"/>
              <p:cNvSpPr txBox="1">
                <a:spLocks noRot="1" noChangeAspect="1" noMove="1" noResize="1" noEditPoints="1" noAdjustHandles="1" noChangeArrowheads="1" noChangeShapeType="1" noTextEdit="1"/>
              </p:cNvSpPr>
              <p:nvPr/>
            </p:nvSpPr>
            <p:spPr>
              <a:xfrm>
                <a:off x="2530657" y="5054082"/>
                <a:ext cx="3703899" cy="823815"/>
              </a:xfrm>
              <a:prstGeom prst="rect">
                <a:avLst/>
              </a:prstGeom>
              <a:blipFill>
                <a:blip r:embed="rId6"/>
                <a:stretch>
                  <a:fillRect/>
                </a:stretch>
              </a:blipFill>
            </p:spPr>
            <p:txBody>
              <a:bodyPr/>
              <a:lstStyle/>
              <a:p>
                <a:r>
                  <a:rPr lang="en-US">
                    <a:noFill/>
                  </a:rPr>
                  <a:t> </a:t>
                </a:r>
              </a:p>
            </p:txBody>
          </p:sp>
        </mc:Fallback>
      </mc:AlternateContent>
      <p:sp>
        <p:nvSpPr>
          <p:cNvPr id="13" name="右箭头 12"/>
          <p:cNvSpPr/>
          <p:nvPr/>
        </p:nvSpPr>
        <p:spPr>
          <a:xfrm>
            <a:off x="6596642" y="5298623"/>
            <a:ext cx="317500" cy="317500"/>
          </a:xfrm>
          <a:prstGeom prst="rightArrow">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4" name="矩形 13"/>
              <p:cNvSpPr/>
              <p:nvPr/>
            </p:nvSpPr>
            <p:spPr>
              <a:xfrm>
                <a:off x="6938453" y="4629601"/>
                <a:ext cx="2201757" cy="175714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400" i="1" smtClean="0">
                              <a:latin typeface="Cambria Math" panose="02040503050406030204" pitchFamily="18" charset="0"/>
                            </a:rPr>
                          </m:ctrlPr>
                        </m:dPr>
                        <m:e>
                          <m:eqArr>
                            <m:eqArrPr>
                              <m:ctrlPr>
                                <a:rPr lang="en-US" sz="2400" i="1">
                                  <a:latin typeface="Cambria Math" panose="02040503050406030204" pitchFamily="18" charset="0"/>
                                </a:rPr>
                              </m:ctrlPr>
                            </m:eqArrPr>
                            <m:e>
                              <m:r>
                                <a:rPr lang="en-US" sz="2400" i="1">
                                  <a:latin typeface="Cambria Math" panose="02040503050406030204" pitchFamily="18" charset="0"/>
                                </a:rPr>
                                <m:t> </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1</m:t>
                                  </m:r>
                                </m:sub>
                              </m:sSub>
                              <m:r>
                                <a:rPr lang="en-US" sz="2400" i="1">
                                  <a:latin typeface="Cambria Math" panose="02040503050406030204" pitchFamily="18" charset="0"/>
                                </a:rPr>
                                <m:t>=</m:t>
                              </m:r>
                              <m:f>
                                <m:fPr>
                                  <m:ctrlPr>
                                    <a:rPr lang="en-US" sz="2400" b="0" i="1" smtClean="0">
                                      <a:latin typeface="Cambria Math" panose="02040503050406030204" pitchFamily="18" charset="0"/>
                                    </a:rPr>
                                  </m:ctrlPr>
                                </m:fPr>
                                <m:num>
                                  <m:r>
                                    <a:rPr lang="en-US" sz="2400" i="1">
                                      <a:latin typeface="Cambria Math" panose="02040503050406030204" pitchFamily="18" charset="0"/>
                                    </a:rPr>
                                    <m:t>4</m:t>
                                  </m:r>
                                  <m:r>
                                    <a:rPr lang="en-US" sz="2400" i="1">
                                      <a:latin typeface="Cambria Math" panose="02040503050406030204" pitchFamily="18" charset="0"/>
                                    </a:rPr>
                                    <m:t>𝛼</m:t>
                                  </m:r>
                                  <m:r>
                                    <a:rPr lang="en-US" sz="2400" i="1">
                                      <a:latin typeface="Cambria Math" panose="02040503050406030204" pitchFamily="18" charset="0"/>
                                    </a:rPr>
                                    <m:t>−</m:t>
                                  </m:r>
                                  <m:r>
                                    <a:rPr lang="en-US" sz="2400" b="0" i="1" smtClean="0">
                                      <a:latin typeface="Cambria Math" panose="02040503050406030204" pitchFamily="18" charset="0"/>
                                    </a:rPr>
                                    <m:t>𝛽</m:t>
                                  </m:r>
                                </m:num>
                                <m:den>
                                  <m:r>
                                    <a:rPr lang="en-US" sz="2400" b="0" i="1" smtClean="0">
                                      <a:latin typeface="Cambria Math" panose="02040503050406030204" pitchFamily="18" charset="0"/>
                                    </a:rPr>
                                    <m:t>2</m:t>
                                  </m:r>
                                  <m:r>
                                    <a:rPr lang="en-US" sz="2400" b="0" i="1" smtClean="0">
                                      <a:latin typeface="Cambria Math" panose="02040503050406030204" pitchFamily="18" charset="0"/>
                                    </a:rPr>
                                    <m:t>𝛼</m:t>
                                  </m:r>
                                  <m:r>
                                    <a:rPr lang="en-US" sz="2400" b="0" i="1" smtClean="0">
                                      <a:latin typeface="Cambria Math" panose="02040503050406030204" pitchFamily="18" charset="0"/>
                                    </a:rPr>
                                    <m:t>+2</m:t>
                                  </m:r>
                                </m:den>
                              </m:f>
                            </m:e>
                            <m:e>
                              <m:r>
                                <a:rPr lang="en-US" sz="2400" i="1">
                                  <a:latin typeface="Cambria Math" panose="02040503050406030204" pitchFamily="18" charset="0"/>
                                </a:rPr>
                                <m:t> </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2</m:t>
                                  </m:r>
                                </m:sub>
                              </m:sSub>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𝛽</m:t>
                                  </m:r>
                                </m:num>
                                <m:den>
                                  <m:r>
                                    <a:rPr lang="en-US" sz="2400" b="0" i="1" smtClean="0">
                                      <a:latin typeface="Cambria Math" panose="02040503050406030204" pitchFamily="18" charset="0"/>
                                    </a:rPr>
                                    <m:t>2</m:t>
                                  </m:r>
                                  <m:r>
                                    <a:rPr lang="en-US" sz="2400" b="0" i="1" smtClean="0">
                                      <a:latin typeface="Cambria Math" panose="02040503050406030204" pitchFamily="18" charset="0"/>
                                    </a:rPr>
                                    <m:t>𝛼</m:t>
                                  </m:r>
                                  <m:r>
                                    <a:rPr lang="en-US" sz="2400" b="0" i="1" smtClean="0">
                                      <a:latin typeface="Cambria Math" panose="02040503050406030204" pitchFamily="18" charset="0"/>
                                    </a:rPr>
                                    <m:t>+2</m:t>
                                  </m:r>
                                </m:den>
                              </m:f>
                              <m:r>
                                <a:rPr lang="en-US" sz="2400" i="1">
                                  <a:latin typeface="Cambria Math" panose="02040503050406030204" pitchFamily="18" charset="0"/>
                                </a:rPr>
                                <m:t> </m:t>
                              </m:r>
                            </m:e>
                          </m:eqArr>
                        </m:e>
                      </m:d>
                    </m:oMath>
                  </m:oMathPara>
                </a14:m>
                <a:endParaRPr lang="en-US" sz="2400" dirty="0"/>
              </a:p>
            </p:txBody>
          </p:sp>
        </mc:Choice>
        <mc:Fallback xmlns="">
          <p:sp>
            <p:nvSpPr>
              <p:cNvPr id="14" name="矩形 13"/>
              <p:cNvSpPr>
                <a:spLocks noRot="1" noChangeAspect="1" noMove="1" noResize="1" noEditPoints="1" noAdjustHandles="1" noChangeArrowheads="1" noChangeShapeType="1" noTextEdit="1"/>
              </p:cNvSpPr>
              <p:nvPr/>
            </p:nvSpPr>
            <p:spPr>
              <a:xfrm>
                <a:off x="6938453" y="4629601"/>
                <a:ext cx="2201757" cy="1757148"/>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8995687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The </a:t>
            </a:r>
            <a:r>
              <a:rPr lang="en-US" dirty="0" smtClean="0"/>
              <a:t>direction of a vector</a:t>
            </a:r>
            <a:endParaRPr 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nl-NL" dirty="0" smtClean="0"/>
                  <a:t>The direction of a vector </a:t>
                </a:r>
                <a:r>
                  <a:rPr lang="nl-NL" b="1" i="1" dirty="0" smtClean="0">
                    <a:latin typeface="Times New Roman" panose="02020603050405020304" pitchFamily="18" charset="0"/>
                    <a:cs typeface="Times New Roman" panose="02020603050405020304" pitchFamily="18" charset="0"/>
                  </a:rPr>
                  <a:t>u</a:t>
                </a:r>
                <a:r>
                  <a:rPr lang="nl-NL" b="1" dirty="0" smtClean="0">
                    <a:latin typeface="Times New Roman" panose="02020603050405020304" pitchFamily="18" charset="0"/>
                    <a:cs typeface="Times New Roman" panose="02020603050405020304" pitchFamily="18" charset="0"/>
                  </a:rPr>
                  <a:t>=</a:t>
                </a:r>
                <a:r>
                  <a:rPr lang="nl-NL" dirty="0" smtClean="0">
                    <a:latin typeface="Times New Roman" panose="02020603050405020304" pitchFamily="18" charset="0"/>
                    <a:cs typeface="Times New Roman" panose="02020603050405020304" pitchFamily="18" charset="0"/>
                  </a:rPr>
                  <a:t>(</a:t>
                </a:r>
                <a:r>
                  <a:rPr lang="nl-NL" i="1" dirty="0" smtClean="0">
                    <a:latin typeface="Times New Roman" panose="02020603050405020304" pitchFamily="18" charset="0"/>
                    <a:cs typeface="Times New Roman" panose="02020603050405020304" pitchFamily="18" charset="0"/>
                  </a:rPr>
                  <a:t>u</a:t>
                </a:r>
                <a:r>
                  <a:rPr lang="nl-NL" baseline="-25000" dirty="0">
                    <a:latin typeface="Times New Roman" panose="02020603050405020304" pitchFamily="18" charset="0"/>
                    <a:cs typeface="Times New Roman" panose="02020603050405020304" pitchFamily="18" charset="0"/>
                  </a:rPr>
                  <a:t>1</a:t>
                </a:r>
                <a:r>
                  <a:rPr lang="nl-NL" dirty="0" smtClean="0">
                    <a:latin typeface="Times New Roman" panose="02020603050405020304" pitchFamily="18" charset="0"/>
                    <a:cs typeface="Times New Roman" panose="02020603050405020304" pitchFamily="18" charset="0"/>
                  </a:rPr>
                  <a:t>,</a:t>
                </a:r>
                <a:r>
                  <a:rPr lang="nl-NL" i="1" dirty="0" smtClean="0">
                    <a:latin typeface="Times New Roman" panose="02020603050405020304" pitchFamily="18" charset="0"/>
                    <a:cs typeface="Times New Roman" panose="02020603050405020304" pitchFamily="18" charset="0"/>
                  </a:rPr>
                  <a:t>u</a:t>
                </a:r>
                <a:r>
                  <a:rPr lang="nl-NL" baseline="-25000" dirty="0" smtClean="0">
                    <a:latin typeface="Times New Roman" panose="02020603050405020304" pitchFamily="18" charset="0"/>
                    <a:cs typeface="Times New Roman" panose="02020603050405020304" pitchFamily="18" charset="0"/>
                  </a:rPr>
                  <a:t>2</a:t>
                </a:r>
                <a:r>
                  <a:rPr lang="nl-NL" dirty="0" smtClean="0">
                    <a:latin typeface="Times New Roman" panose="02020603050405020304" pitchFamily="18" charset="0"/>
                    <a:cs typeface="Times New Roman" panose="02020603050405020304" pitchFamily="18" charset="0"/>
                  </a:rPr>
                  <a:t>)</a:t>
                </a:r>
                <a:r>
                  <a:rPr lang="nl-NL" dirty="0" smtClean="0"/>
                  <a:t> </a:t>
                </a:r>
                <a:r>
                  <a:rPr lang="nl-NL" dirty="0"/>
                  <a:t>is </a:t>
                </a:r>
                <a:r>
                  <a:rPr lang="nl-NL" dirty="0" smtClean="0"/>
                  <a:t>the vector </a:t>
                </a:r>
                <a:r>
                  <a:rPr lang="nl-NL" b="1" i="1" dirty="0" smtClean="0">
                    <a:latin typeface="Times New Roman" panose="02020603050405020304" pitchFamily="18" charset="0"/>
                    <a:cs typeface="Times New Roman" panose="02020603050405020304" pitchFamily="18" charset="0"/>
                  </a:rPr>
                  <a:t>w=</a:t>
                </a:r>
                <a:r>
                  <a:rPr lang="nl-NL" dirty="0" smtClean="0">
                    <a:latin typeface="Times New Roman" panose="02020603050405020304" pitchFamily="18" charset="0"/>
                    <a:cs typeface="Times New Roman" panose="02020603050405020304" pitchFamily="18" charset="0"/>
                  </a:rPr>
                  <a:t>(</a:t>
                </a:r>
                <a14:m>
                  <m:oMath xmlns:m="http://schemas.openxmlformats.org/officeDocument/2006/math">
                    <m:f>
                      <m:fPr>
                        <m:ctrlPr>
                          <a:rPr lang="en-US" b="0" i="1" smtClean="0">
                            <a:latin typeface="Cambria Math" panose="02040503050406030204" pitchFamily="18" charset="0"/>
                            <a:cs typeface="Times New Roman" panose="02020603050405020304" pitchFamily="18" charset="0"/>
                          </a:rPr>
                        </m:ctrlPr>
                      </m:fPr>
                      <m:num>
                        <m:sSub>
                          <m:sSubPr>
                            <m:ctrlPr>
                              <a:rPr lang="en-US" b="0" i="1" smtClean="0">
                                <a:latin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cs typeface="Times New Roman" panose="02020603050405020304" pitchFamily="18" charset="0"/>
                              </a:rPr>
                              <m:t>𝑢</m:t>
                            </m:r>
                          </m:e>
                          <m:sub>
                            <m:r>
                              <a:rPr lang="en-US" b="0" i="1" smtClean="0">
                                <a:latin typeface="Cambria Math" panose="02040503050406030204" pitchFamily="18" charset="0"/>
                                <a:cs typeface="Times New Roman" panose="02020603050405020304" pitchFamily="18" charset="0"/>
                              </a:rPr>
                              <m:t>1</m:t>
                            </m:r>
                          </m:sub>
                        </m:sSub>
                      </m:num>
                      <m:den>
                        <m:d>
                          <m:dPr>
                            <m:begChr m:val="‖"/>
                            <m:endChr m:val="‖"/>
                            <m:ctrlPr>
                              <a:rPr lang="en-US" b="0" i="1" smtClean="0">
                                <a:latin typeface="Cambria Math" panose="02040503050406030204" pitchFamily="18" charset="0"/>
                                <a:cs typeface="Times New Roman" panose="02020603050405020304" pitchFamily="18" charset="0"/>
                              </a:rPr>
                            </m:ctrlPr>
                          </m:dPr>
                          <m:e>
                            <m:r>
                              <a:rPr lang="en-US" b="0" i="1" smtClean="0">
                                <a:latin typeface="Cambria Math" panose="02040503050406030204" pitchFamily="18" charset="0"/>
                                <a:cs typeface="Times New Roman" panose="02020603050405020304" pitchFamily="18" charset="0"/>
                              </a:rPr>
                              <m:t>𝑢</m:t>
                            </m:r>
                          </m:e>
                        </m:d>
                      </m:den>
                    </m:f>
                    <m:r>
                      <a:rPr lang="en-US" b="0" i="1" smtClean="0">
                        <a:latin typeface="Cambria Math" panose="02040503050406030204" pitchFamily="18" charset="0"/>
                        <a:cs typeface="Times New Roman" panose="02020603050405020304" pitchFamily="18" charset="0"/>
                      </a:rPr>
                      <m:t>,</m:t>
                    </m:r>
                    <m:f>
                      <m:fPr>
                        <m:ctrlPr>
                          <a:rPr lang="en-US" b="0" i="1" smtClean="0">
                            <a:latin typeface="Cambria Math" panose="02040503050406030204" pitchFamily="18" charset="0"/>
                            <a:cs typeface="Times New Roman" panose="02020603050405020304" pitchFamily="18" charset="0"/>
                          </a:rPr>
                        </m:ctrlPr>
                      </m:fPr>
                      <m:num>
                        <m:sSub>
                          <m:sSubPr>
                            <m:ctrlPr>
                              <a:rPr lang="en-US" b="0" i="1" smtClean="0">
                                <a:latin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cs typeface="Times New Roman" panose="02020603050405020304" pitchFamily="18" charset="0"/>
                              </a:rPr>
                              <m:t>𝑢</m:t>
                            </m:r>
                          </m:e>
                          <m:sub>
                            <m:r>
                              <a:rPr lang="en-US" b="0" i="1" smtClean="0">
                                <a:latin typeface="Cambria Math" panose="02040503050406030204" pitchFamily="18" charset="0"/>
                                <a:cs typeface="Times New Roman" panose="02020603050405020304" pitchFamily="18" charset="0"/>
                              </a:rPr>
                              <m:t>2</m:t>
                            </m:r>
                          </m:sub>
                        </m:sSub>
                      </m:num>
                      <m:den>
                        <m:d>
                          <m:dPr>
                            <m:begChr m:val="‖"/>
                            <m:endChr m:val="‖"/>
                            <m:ctrlPr>
                              <a:rPr lang="en-US" b="0" i="1" smtClean="0">
                                <a:latin typeface="Cambria Math" panose="02040503050406030204" pitchFamily="18" charset="0"/>
                                <a:cs typeface="Times New Roman" panose="02020603050405020304" pitchFamily="18" charset="0"/>
                              </a:rPr>
                            </m:ctrlPr>
                          </m:dPr>
                          <m:e>
                            <m:r>
                              <a:rPr lang="en-US" b="0" i="1" smtClean="0">
                                <a:latin typeface="Cambria Math" panose="02040503050406030204" pitchFamily="18" charset="0"/>
                                <a:cs typeface="Times New Roman" panose="02020603050405020304" pitchFamily="18" charset="0"/>
                              </a:rPr>
                              <m:t>𝑢</m:t>
                            </m:r>
                          </m:e>
                        </m:d>
                      </m:den>
                    </m:f>
                  </m:oMath>
                </a14:m>
                <a:r>
                  <a:rPr lang="nl-NL"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896"/>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11/1/2018</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4</a:t>
            </a:fld>
            <a:endParaRPr lang="en-US"/>
          </a:p>
        </p:txBody>
      </p:sp>
      <p:pic>
        <p:nvPicPr>
          <p:cNvPr id="14339" name="Picture 3" descr="03-direction-ang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049" y="1362530"/>
            <a:ext cx="3657600" cy="3200401"/>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8" name="文本框 7"/>
              <p:cNvSpPr txBox="1"/>
              <p:nvPr/>
            </p:nvSpPr>
            <p:spPr>
              <a:xfrm>
                <a:off x="822961" y="4721490"/>
                <a:ext cx="3221779" cy="148547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sz="2400" b="0" i="1" smtClean="0">
                              <a:latin typeface="Cambria Math" panose="02040503050406030204" pitchFamily="18" charset="0"/>
                            </a:rPr>
                          </m:ctrlPr>
                        </m:funcPr>
                        <m:fName>
                          <m:r>
                            <m:rPr>
                              <m:sty m:val="p"/>
                            </m:rPr>
                            <a:rPr lang="en-US" sz="2400" b="0" i="0" smtClean="0">
                              <a:latin typeface="Cambria Math" panose="02040503050406030204" pitchFamily="18" charset="0"/>
                            </a:rPr>
                            <m:t>cos</m:t>
                          </m:r>
                        </m:fName>
                        <m:e>
                          <m:d>
                            <m:dPr>
                              <m:ctrlPr>
                                <a:rPr lang="en-US" sz="2400" b="0" i="1" smtClean="0">
                                  <a:latin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𝜃</m:t>
                              </m:r>
                            </m:e>
                          </m:d>
                        </m:e>
                      </m:func>
                      <m:r>
                        <a:rPr lang="en-US" sz="2400" i="1">
                          <a:latin typeface="Cambria Math" panose="02040503050406030204" pitchFamily="18" charset="0"/>
                        </a:rPr>
                        <m:t>=</m:t>
                      </m:r>
                      <m:f>
                        <m:fPr>
                          <m:ctrlPr>
                            <a:rPr lang="en-US" sz="2400" i="1">
                              <a:latin typeface="Cambria Math" panose="02040503050406030204" pitchFamily="18" charset="0"/>
                              <a:cs typeface="Times New Roman" panose="02020603050405020304" pitchFamily="18" charset="0"/>
                            </a:rPr>
                          </m:ctrlPr>
                        </m:fPr>
                        <m:num>
                          <m:sSub>
                            <m:sSubPr>
                              <m:ctrlPr>
                                <a:rPr lang="en-US" sz="2400" i="1">
                                  <a:latin typeface="Cambria Math" panose="02040503050406030204" pitchFamily="18" charset="0"/>
                                  <a:cs typeface="Times New Roman" panose="02020603050405020304" pitchFamily="18" charset="0"/>
                                </a:rPr>
                              </m:ctrlPr>
                            </m:sSubPr>
                            <m:e>
                              <m:r>
                                <a:rPr lang="en-US" sz="2400" i="1">
                                  <a:latin typeface="Cambria Math" panose="02040503050406030204" pitchFamily="18" charset="0"/>
                                  <a:cs typeface="Times New Roman" panose="02020603050405020304" pitchFamily="18" charset="0"/>
                                </a:rPr>
                                <m:t>𝑢</m:t>
                              </m:r>
                            </m:e>
                            <m:sub>
                              <m:r>
                                <a:rPr lang="en-US" sz="2400" i="1">
                                  <a:latin typeface="Cambria Math" panose="02040503050406030204" pitchFamily="18" charset="0"/>
                                  <a:cs typeface="Times New Roman" panose="02020603050405020304" pitchFamily="18" charset="0"/>
                                </a:rPr>
                                <m:t>1</m:t>
                              </m:r>
                            </m:sub>
                          </m:sSub>
                        </m:num>
                        <m:den>
                          <m:d>
                            <m:dPr>
                              <m:begChr m:val="‖"/>
                              <m:endChr m:val="‖"/>
                              <m:ctrlPr>
                                <a:rPr lang="en-US" sz="2400" i="1">
                                  <a:latin typeface="Cambria Math" panose="02040503050406030204" pitchFamily="18" charset="0"/>
                                  <a:cs typeface="Times New Roman" panose="02020603050405020304" pitchFamily="18" charset="0"/>
                                </a:rPr>
                              </m:ctrlPr>
                            </m:dPr>
                            <m:e>
                              <m:r>
                                <a:rPr lang="en-US" sz="2400" i="1">
                                  <a:latin typeface="Cambria Math" panose="02040503050406030204" pitchFamily="18" charset="0"/>
                                  <a:cs typeface="Times New Roman" panose="02020603050405020304" pitchFamily="18" charset="0"/>
                                </a:rPr>
                                <m:t>𝑢</m:t>
                              </m:r>
                            </m:e>
                          </m:d>
                        </m:den>
                      </m:f>
                      <m:r>
                        <a:rPr lang="en-US" sz="2400" b="0" i="1" smtClean="0">
                          <a:latin typeface="Cambria Math" panose="02040503050406030204" pitchFamily="18" charset="0"/>
                          <a:cs typeface="Times New Roman" panose="02020603050405020304" pitchFamily="18" charset="0"/>
                        </a:rPr>
                        <m:t>=</m:t>
                      </m:r>
                      <m:f>
                        <m:fPr>
                          <m:ctrlPr>
                            <a:rPr lang="en-US" sz="2400" b="0" i="1" smtClean="0">
                              <a:latin typeface="Cambria Math" panose="02040503050406030204" pitchFamily="18" charset="0"/>
                              <a:cs typeface="Times New Roman" panose="02020603050405020304" pitchFamily="18" charset="0"/>
                            </a:rPr>
                          </m:ctrlPr>
                        </m:fPr>
                        <m:num>
                          <m:r>
                            <a:rPr lang="en-US" sz="2400" b="0" i="1" smtClean="0">
                              <a:latin typeface="Cambria Math" panose="02040503050406030204" pitchFamily="18" charset="0"/>
                              <a:cs typeface="Times New Roman" panose="02020603050405020304" pitchFamily="18" charset="0"/>
                            </a:rPr>
                            <m:t>3</m:t>
                          </m:r>
                        </m:num>
                        <m:den>
                          <m:r>
                            <a:rPr lang="en-US" sz="2400" b="0" i="1" smtClean="0">
                              <a:latin typeface="Cambria Math" panose="02040503050406030204" pitchFamily="18" charset="0"/>
                              <a:cs typeface="Times New Roman" panose="02020603050405020304" pitchFamily="18" charset="0"/>
                            </a:rPr>
                            <m:t>5</m:t>
                          </m:r>
                        </m:den>
                      </m:f>
                      <m:r>
                        <a:rPr lang="en-US" sz="2400" b="0" i="1" smtClean="0">
                          <a:latin typeface="Cambria Math" panose="02040503050406030204" pitchFamily="18" charset="0"/>
                          <a:cs typeface="Times New Roman" panose="02020603050405020304" pitchFamily="18" charset="0"/>
                        </a:rPr>
                        <m:t>=0.6</m:t>
                      </m:r>
                    </m:oMath>
                  </m:oMathPara>
                </a14:m>
                <a:endParaRPr lang="en-US" sz="2400" dirty="0" smtClean="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func>
                        <m:funcPr>
                          <m:ctrlPr>
                            <a:rPr lang="en-US" sz="2400" i="1">
                              <a:latin typeface="Cambria Math" panose="02040503050406030204" pitchFamily="18" charset="0"/>
                            </a:rPr>
                          </m:ctrlPr>
                        </m:funcPr>
                        <m:fName>
                          <m:r>
                            <m:rPr>
                              <m:sty m:val="p"/>
                            </m:rPr>
                            <a:rPr lang="en-US" sz="2400">
                              <a:latin typeface="Cambria Math" panose="02040503050406030204" pitchFamily="18" charset="0"/>
                            </a:rPr>
                            <m:t>cos</m:t>
                          </m:r>
                        </m:fName>
                        <m:e>
                          <m:d>
                            <m:dPr>
                              <m:ctrlPr>
                                <a:rPr lang="en-US" sz="2400" i="1">
                                  <a:latin typeface="Cambria Math" panose="02040503050406030204" pitchFamily="18" charset="0"/>
                                </a:rPr>
                              </m:ctrlPr>
                            </m:dPr>
                            <m:e>
                              <m:r>
                                <a:rPr lang="en-US" sz="2400" i="1" smtClean="0">
                                  <a:latin typeface="Cambria Math" panose="02040503050406030204" pitchFamily="18" charset="0"/>
                                  <a:ea typeface="Cambria Math" panose="02040503050406030204" pitchFamily="18" charset="0"/>
                                </a:rPr>
                                <m:t>𝛼</m:t>
                              </m:r>
                            </m:e>
                          </m:d>
                        </m:e>
                      </m:func>
                      <m:r>
                        <a:rPr lang="en-US" sz="2400" i="1">
                          <a:latin typeface="Cambria Math" panose="02040503050406030204" pitchFamily="18" charset="0"/>
                        </a:rPr>
                        <m:t>=</m:t>
                      </m:r>
                      <m:f>
                        <m:fPr>
                          <m:ctrlPr>
                            <a:rPr lang="en-US" sz="2400" i="1">
                              <a:latin typeface="Cambria Math" panose="02040503050406030204" pitchFamily="18" charset="0"/>
                              <a:cs typeface="Times New Roman" panose="02020603050405020304" pitchFamily="18" charset="0"/>
                            </a:rPr>
                          </m:ctrlPr>
                        </m:fPr>
                        <m:num>
                          <m:sSub>
                            <m:sSubPr>
                              <m:ctrlPr>
                                <a:rPr lang="en-US" sz="2400" i="1" smtClean="0">
                                  <a:latin typeface="Cambria Math" panose="02040503050406030204" pitchFamily="18" charset="0"/>
                                  <a:cs typeface="Times New Roman" panose="02020603050405020304" pitchFamily="18" charset="0"/>
                                </a:rPr>
                              </m:ctrlPr>
                            </m:sSubPr>
                            <m:e>
                              <m:r>
                                <a:rPr lang="en-US" sz="2400" i="1">
                                  <a:latin typeface="Cambria Math" panose="02040503050406030204" pitchFamily="18" charset="0"/>
                                  <a:cs typeface="Times New Roman" panose="02020603050405020304" pitchFamily="18" charset="0"/>
                                </a:rPr>
                                <m:t>𝑢</m:t>
                              </m:r>
                            </m:e>
                            <m:sub>
                              <m:r>
                                <a:rPr lang="en-US" sz="2400" b="0" i="1" smtClean="0">
                                  <a:latin typeface="Cambria Math" panose="02040503050406030204" pitchFamily="18" charset="0"/>
                                  <a:cs typeface="Times New Roman" panose="02020603050405020304" pitchFamily="18" charset="0"/>
                                </a:rPr>
                                <m:t>2</m:t>
                              </m:r>
                            </m:sub>
                          </m:sSub>
                        </m:num>
                        <m:den>
                          <m:d>
                            <m:dPr>
                              <m:begChr m:val="‖"/>
                              <m:endChr m:val="‖"/>
                              <m:ctrlPr>
                                <a:rPr lang="en-US" sz="2400" i="1">
                                  <a:latin typeface="Cambria Math" panose="02040503050406030204" pitchFamily="18" charset="0"/>
                                  <a:cs typeface="Times New Roman" panose="02020603050405020304" pitchFamily="18" charset="0"/>
                                </a:rPr>
                              </m:ctrlPr>
                            </m:dPr>
                            <m:e>
                              <m:r>
                                <a:rPr lang="en-US" sz="2400" i="1">
                                  <a:latin typeface="Cambria Math" panose="02040503050406030204" pitchFamily="18" charset="0"/>
                                  <a:cs typeface="Times New Roman" panose="02020603050405020304" pitchFamily="18" charset="0"/>
                                </a:rPr>
                                <m:t>𝑢</m:t>
                              </m:r>
                            </m:e>
                          </m:d>
                        </m:den>
                      </m:f>
                      <m:r>
                        <a:rPr lang="en-US" sz="2400" b="0" i="1" smtClean="0">
                          <a:latin typeface="Cambria Math" panose="02040503050406030204" pitchFamily="18" charset="0"/>
                          <a:cs typeface="Times New Roman" panose="02020603050405020304" pitchFamily="18" charset="0"/>
                        </a:rPr>
                        <m:t>=</m:t>
                      </m:r>
                      <m:f>
                        <m:fPr>
                          <m:ctrlPr>
                            <a:rPr lang="en-US" sz="2400" b="0" i="1" smtClean="0">
                              <a:latin typeface="Cambria Math" panose="02040503050406030204" pitchFamily="18" charset="0"/>
                              <a:cs typeface="Times New Roman" panose="02020603050405020304" pitchFamily="18" charset="0"/>
                            </a:rPr>
                          </m:ctrlPr>
                        </m:fPr>
                        <m:num>
                          <m:r>
                            <a:rPr lang="en-US" sz="2400" b="0" i="1" smtClean="0">
                              <a:latin typeface="Cambria Math" panose="02040503050406030204" pitchFamily="18" charset="0"/>
                              <a:cs typeface="Times New Roman" panose="02020603050405020304" pitchFamily="18" charset="0"/>
                            </a:rPr>
                            <m:t>4</m:t>
                          </m:r>
                        </m:num>
                        <m:den>
                          <m:r>
                            <a:rPr lang="en-US" sz="2400" b="0" i="1" smtClean="0">
                              <a:latin typeface="Cambria Math" panose="02040503050406030204" pitchFamily="18" charset="0"/>
                              <a:cs typeface="Times New Roman" panose="02020603050405020304" pitchFamily="18" charset="0"/>
                            </a:rPr>
                            <m:t>5</m:t>
                          </m:r>
                        </m:den>
                      </m:f>
                      <m:r>
                        <a:rPr lang="en-US" sz="2400" b="0" i="1" smtClean="0">
                          <a:latin typeface="Cambria Math" panose="02040503050406030204" pitchFamily="18" charset="0"/>
                          <a:cs typeface="Times New Roman" panose="02020603050405020304" pitchFamily="18" charset="0"/>
                        </a:rPr>
                        <m:t>=0.8</m:t>
                      </m:r>
                    </m:oMath>
                  </m:oMathPara>
                </a14:m>
                <a:endParaRPr lang="en-US" sz="2400" dirty="0"/>
              </a:p>
            </p:txBody>
          </p:sp>
        </mc:Choice>
        <mc:Fallback xmlns="">
          <p:sp>
            <p:nvSpPr>
              <p:cNvPr id="8" name="文本框 7"/>
              <p:cNvSpPr txBox="1">
                <a:spLocks noRot="1" noChangeAspect="1" noMove="1" noResize="1" noEditPoints="1" noAdjustHandles="1" noChangeArrowheads="1" noChangeShapeType="1" noTextEdit="1"/>
              </p:cNvSpPr>
              <p:nvPr/>
            </p:nvSpPr>
            <p:spPr>
              <a:xfrm>
                <a:off x="822961" y="4721490"/>
                <a:ext cx="3221779" cy="1485471"/>
              </a:xfrm>
              <a:prstGeom prst="rect">
                <a:avLst/>
              </a:prstGeom>
              <a:blipFill>
                <a:blip r:embed="rId4"/>
                <a:stretch>
                  <a:fillRect/>
                </a:stretch>
              </a:blipFill>
            </p:spPr>
            <p:txBody>
              <a:bodyPr/>
              <a:lstStyle/>
              <a:p>
                <a:r>
                  <a:rPr lang="en-US">
                    <a:noFill/>
                  </a:rPr>
                  <a:t> </a:t>
                </a:r>
              </a:p>
            </p:txBody>
          </p:sp>
        </mc:Fallback>
      </mc:AlternateContent>
      <p:pic>
        <p:nvPicPr>
          <p:cNvPr id="14341" name="Picture 5" descr="direction vecto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05525" y="2364011"/>
            <a:ext cx="2981325" cy="3257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24855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KKT conditions</a:t>
            </a:r>
          </a:p>
        </p:txBody>
      </p:sp>
      <p:sp>
        <p:nvSpPr>
          <p:cNvPr id="3" name="内容占位符 2"/>
          <p:cNvSpPr>
            <a:spLocks noGrp="1"/>
          </p:cNvSpPr>
          <p:nvPr>
            <p:ph idx="1"/>
          </p:nvPr>
        </p:nvSpPr>
        <p:spPr/>
        <p:txBody>
          <a:bodyPr/>
          <a:lstStyle/>
          <a:p>
            <a:r>
              <a:rPr lang="en-US" dirty="0" smtClean="0"/>
              <a:t>Construct </a:t>
            </a:r>
            <a:r>
              <a:rPr lang="en-US" dirty="0" err="1" smtClean="0"/>
              <a:t>Lagrangian</a:t>
            </a:r>
            <a:r>
              <a:rPr lang="en-US" dirty="0" smtClean="0"/>
              <a:t> function</a:t>
            </a:r>
          </a:p>
          <a:p>
            <a:endParaRPr lang="en-US" sz="500" dirty="0" smtClean="0"/>
          </a:p>
          <a:p>
            <a:endParaRPr lang="en-US" sz="1400" dirty="0"/>
          </a:p>
          <a:p>
            <a:r>
              <a:rPr lang="en-US" dirty="0" smtClean="0"/>
              <a:t>The primal problem is</a:t>
            </a:r>
          </a:p>
          <a:p>
            <a:endParaRPr lang="en-US" sz="1400" dirty="0"/>
          </a:p>
          <a:p>
            <a:endParaRPr lang="en-US" sz="1400" dirty="0" smtClean="0"/>
          </a:p>
          <a:p>
            <a:r>
              <a:rPr lang="en-US" dirty="0" smtClean="0"/>
              <a:t>It’s dual problem is</a:t>
            </a:r>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11/1/2018</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40</a:t>
            </a:fld>
            <a:endParaRPr lang="en-US"/>
          </a:p>
        </p:txBody>
      </p:sp>
      <mc:AlternateContent xmlns:mc="http://schemas.openxmlformats.org/markup-compatibility/2006" xmlns:a14="http://schemas.microsoft.com/office/drawing/2010/main">
        <mc:Choice Requires="a14">
          <p:sp>
            <p:nvSpPr>
              <p:cNvPr id="7" name="文本框 6"/>
              <p:cNvSpPr txBox="1"/>
              <p:nvPr/>
            </p:nvSpPr>
            <p:spPr>
              <a:xfrm>
                <a:off x="348116" y="1371596"/>
                <a:ext cx="8500019" cy="37433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𝐿</m:t>
                      </m:r>
                      <m:d>
                        <m:dPr>
                          <m:ctrlPr>
                            <a:rPr lang="en-US" sz="2400" b="0" i="1" smtClean="0">
                              <a:latin typeface="Cambria Math" panose="02040503050406030204" pitchFamily="18" charset="0"/>
                            </a:rPr>
                          </m:ctrlPr>
                        </m:dPr>
                        <m:e>
                          <m:r>
                            <a:rPr lang="en-US" sz="2400" b="1" i="1" smtClean="0">
                              <a:latin typeface="Cambria Math" panose="02040503050406030204" pitchFamily="18" charset="0"/>
                            </a:rPr>
                            <m:t>𝒙</m:t>
                          </m:r>
                          <m:r>
                            <a:rPr lang="en-US" sz="2400" b="0" i="1" smtClean="0">
                              <a:latin typeface="Cambria Math" panose="02040503050406030204" pitchFamily="18" charset="0"/>
                            </a:rPr>
                            <m:t>,</m:t>
                          </m:r>
                          <m:r>
                            <a:rPr lang="en-US" sz="2400" b="0" i="1" smtClean="0">
                              <a:latin typeface="Cambria Math" panose="02040503050406030204" pitchFamily="18" charset="0"/>
                            </a:rPr>
                            <m:t>𝛼</m:t>
                          </m:r>
                          <m:r>
                            <a:rPr lang="en-US" sz="2400" b="0" i="1" smtClean="0">
                              <a:latin typeface="Cambria Math" panose="02040503050406030204" pitchFamily="18" charset="0"/>
                            </a:rPr>
                            <m:t>,</m:t>
                          </m:r>
                          <m:r>
                            <a:rPr lang="en-US" sz="2400" b="0" i="1" smtClean="0">
                              <a:latin typeface="Cambria Math" panose="02040503050406030204" pitchFamily="18" charset="0"/>
                            </a:rPr>
                            <m:t>𝛽</m:t>
                          </m:r>
                        </m:e>
                      </m:d>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𝑥</m:t>
                              </m:r>
                            </m:e>
                            <m:sub>
                              <m:r>
                                <a:rPr lang="en-US" sz="2400" b="0" i="1" smtClean="0">
                                  <a:latin typeface="Cambria Math" panose="02040503050406030204" pitchFamily="18" charset="0"/>
                                </a:rPr>
                                <m:t>1</m:t>
                              </m:r>
                            </m:sub>
                            <m:sup>
                              <m:r>
                                <a:rPr lang="en-US" sz="2400" b="0" i="1" smtClean="0">
                                  <a:latin typeface="Cambria Math" panose="02040503050406030204" pitchFamily="18" charset="0"/>
                                </a:rPr>
                                <m:t>2</m:t>
                              </m:r>
                            </m:sup>
                          </m:sSubSup>
                          <m:r>
                            <a:rPr lang="en-US" sz="2400" b="0" i="1" smtClean="0">
                              <a:latin typeface="Cambria Math" panose="02040503050406030204" pitchFamily="18" charset="0"/>
                            </a:rPr>
                            <m:t>+</m:t>
                          </m:r>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𝑥</m:t>
                              </m:r>
                            </m:e>
                            <m:sub>
                              <m:r>
                                <a:rPr lang="en-US" sz="2400" b="0" i="1" smtClean="0">
                                  <a:latin typeface="Cambria Math" panose="02040503050406030204" pitchFamily="18" charset="0"/>
                                </a:rPr>
                                <m:t>2</m:t>
                              </m:r>
                            </m:sub>
                            <m:sup>
                              <m:r>
                                <a:rPr lang="en-US" sz="2400" b="0" i="1" smtClean="0">
                                  <a:latin typeface="Cambria Math" panose="02040503050406030204" pitchFamily="18" charset="0"/>
                                </a:rPr>
                                <m:t>2</m:t>
                              </m:r>
                            </m:sup>
                          </m:sSubSup>
                        </m:e>
                      </m:d>
                      <m:r>
                        <a:rPr lang="en-US" sz="2400" b="0" i="1" smtClean="0">
                          <a:latin typeface="Cambria Math" panose="02040503050406030204" pitchFamily="18" charset="0"/>
                        </a:rPr>
                        <m:t>+</m:t>
                      </m:r>
                      <m:r>
                        <a:rPr lang="en-US" sz="2400" b="0" i="1" smtClean="0">
                          <a:latin typeface="Cambria Math" panose="02040503050406030204" pitchFamily="18" charset="0"/>
                        </a:rPr>
                        <m:t>𝛼</m:t>
                      </m:r>
                      <m:d>
                        <m:dPr>
                          <m:begChr m:val="["/>
                          <m:endChr m:val="]"/>
                          <m:ctrlPr>
                            <a:rPr lang="en-US" sz="2400" b="0" i="1" smtClean="0">
                              <a:latin typeface="Cambria Math" panose="02040503050406030204" pitchFamily="18" charset="0"/>
                            </a:rPr>
                          </m:ctrlPr>
                        </m:dPr>
                        <m:e>
                          <m:sSup>
                            <m:sSupPr>
                              <m:ctrlPr>
                                <a:rPr lang="en-US" sz="2400" b="0" i="1" smtClean="0">
                                  <a:latin typeface="Cambria Math" panose="02040503050406030204" pitchFamily="18" charset="0"/>
                                </a:rPr>
                              </m:ctrlPr>
                            </m:sSupPr>
                            <m:e>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−2</m:t>
                                  </m:r>
                                </m:e>
                              </m:d>
                            </m:e>
                            <m:sup>
                              <m:r>
                                <a:rPr lang="en-US" sz="2400" b="0" i="1" smtClean="0">
                                  <a:latin typeface="Cambria Math" panose="02040503050406030204" pitchFamily="18" charset="0"/>
                                </a:rPr>
                                <m:t>2</m:t>
                              </m:r>
                            </m:sup>
                          </m:sSup>
                          <m:r>
                            <a:rPr lang="en-US" sz="2400" b="0" i="1" smtClean="0">
                              <a:latin typeface="Cambria Math" panose="02040503050406030204" pitchFamily="18" charset="0"/>
                            </a:rPr>
                            <m:t>+</m:t>
                          </m:r>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𝑥</m:t>
                              </m:r>
                            </m:e>
                            <m:sub>
                              <m:r>
                                <a:rPr lang="en-US" sz="2400" b="0" i="1" smtClean="0">
                                  <a:latin typeface="Cambria Math" panose="02040503050406030204" pitchFamily="18" charset="0"/>
                                </a:rPr>
                                <m:t>2</m:t>
                              </m:r>
                            </m:sub>
                            <m:sup>
                              <m:r>
                                <a:rPr lang="en-US" sz="2400" b="0" i="1" smtClean="0">
                                  <a:latin typeface="Cambria Math" panose="02040503050406030204" pitchFamily="18" charset="0"/>
                                </a:rPr>
                                <m:t>2</m:t>
                              </m:r>
                            </m:sup>
                          </m:sSubSup>
                          <m:r>
                            <a:rPr lang="en-US" sz="2400" b="0" i="1" smtClean="0">
                              <a:latin typeface="Cambria Math" panose="02040503050406030204" pitchFamily="18" charset="0"/>
                            </a:rPr>
                            <m:t>−1</m:t>
                          </m:r>
                        </m:e>
                      </m:d>
                      <m:r>
                        <a:rPr lang="en-US" sz="2400" b="0" i="1" smtClean="0">
                          <a:latin typeface="Cambria Math" panose="02040503050406030204" pitchFamily="18" charset="0"/>
                        </a:rPr>
                        <m:t>+</m:t>
                      </m:r>
                      <m:r>
                        <a:rPr lang="en-US" sz="2400" b="0" i="1" smtClean="0">
                          <a:latin typeface="Cambria Math" panose="02040503050406030204" pitchFamily="18" charset="0"/>
                        </a:rPr>
                        <m:t>𝛽</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2</m:t>
                          </m:r>
                        </m:sub>
                      </m:sSub>
                      <m:r>
                        <a:rPr lang="en-US" sz="2400" b="0" i="1" smtClean="0">
                          <a:latin typeface="Cambria Math" panose="02040503050406030204" pitchFamily="18" charset="0"/>
                        </a:rPr>
                        <m:t>−2)</m:t>
                      </m:r>
                    </m:oMath>
                  </m:oMathPara>
                </a14:m>
                <a:endParaRPr lang="en-US" dirty="0"/>
              </a:p>
            </p:txBody>
          </p:sp>
        </mc:Choice>
        <mc:Fallback xmlns="">
          <p:sp>
            <p:nvSpPr>
              <p:cNvPr id="7" name="文本框 6"/>
              <p:cNvSpPr txBox="1">
                <a:spLocks noRot="1" noChangeAspect="1" noMove="1" noResize="1" noEditPoints="1" noAdjustHandles="1" noChangeArrowheads="1" noChangeShapeType="1" noTextEdit="1"/>
              </p:cNvSpPr>
              <p:nvPr/>
            </p:nvSpPr>
            <p:spPr>
              <a:xfrm>
                <a:off x="348116" y="1371596"/>
                <a:ext cx="8500019" cy="374333"/>
              </a:xfrm>
              <a:prstGeom prst="rect">
                <a:avLst/>
              </a:prstGeom>
              <a:blipFill>
                <a:blip r:embed="rId2"/>
                <a:stretch>
                  <a:fillRect l="-359" r="-933" b="-344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矩形 7"/>
              <p:cNvSpPr/>
              <p:nvPr/>
            </p:nvSpPr>
            <p:spPr>
              <a:xfrm>
                <a:off x="2885110" y="2450849"/>
                <a:ext cx="2736968" cy="62049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unc>
                        <m:funcPr>
                          <m:ctrlPr>
                            <a:rPr lang="en-US" sz="2400" i="1" smtClean="0">
                              <a:latin typeface="Cambria Math" panose="02040503050406030204" pitchFamily="18" charset="0"/>
                            </a:rPr>
                          </m:ctrlPr>
                        </m:funcPr>
                        <m:fName>
                          <m:limLow>
                            <m:limLowPr>
                              <m:ctrlPr>
                                <a:rPr lang="en-US" sz="2400" i="1">
                                  <a:latin typeface="Cambria Math" panose="02040503050406030204" pitchFamily="18" charset="0"/>
                                </a:rPr>
                              </m:ctrlPr>
                            </m:limLowPr>
                            <m:e>
                              <m:r>
                                <m:rPr>
                                  <m:sty m:val="p"/>
                                </m:rPr>
                                <a:rPr lang="en-US" sz="2400">
                                  <a:latin typeface="Cambria Math" panose="02040503050406030204" pitchFamily="18" charset="0"/>
                                </a:rPr>
                                <m:t>min</m:t>
                              </m:r>
                            </m:e>
                            <m:lim>
                              <m:r>
                                <a:rPr lang="en-US" sz="2400" b="1" i="1">
                                  <a:latin typeface="Cambria Math" panose="02040503050406030204" pitchFamily="18" charset="0"/>
                                </a:rPr>
                                <m:t>𝒙</m:t>
                              </m:r>
                            </m:lim>
                          </m:limLow>
                        </m:fName>
                        <m:e>
                          <m:func>
                            <m:funcPr>
                              <m:ctrlPr>
                                <a:rPr lang="en-US" sz="2400" i="1">
                                  <a:latin typeface="Cambria Math" panose="02040503050406030204" pitchFamily="18" charset="0"/>
                                </a:rPr>
                              </m:ctrlPr>
                            </m:funcPr>
                            <m:fName>
                              <m:limLow>
                                <m:limLowPr>
                                  <m:ctrlPr>
                                    <a:rPr lang="en-US" sz="2400" i="1">
                                      <a:latin typeface="Cambria Math" panose="02040503050406030204" pitchFamily="18" charset="0"/>
                                    </a:rPr>
                                  </m:ctrlPr>
                                </m:limLowPr>
                                <m:e>
                                  <m:r>
                                    <m:rPr>
                                      <m:sty m:val="p"/>
                                    </m:rPr>
                                    <a:rPr lang="en-US" sz="2400">
                                      <a:latin typeface="Cambria Math" panose="02040503050406030204" pitchFamily="18" charset="0"/>
                                    </a:rPr>
                                    <m:t>max</m:t>
                                  </m:r>
                                </m:e>
                                <m:lim>
                                  <m:r>
                                    <a:rPr lang="en-US" sz="2400" b="0" i="1" smtClean="0">
                                      <a:latin typeface="Cambria Math" panose="02040503050406030204" pitchFamily="18" charset="0"/>
                                    </a:rPr>
                                    <m:t>𝛼</m:t>
                                  </m:r>
                                  <m:r>
                                    <a:rPr lang="en-US" sz="2400" i="1">
                                      <a:latin typeface="Cambria Math" panose="02040503050406030204" pitchFamily="18" charset="0"/>
                                    </a:rPr>
                                    <m:t>≥0,</m:t>
                                  </m:r>
                                  <m:r>
                                    <a:rPr lang="en-US" sz="2400" b="0" i="1" smtClean="0">
                                      <a:latin typeface="Cambria Math" panose="02040503050406030204" pitchFamily="18" charset="0"/>
                                    </a:rPr>
                                    <m:t>𝛽</m:t>
                                  </m:r>
                                </m:lim>
                              </m:limLow>
                            </m:fName>
                            <m:e>
                              <m:r>
                                <a:rPr lang="en-US" sz="2400" i="1">
                                  <a:latin typeface="Cambria Math" panose="02040503050406030204" pitchFamily="18" charset="0"/>
                                </a:rPr>
                                <m:t>𝐿</m:t>
                              </m:r>
                              <m:r>
                                <a:rPr lang="en-US" sz="2400" i="1">
                                  <a:latin typeface="Cambria Math" panose="02040503050406030204" pitchFamily="18" charset="0"/>
                                </a:rPr>
                                <m:t>(</m:t>
                              </m:r>
                              <m:r>
                                <a:rPr lang="en-US" sz="2400" b="1" i="1">
                                  <a:latin typeface="Cambria Math" panose="02040503050406030204" pitchFamily="18" charset="0"/>
                                </a:rPr>
                                <m:t>𝒙</m:t>
                              </m:r>
                              <m:r>
                                <a:rPr lang="en-US" sz="2400" i="1">
                                  <a:latin typeface="Cambria Math" panose="02040503050406030204" pitchFamily="18" charset="0"/>
                                </a:rPr>
                                <m:t>,</m:t>
                              </m:r>
                              <m:r>
                                <a:rPr lang="en-US" sz="2400" b="0" i="1" smtClean="0">
                                  <a:latin typeface="Cambria Math" panose="02040503050406030204" pitchFamily="18" charset="0"/>
                                </a:rPr>
                                <m:t>𝛼</m:t>
                              </m:r>
                              <m:r>
                                <a:rPr lang="en-US" sz="2400" i="1">
                                  <a:latin typeface="Cambria Math" panose="02040503050406030204" pitchFamily="18" charset="0"/>
                                </a:rPr>
                                <m:t>,</m:t>
                              </m:r>
                              <m:r>
                                <a:rPr lang="en-US" sz="2400" b="0" i="1" smtClean="0">
                                  <a:latin typeface="Cambria Math" panose="02040503050406030204" pitchFamily="18" charset="0"/>
                                </a:rPr>
                                <m:t>𝛽</m:t>
                              </m:r>
                              <m:r>
                                <a:rPr lang="en-US" sz="2400" i="1">
                                  <a:latin typeface="Cambria Math" panose="02040503050406030204" pitchFamily="18" charset="0"/>
                                </a:rPr>
                                <m:t>)</m:t>
                              </m:r>
                            </m:e>
                          </m:func>
                        </m:e>
                      </m:func>
                    </m:oMath>
                  </m:oMathPara>
                </a14:m>
                <a:endParaRPr lang="en-US" sz="2400" dirty="0"/>
              </a:p>
            </p:txBody>
          </p:sp>
        </mc:Choice>
        <mc:Fallback xmlns="">
          <p:sp>
            <p:nvSpPr>
              <p:cNvPr id="8" name="矩形 7"/>
              <p:cNvSpPr>
                <a:spLocks noRot="1" noChangeAspect="1" noMove="1" noResize="1" noEditPoints="1" noAdjustHandles="1" noChangeArrowheads="1" noChangeShapeType="1" noTextEdit="1"/>
              </p:cNvSpPr>
              <p:nvPr/>
            </p:nvSpPr>
            <p:spPr>
              <a:xfrm>
                <a:off x="2885110" y="2450849"/>
                <a:ext cx="2736968" cy="620491"/>
              </a:xfrm>
              <a:prstGeom prst="rect">
                <a:avLst/>
              </a:prstGeom>
              <a:blipFill>
                <a:blip r:embed="rId3"/>
                <a:stretch>
                  <a:fillRect b="-88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矩形 8"/>
              <p:cNvSpPr/>
              <p:nvPr/>
            </p:nvSpPr>
            <p:spPr>
              <a:xfrm>
                <a:off x="2898255" y="3706557"/>
                <a:ext cx="2723823" cy="62049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unc>
                        <m:funcPr>
                          <m:ctrlPr>
                            <a:rPr lang="en-US" sz="2400" b="0" i="1" smtClean="0">
                              <a:latin typeface="Cambria Math" panose="02040503050406030204" pitchFamily="18" charset="0"/>
                            </a:rPr>
                          </m:ctrlPr>
                        </m:funcPr>
                        <m:fName>
                          <m:limLow>
                            <m:limLowPr>
                              <m:ctrlPr>
                                <a:rPr lang="en-US" sz="2400" b="0" i="1" smtClean="0">
                                  <a:latin typeface="Cambria Math" panose="02040503050406030204" pitchFamily="18" charset="0"/>
                                </a:rPr>
                              </m:ctrlPr>
                            </m:limLowPr>
                            <m:e>
                              <m:r>
                                <m:rPr>
                                  <m:sty m:val="p"/>
                                </m:rPr>
                                <a:rPr lang="en-US" sz="2400" b="0" i="0" smtClean="0">
                                  <a:latin typeface="Cambria Math" panose="02040503050406030204" pitchFamily="18" charset="0"/>
                                </a:rPr>
                                <m:t>max</m:t>
                              </m:r>
                            </m:e>
                            <m:lim>
                              <m:r>
                                <a:rPr lang="en-US" sz="2400" b="0" i="1" smtClean="0">
                                  <a:latin typeface="Cambria Math" panose="02040503050406030204" pitchFamily="18" charset="0"/>
                                </a:rPr>
                                <m:t>𝛼</m:t>
                              </m:r>
                              <m:r>
                                <a:rPr lang="en-US" sz="2400" b="0" i="1" smtClean="0">
                                  <a:latin typeface="Cambria Math" panose="02040503050406030204" pitchFamily="18" charset="0"/>
                                </a:rPr>
                                <m:t>≥0,</m:t>
                              </m:r>
                              <m:r>
                                <a:rPr lang="en-US" sz="2400" b="0" i="1" smtClean="0">
                                  <a:latin typeface="Cambria Math" panose="02040503050406030204" pitchFamily="18" charset="0"/>
                                </a:rPr>
                                <m:t>𝛽</m:t>
                              </m:r>
                            </m:lim>
                          </m:limLow>
                        </m:fName>
                        <m:e>
                          <m:func>
                            <m:funcPr>
                              <m:ctrlPr>
                                <a:rPr lang="en-US" sz="2400" i="1">
                                  <a:latin typeface="Cambria Math" panose="02040503050406030204" pitchFamily="18" charset="0"/>
                                </a:rPr>
                              </m:ctrlPr>
                            </m:funcPr>
                            <m:fName>
                              <m:limLow>
                                <m:limLowPr>
                                  <m:ctrlPr>
                                    <a:rPr lang="en-US" sz="2400" i="1">
                                      <a:latin typeface="Cambria Math" panose="02040503050406030204" pitchFamily="18" charset="0"/>
                                    </a:rPr>
                                  </m:ctrlPr>
                                </m:limLowPr>
                                <m:e>
                                  <m:r>
                                    <m:rPr>
                                      <m:sty m:val="p"/>
                                    </m:rPr>
                                    <a:rPr lang="en-US" sz="2400">
                                      <a:latin typeface="Cambria Math" panose="02040503050406030204" pitchFamily="18" charset="0"/>
                                    </a:rPr>
                                    <m:t>min</m:t>
                                  </m:r>
                                </m:e>
                                <m:lim>
                                  <m:r>
                                    <a:rPr lang="en-US" sz="2400" b="1" i="1">
                                      <a:latin typeface="Cambria Math" panose="02040503050406030204" pitchFamily="18" charset="0"/>
                                    </a:rPr>
                                    <m:t>𝒙</m:t>
                                  </m:r>
                                </m:lim>
                              </m:limLow>
                            </m:fName>
                            <m:e>
                              <m:r>
                                <a:rPr lang="en-US" sz="2400" i="1">
                                  <a:latin typeface="Cambria Math" panose="02040503050406030204" pitchFamily="18" charset="0"/>
                                </a:rPr>
                                <m:t>𝐿</m:t>
                              </m:r>
                              <m:r>
                                <a:rPr lang="en-US" sz="2400" i="1">
                                  <a:latin typeface="Cambria Math" panose="02040503050406030204" pitchFamily="18" charset="0"/>
                                </a:rPr>
                                <m:t>(</m:t>
                              </m:r>
                              <m:r>
                                <a:rPr lang="en-US" sz="2400" b="1" i="1">
                                  <a:latin typeface="Cambria Math" panose="02040503050406030204" pitchFamily="18" charset="0"/>
                                </a:rPr>
                                <m:t>𝒙</m:t>
                              </m:r>
                              <m:r>
                                <a:rPr lang="en-US" sz="2400" i="1">
                                  <a:latin typeface="Cambria Math" panose="02040503050406030204" pitchFamily="18" charset="0"/>
                                </a:rPr>
                                <m:t>,</m:t>
                              </m:r>
                              <m:r>
                                <a:rPr lang="en-US" sz="2400" i="1">
                                  <a:latin typeface="Cambria Math" panose="02040503050406030204" pitchFamily="18" charset="0"/>
                                </a:rPr>
                                <m:t>𝛼</m:t>
                              </m:r>
                              <m:r>
                                <a:rPr lang="en-US" sz="2400" i="1">
                                  <a:latin typeface="Cambria Math" panose="02040503050406030204" pitchFamily="18" charset="0"/>
                                </a:rPr>
                                <m:t>,</m:t>
                              </m:r>
                              <m:r>
                                <a:rPr lang="en-US" sz="2400" i="1">
                                  <a:latin typeface="Cambria Math" panose="02040503050406030204" pitchFamily="18" charset="0"/>
                                </a:rPr>
                                <m:t>𝛽</m:t>
                              </m:r>
                              <m:r>
                                <a:rPr lang="en-US" sz="2400" i="1">
                                  <a:latin typeface="Cambria Math" panose="02040503050406030204" pitchFamily="18" charset="0"/>
                                </a:rPr>
                                <m:t>)</m:t>
                              </m:r>
                            </m:e>
                          </m:func>
                        </m:e>
                      </m:func>
                    </m:oMath>
                  </m:oMathPara>
                </a14:m>
                <a:endParaRPr lang="en-US" sz="2400" dirty="0"/>
              </a:p>
            </p:txBody>
          </p:sp>
        </mc:Choice>
        <mc:Fallback xmlns="">
          <p:sp>
            <p:nvSpPr>
              <p:cNvPr id="9" name="矩形 8"/>
              <p:cNvSpPr>
                <a:spLocks noRot="1" noChangeAspect="1" noMove="1" noResize="1" noEditPoints="1" noAdjustHandles="1" noChangeArrowheads="1" noChangeShapeType="1" noTextEdit="1"/>
              </p:cNvSpPr>
              <p:nvPr/>
            </p:nvSpPr>
            <p:spPr>
              <a:xfrm>
                <a:off x="2898255" y="3706557"/>
                <a:ext cx="2723823" cy="620491"/>
              </a:xfrm>
              <a:prstGeom prst="rect">
                <a:avLst/>
              </a:prstGeom>
              <a:blipFill>
                <a:blip r:embed="rId4"/>
                <a:stretch>
                  <a:fillRect r="-224" b="-88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矩形 14"/>
              <p:cNvSpPr/>
              <p:nvPr/>
            </p:nvSpPr>
            <p:spPr>
              <a:xfrm>
                <a:off x="245559" y="4958834"/>
                <a:ext cx="6159058" cy="89896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rPr>
                        <m:t>𝐿</m:t>
                      </m:r>
                      <m:d>
                        <m:dPr>
                          <m:ctrlPr>
                            <a:rPr lang="en-US" sz="2400" i="1">
                              <a:latin typeface="Cambria Math" panose="02040503050406030204" pitchFamily="18" charset="0"/>
                            </a:rPr>
                          </m:ctrlPr>
                        </m:dPr>
                        <m:e>
                          <m:r>
                            <a:rPr lang="en-US" sz="2400" b="1" i="1">
                              <a:latin typeface="Cambria Math" panose="02040503050406030204" pitchFamily="18" charset="0"/>
                            </a:rPr>
                            <m:t>𝒙</m:t>
                          </m:r>
                          <m:r>
                            <a:rPr lang="en-US" sz="2400" i="1">
                              <a:latin typeface="Cambria Math" panose="02040503050406030204" pitchFamily="18" charset="0"/>
                            </a:rPr>
                            <m:t>,</m:t>
                          </m:r>
                          <m:r>
                            <a:rPr lang="en-US" sz="2400" i="1">
                              <a:latin typeface="Cambria Math" panose="02040503050406030204" pitchFamily="18" charset="0"/>
                            </a:rPr>
                            <m:t>𝛼</m:t>
                          </m:r>
                          <m:r>
                            <a:rPr lang="en-US" sz="2400" i="1">
                              <a:latin typeface="Cambria Math" panose="02040503050406030204" pitchFamily="18" charset="0"/>
                            </a:rPr>
                            <m:t>,</m:t>
                          </m:r>
                          <m:r>
                            <a:rPr lang="en-US" sz="2400" i="1">
                              <a:latin typeface="Cambria Math" panose="02040503050406030204" pitchFamily="18" charset="0"/>
                            </a:rPr>
                            <m:t>𝛽</m:t>
                          </m:r>
                        </m:e>
                      </m:d>
                      <m:r>
                        <a:rPr lang="en-US" sz="2400" b="0" i="1" smtClean="0">
                          <a:latin typeface="Cambria Math" panose="02040503050406030204" pitchFamily="18" charset="0"/>
                        </a:rPr>
                        <m:t>=</m:t>
                      </m:r>
                      <m:r>
                        <a:rPr lang="en-US" sz="2400" b="0" i="1" smtClean="0">
                          <a:latin typeface="Cambria Math" panose="02040503050406030204" pitchFamily="18" charset="0"/>
                        </a:rPr>
                        <m:t>𝐿</m:t>
                      </m:r>
                      <m:d>
                        <m:dPr>
                          <m:ctrlPr>
                            <a:rPr lang="en-US" sz="2400" b="0" i="1" smtClean="0">
                              <a:latin typeface="Cambria Math" panose="02040503050406030204" pitchFamily="18" charset="0"/>
                            </a:rPr>
                          </m:ctrlPr>
                        </m:dPr>
                        <m:e>
                          <m:r>
                            <a:rPr lang="en-US" sz="2400" i="1">
                              <a:latin typeface="Cambria Math" panose="02040503050406030204" pitchFamily="18" charset="0"/>
                            </a:rPr>
                            <m:t>𝛼</m:t>
                          </m:r>
                          <m:r>
                            <a:rPr lang="en-US" sz="2400" i="1">
                              <a:latin typeface="Cambria Math" panose="02040503050406030204" pitchFamily="18" charset="0"/>
                            </a:rPr>
                            <m:t>,</m:t>
                          </m:r>
                          <m:r>
                            <a:rPr lang="en-US" sz="2400" i="1">
                              <a:latin typeface="Cambria Math" panose="02040503050406030204" pitchFamily="18" charset="0"/>
                            </a:rPr>
                            <m:t>𝛽</m:t>
                          </m:r>
                        </m:e>
                      </m:d>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𝛽</m:t>
                              </m:r>
                            </m:e>
                            <m:sup>
                              <m:r>
                                <a:rPr lang="en-US" sz="2400" b="0" i="1" smtClean="0">
                                  <a:latin typeface="Cambria Math" panose="02040503050406030204" pitchFamily="18" charset="0"/>
                                </a:rPr>
                                <m:t>2</m:t>
                              </m:r>
                            </m:sup>
                          </m:sSup>
                          <m:r>
                            <a:rPr lang="en-US" sz="2400" b="0" i="1" smtClean="0">
                              <a:latin typeface="Cambria Math" panose="02040503050406030204" pitchFamily="18" charset="0"/>
                            </a:rPr>
                            <m:t>+4</m:t>
                          </m:r>
                          <m:r>
                            <a:rPr lang="en-US" sz="2400" b="0" i="1" smtClean="0">
                              <a:latin typeface="Cambria Math" panose="02040503050406030204" pitchFamily="18" charset="0"/>
                            </a:rPr>
                            <m:t>𝛽</m:t>
                          </m:r>
                          <m:r>
                            <a:rPr lang="en-US" sz="2400" b="0" i="1" smtClean="0">
                              <a:latin typeface="Cambria Math" panose="02040503050406030204" pitchFamily="18" charset="0"/>
                            </a:rPr>
                            <m:t>+2</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𝛼</m:t>
                              </m:r>
                            </m:e>
                            <m:sup>
                              <m:r>
                                <a:rPr lang="en-US" sz="2400" b="0" i="1" smtClean="0">
                                  <a:latin typeface="Cambria Math" panose="02040503050406030204" pitchFamily="18" charset="0"/>
                                </a:rPr>
                                <m:t>2</m:t>
                              </m:r>
                            </m:sup>
                          </m:sSup>
                          <m:r>
                            <a:rPr lang="en-US" sz="2400" b="0" i="1" smtClean="0">
                              <a:latin typeface="Cambria Math" panose="02040503050406030204" pitchFamily="18" charset="0"/>
                            </a:rPr>
                            <m:t>−6</m:t>
                          </m:r>
                          <m:r>
                            <a:rPr lang="en-US" sz="2400" b="0" i="1" smtClean="0">
                              <a:latin typeface="Cambria Math" panose="02040503050406030204" pitchFamily="18" charset="0"/>
                            </a:rPr>
                            <m:t>𝛼</m:t>
                          </m:r>
                        </m:num>
                        <m:den>
                          <m:r>
                            <a:rPr lang="en-US" sz="2400" b="0" i="1" smtClean="0">
                              <a:latin typeface="Cambria Math" panose="02040503050406030204" pitchFamily="18" charset="0"/>
                            </a:rPr>
                            <m:t>2(</m:t>
                          </m:r>
                          <m:r>
                            <a:rPr lang="en-US" sz="2400" b="0" i="1" smtClean="0">
                              <a:latin typeface="Cambria Math" panose="02040503050406030204" pitchFamily="18" charset="0"/>
                            </a:rPr>
                            <m:t>𝛼</m:t>
                          </m:r>
                          <m:r>
                            <a:rPr lang="en-US" sz="2400" b="0" i="1" smtClean="0">
                              <a:latin typeface="Cambria Math" panose="02040503050406030204" pitchFamily="18" charset="0"/>
                            </a:rPr>
                            <m:t>+1)</m:t>
                          </m:r>
                        </m:den>
                      </m:f>
                    </m:oMath>
                  </m:oMathPara>
                </a14:m>
                <a:endParaRPr lang="en-US" sz="2400" dirty="0"/>
              </a:p>
            </p:txBody>
          </p:sp>
        </mc:Choice>
        <mc:Fallback xmlns="">
          <p:sp>
            <p:nvSpPr>
              <p:cNvPr id="15" name="矩形 14"/>
              <p:cNvSpPr>
                <a:spLocks noRot="1" noChangeAspect="1" noMove="1" noResize="1" noEditPoints="1" noAdjustHandles="1" noChangeArrowheads="1" noChangeShapeType="1" noTextEdit="1"/>
              </p:cNvSpPr>
              <p:nvPr/>
            </p:nvSpPr>
            <p:spPr>
              <a:xfrm>
                <a:off x="245559" y="4958834"/>
                <a:ext cx="6159058" cy="898964"/>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矩形 15"/>
              <p:cNvSpPr/>
              <p:nvPr/>
            </p:nvSpPr>
            <p:spPr>
              <a:xfrm>
                <a:off x="6746887" y="5098070"/>
                <a:ext cx="1867819" cy="620491"/>
              </a:xfrm>
              <a:prstGeom prst="rect">
                <a:avLst/>
              </a:prstGeom>
              <a:ln w="28575">
                <a:solidFill>
                  <a:srgbClr val="FF0000"/>
                </a:solidFill>
              </a:ln>
            </p:spPr>
            <p:txBody>
              <a:bodyPr wrap="none">
                <a:spAutoFit/>
              </a:bodyPr>
              <a:lstStyle/>
              <a:p>
                <a:pPr/>
                <a14:m>
                  <m:oMathPara xmlns:m="http://schemas.openxmlformats.org/officeDocument/2006/math">
                    <m:oMathParaPr>
                      <m:jc m:val="centerGroup"/>
                    </m:oMathParaPr>
                    <m:oMath xmlns:m="http://schemas.openxmlformats.org/officeDocument/2006/math">
                      <m:func>
                        <m:funcPr>
                          <m:ctrlPr>
                            <a:rPr lang="en-US" sz="2400" b="0" i="1" smtClean="0">
                              <a:latin typeface="Cambria Math" panose="02040503050406030204" pitchFamily="18" charset="0"/>
                            </a:rPr>
                          </m:ctrlPr>
                        </m:funcPr>
                        <m:fName>
                          <m:limLow>
                            <m:limLowPr>
                              <m:ctrlPr>
                                <a:rPr lang="en-US" sz="2400" b="0" i="1" smtClean="0">
                                  <a:latin typeface="Cambria Math" panose="02040503050406030204" pitchFamily="18" charset="0"/>
                                </a:rPr>
                              </m:ctrlPr>
                            </m:limLowPr>
                            <m:e>
                              <m:r>
                                <m:rPr>
                                  <m:sty m:val="p"/>
                                </m:rPr>
                                <a:rPr lang="en-US" sz="2400" b="0" i="0" smtClean="0">
                                  <a:latin typeface="Cambria Math" panose="02040503050406030204" pitchFamily="18" charset="0"/>
                                </a:rPr>
                                <m:t>max</m:t>
                              </m:r>
                            </m:e>
                            <m:lim>
                              <m:r>
                                <a:rPr lang="en-US" sz="2400" b="0" i="1" smtClean="0">
                                  <a:latin typeface="Cambria Math" panose="02040503050406030204" pitchFamily="18" charset="0"/>
                                </a:rPr>
                                <m:t>𝛼</m:t>
                              </m:r>
                              <m:r>
                                <a:rPr lang="en-US" sz="2400" b="0" i="1" smtClean="0">
                                  <a:latin typeface="Cambria Math" panose="02040503050406030204" pitchFamily="18" charset="0"/>
                                </a:rPr>
                                <m:t>≥0,</m:t>
                              </m:r>
                              <m:r>
                                <a:rPr lang="en-US" sz="2400" b="0" i="1" smtClean="0">
                                  <a:latin typeface="Cambria Math" panose="02040503050406030204" pitchFamily="18" charset="0"/>
                                </a:rPr>
                                <m:t>𝛽</m:t>
                              </m:r>
                            </m:lim>
                          </m:limLow>
                        </m:fName>
                        <m:e>
                          <m:r>
                            <a:rPr lang="en-US" sz="2400" i="1">
                              <a:latin typeface="Cambria Math" panose="02040503050406030204" pitchFamily="18" charset="0"/>
                            </a:rPr>
                            <m:t>𝐿</m:t>
                          </m:r>
                          <m:r>
                            <a:rPr lang="en-US" sz="2400" i="1">
                              <a:latin typeface="Cambria Math" panose="02040503050406030204" pitchFamily="18" charset="0"/>
                            </a:rPr>
                            <m:t>(</m:t>
                          </m:r>
                          <m:r>
                            <a:rPr lang="en-US" sz="2400" i="1">
                              <a:latin typeface="Cambria Math" panose="02040503050406030204" pitchFamily="18" charset="0"/>
                            </a:rPr>
                            <m:t>𝛼</m:t>
                          </m:r>
                          <m:r>
                            <a:rPr lang="en-US" sz="2400" i="1">
                              <a:latin typeface="Cambria Math" panose="02040503050406030204" pitchFamily="18" charset="0"/>
                            </a:rPr>
                            <m:t>,</m:t>
                          </m:r>
                          <m:r>
                            <a:rPr lang="en-US" sz="2400" i="1">
                              <a:latin typeface="Cambria Math" panose="02040503050406030204" pitchFamily="18" charset="0"/>
                            </a:rPr>
                            <m:t>𝛽</m:t>
                          </m:r>
                          <m:r>
                            <a:rPr lang="en-US" sz="2400" i="1">
                              <a:latin typeface="Cambria Math" panose="02040503050406030204" pitchFamily="18" charset="0"/>
                            </a:rPr>
                            <m:t>)</m:t>
                          </m:r>
                        </m:e>
                      </m:func>
                    </m:oMath>
                  </m:oMathPara>
                </a14:m>
                <a:endParaRPr lang="en-US" sz="2400" dirty="0"/>
              </a:p>
            </p:txBody>
          </p:sp>
        </mc:Choice>
        <mc:Fallback xmlns="">
          <p:sp>
            <p:nvSpPr>
              <p:cNvPr id="16" name="矩形 15"/>
              <p:cNvSpPr>
                <a:spLocks noRot="1" noChangeAspect="1" noMove="1" noResize="1" noEditPoints="1" noAdjustHandles="1" noChangeArrowheads="1" noChangeShapeType="1" noTextEdit="1"/>
              </p:cNvSpPr>
              <p:nvPr/>
            </p:nvSpPr>
            <p:spPr>
              <a:xfrm>
                <a:off x="6746887" y="5098070"/>
                <a:ext cx="1867819" cy="620491"/>
              </a:xfrm>
              <a:prstGeom prst="rect">
                <a:avLst/>
              </a:prstGeom>
              <a:blipFill>
                <a:blip r:embed="rId6"/>
                <a:stretch>
                  <a:fillRect b="-5607"/>
                </a:stretch>
              </a:blipFill>
              <a:ln w="28575">
                <a:solidFill>
                  <a:srgbClr val="FF0000"/>
                </a:solidFill>
              </a:ln>
            </p:spPr>
            <p:txBody>
              <a:bodyPr/>
              <a:lstStyle/>
              <a:p>
                <a:r>
                  <a:rPr lang="en-US">
                    <a:noFill/>
                  </a:rPr>
                  <a:t> </a:t>
                </a:r>
              </a:p>
            </p:txBody>
          </p:sp>
        </mc:Fallback>
      </mc:AlternateContent>
    </p:spTree>
    <p:extLst>
      <p:ext uri="{BB962C8B-B14F-4D97-AF65-F5344CB8AC3E}">
        <p14:creationId xmlns:p14="http://schemas.microsoft.com/office/powerpoint/2010/main" val="16802048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KKT conditions</a:t>
            </a:r>
          </a:p>
        </p:txBody>
      </p:sp>
      <p:sp>
        <p:nvSpPr>
          <p:cNvPr id="3" name="内容占位符 2"/>
          <p:cNvSpPr>
            <a:spLocks noGrp="1"/>
          </p:cNvSpPr>
          <p:nvPr>
            <p:ph idx="1"/>
          </p:nvPr>
        </p:nvSpPr>
        <p:spPr/>
        <p:txBody>
          <a:bodyPr/>
          <a:lstStyle/>
          <a:p>
            <a:r>
              <a:rPr lang="en-US" dirty="0" smtClean="0"/>
              <a:t>Construct </a:t>
            </a:r>
            <a:r>
              <a:rPr lang="en-US" dirty="0" err="1" smtClean="0"/>
              <a:t>Lagrangian</a:t>
            </a:r>
            <a:r>
              <a:rPr lang="en-US" dirty="0" smtClean="0"/>
              <a:t> function</a:t>
            </a:r>
          </a:p>
          <a:p>
            <a:endParaRPr lang="en-US" sz="500" dirty="0" smtClean="0"/>
          </a:p>
          <a:p>
            <a:endParaRPr lang="en-US" sz="1400" dirty="0"/>
          </a:p>
          <a:p>
            <a:r>
              <a:rPr lang="en-US" dirty="0" smtClean="0"/>
              <a:t>The primal problem is</a:t>
            </a:r>
          </a:p>
          <a:p>
            <a:endParaRPr lang="en-US" sz="1400" dirty="0"/>
          </a:p>
          <a:p>
            <a:endParaRPr lang="en-US" sz="1400" dirty="0" smtClean="0"/>
          </a:p>
          <a:p>
            <a:r>
              <a:rPr lang="en-US" dirty="0" smtClean="0"/>
              <a:t>It’s dual problem is</a:t>
            </a:r>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11/1/2018</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41</a:t>
            </a:fld>
            <a:endParaRPr lang="en-US"/>
          </a:p>
        </p:txBody>
      </p:sp>
      <mc:AlternateContent xmlns:mc="http://schemas.openxmlformats.org/markup-compatibility/2006" xmlns:a14="http://schemas.microsoft.com/office/drawing/2010/main">
        <mc:Choice Requires="a14">
          <p:sp>
            <p:nvSpPr>
              <p:cNvPr id="7" name="文本框 6"/>
              <p:cNvSpPr txBox="1"/>
              <p:nvPr/>
            </p:nvSpPr>
            <p:spPr>
              <a:xfrm>
                <a:off x="348116" y="1371596"/>
                <a:ext cx="8500019" cy="37433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𝐿</m:t>
                      </m:r>
                      <m:d>
                        <m:dPr>
                          <m:ctrlPr>
                            <a:rPr lang="en-US" sz="2400" b="0" i="1" smtClean="0">
                              <a:latin typeface="Cambria Math" panose="02040503050406030204" pitchFamily="18" charset="0"/>
                            </a:rPr>
                          </m:ctrlPr>
                        </m:dPr>
                        <m:e>
                          <m:r>
                            <a:rPr lang="en-US" sz="2400" b="1" i="1" smtClean="0">
                              <a:latin typeface="Cambria Math" panose="02040503050406030204" pitchFamily="18" charset="0"/>
                            </a:rPr>
                            <m:t>𝒙</m:t>
                          </m:r>
                          <m:r>
                            <a:rPr lang="en-US" sz="2400" b="0" i="1" smtClean="0">
                              <a:latin typeface="Cambria Math" panose="02040503050406030204" pitchFamily="18" charset="0"/>
                            </a:rPr>
                            <m:t>,</m:t>
                          </m:r>
                          <m:r>
                            <a:rPr lang="en-US" sz="2400" b="0" i="1" smtClean="0">
                              <a:latin typeface="Cambria Math" panose="02040503050406030204" pitchFamily="18" charset="0"/>
                            </a:rPr>
                            <m:t>𝛼</m:t>
                          </m:r>
                          <m:r>
                            <a:rPr lang="en-US" sz="2400" b="0" i="1" smtClean="0">
                              <a:latin typeface="Cambria Math" panose="02040503050406030204" pitchFamily="18" charset="0"/>
                            </a:rPr>
                            <m:t>,</m:t>
                          </m:r>
                          <m:r>
                            <a:rPr lang="en-US" sz="2400" b="0" i="1" smtClean="0">
                              <a:latin typeface="Cambria Math" panose="02040503050406030204" pitchFamily="18" charset="0"/>
                            </a:rPr>
                            <m:t>𝛽</m:t>
                          </m:r>
                        </m:e>
                      </m:d>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𝑥</m:t>
                              </m:r>
                            </m:e>
                            <m:sub>
                              <m:r>
                                <a:rPr lang="en-US" sz="2400" b="0" i="1" smtClean="0">
                                  <a:latin typeface="Cambria Math" panose="02040503050406030204" pitchFamily="18" charset="0"/>
                                </a:rPr>
                                <m:t>1</m:t>
                              </m:r>
                            </m:sub>
                            <m:sup>
                              <m:r>
                                <a:rPr lang="en-US" sz="2400" b="0" i="1" smtClean="0">
                                  <a:latin typeface="Cambria Math" panose="02040503050406030204" pitchFamily="18" charset="0"/>
                                </a:rPr>
                                <m:t>2</m:t>
                              </m:r>
                            </m:sup>
                          </m:sSubSup>
                          <m:r>
                            <a:rPr lang="en-US" sz="2400" b="0" i="1" smtClean="0">
                              <a:latin typeface="Cambria Math" panose="02040503050406030204" pitchFamily="18" charset="0"/>
                            </a:rPr>
                            <m:t>+</m:t>
                          </m:r>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𝑥</m:t>
                              </m:r>
                            </m:e>
                            <m:sub>
                              <m:r>
                                <a:rPr lang="en-US" sz="2400" b="0" i="1" smtClean="0">
                                  <a:latin typeface="Cambria Math" panose="02040503050406030204" pitchFamily="18" charset="0"/>
                                </a:rPr>
                                <m:t>2</m:t>
                              </m:r>
                            </m:sub>
                            <m:sup>
                              <m:r>
                                <a:rPr lang="en-US" sz="2400" b="0" i="1" smtClean="0">
                                  <a:latin typeface="Cambria Math" panose="02040503050406030204" pitchFamily="18" charset="0"/>
                                </a:rPr>
                                <m:t>2</m:t>
                              </m:r>
                            </m:sup>
                          </m:sSubSup>
                        </m:e>
                      </m:d>
                      <m:r>
                        <a:rPr lang="en-US" sz="2400" b="0" i="1" smtClean="0">
                          <a:latin typeface="Cambria Math" panose="02040503050406030204" pitchFamily="18" charset="0"/>
                        </a:rPr>
                        <m:t>+</m:t>
                      </m:r>
                      <m:r>
                        <a:rPr lang="en-US" sz="2400" b="0" i="1" smtClean="0">
                          <a:latin typeface="Cambria Math" panose="02040503050406030204" pitchFamily="18" charset="0"/>
                        </a:rPr>
                        <m:t>𝛼</m:t>
                      </m:r>
                      <m:d>
                        <m:dPr>
                          <m:begChr m:val="["/>
                          <m:endChr m:val="]"/>
                          <m:ctrlPr>
                            <a:rPr lang="en-US" sz="2400" b="0" i="1" smtClean="0">
                              <a:latin typeface="Cambria Math" panose="02040503050406030204" pitchFamily="18" charset="0"/>
                            </a:rPr>
                          </m:ctrlPr>
                        </m:dPr>
                        <m:e>
                          <m:sSup>
                            <m:sSupPr>
                              <m:ctrlPr>
                                <a:rPr lang="en-US" sz="2400" b="0" i="1" smtClean="0">
                                  <a:latin typeface="Cambria Math" panose="02040503050406030204" pitchFamily="18" charset="0"/>
                                </a:rPr>
                              </m:ctrlPr>
                            </m:sSupPr>
                            <m:e>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−2</m:t>
                                  </m:r>
                                </m:e>
                              </m:d>
                            </m:e>
                            <m:sup>
                              <m:r>
                                <a:rPr lang="en-US" sz="2400" b="0" i="1" smtClean="0">
                                  <a:latin typeface="Cambria Math" panose="02040503050406030204" pitchFamily="18" charset="0"/>
                                </a:rPr>
                                <m:t>2</m:t>
                              </m:r>
                            </m:sup>
                          </m:sSup>
                          <m:r>
                            <a:rPr lang="en-US" sz="2400" b="0" i="1" smtClean="0">
                              <a:latin typeface="Cambria Math" panose="02040503050406030204" pitchFamily="18" charset="0"/>
                            </a:rPr>
                            <m:t>+</m:t>
                          </m:r>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𝑥</m:t>
                              </m:r>
                            </m:e>
                            <m:sub>
                              <m:r>
                                <a:rPr lang="en-US" sz="2400" b="0" i="1" smtClean="0">
                                  <a:latin typeface="Cambria Math" panose="02040503050406030204" pitchFamily="18" charset="0"/>
                                </a:rPr>
                                <m:t>2</m:t>
                              </m:r>
                            </m:sub>
                            <m:sup>
                              <m:r>
                                <a:rPr lang="en-US" sz="2400" b="0" i="1" smtClean="0">
                                  <a:latin typeface="Cambria Math" panose="02040503050406030204" pitchFamily="18" charset="0"/>
                                </a:rPr>
                                <m:t>2</m:t>
                              </m:r>
                            </m:sup>
                          </m:sSubSup>
                          <m:r>
                            <a:rPr lang="en-US" sz="2400" b="0" i="1" smtClean="0">
                              <a:latin typeface="Cambria Math" panose="02040503050406030204" pitchFamily="18" charset="0"/>
                            </a:rPr>
                            <m:t>−1</m:t>
                          </m:r>
                        </m:e>
                      </m:d>
                      <m:r>
                        <a:rPr lang="en-US" sz="2400" b="0" i="1" smtClean="0">
                          <a:latin typeface="Cambria Math" panose="02040503050406030204" pitchFamily="18" charset="0"/>
                        </a:rPr>
                        <m:t>+</m:t>
                      </m:r>
                      <m:r>
                        <a:rPr lang="en-US" sz="2400" b="0" i="1" smtClean="0">
                          <a:latin typeface="Cambria Math" panose="02040503050406030204" pitchFamily="18" charset="0"/>
                        </a:rPr>
                        <m:t>𝛽</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2</m:t>
                          </m:r>
                        </m:sub>
                      </m:sSub>
                      <m:r>
                        <a:rPr lang="en-US" sz="2400" b="0" i="1" smtClean="0">
                          <a:latin typeface="Cambria Math" panose="02040503050406030204" pitchFamily="18" charset="0"/>
                        </a:rPr>
                        <m:t>−2)</m:t>
                      </m:r>
                    </m:oMath>
                  </m:oMathPara>
                </a14:m>
                <a:endParaRPr lang="en-US" dirty="0"/>
              </a:p>
            </p:txBody>
          </p:sp>
        </mc:Choice>
        <mc:Fallback xmlns="">
          <p:sp>
            <p:nvSpPr>
              <p:cNvPr id="7" name="文本框 6"/>
              <p:cNvSpPr txBox="1">
                <a:spLocks noRot="1" noChangeAspect="1" noMove="1" noResize="1" noEditPoints="1" noAdjustHandles="1" noChangeArrowheads="1" noChangeShapeType="1" noTextEdit="1"/>
              </p:cNvSpPr>
              <p:nvPr/>
            </p:nvSpPr>
            <p:spPr>
              <a:xfrm>
                <a:off x="348116" y="1371596"/>
                <a:ext cx="8500019" cy="374333"/>
              </a:xfrm>
              <a:prstGeom prst="rect">
                <a:avLst/>
              </a:prstGeom>
              <a:blipFill>
                <a:blip r:embed="rId2"/>
                <a:stretch>
                  <a:fillRect l="-359" r="-933" b="-344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矩形 7"/>
              <p:cNvSpPr/>
              <p:nvPr/>
            </p:nvSpPr>
            <p:spPr>
              <a:xfrm>
                <a:off x="2885110" y="2450849"/>
                <a:ext cx="2736968" cy="62049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unc>
                        <m:funcPr>
                          <m:ctrlPr>
                            <a:rPr lang="en-US" sz="2400" i="1" smtClean="0">
                              <a:latin typeface="Cambria Math" panose="02040503050406030204" pitchFamily="18" charset="0"/>
                            </a:rPr>
                          </m:ctrlPr>
                        </m:funcPr>
                        <m:fName>
                          <m:limLow>
                            <m:limLowPr>
                              <m:ctrlPr>
                                <a:rPr lang="en-US" sz="2400" i="1">
                                  <a:latin typeface="Cambria Math" panose="02040503050406030204" pitchFamily="18" charset="0"/>
                                </a:rPr>
                              </m:ctrlPr>
                            </m:limLowPr>
                            <m:e>
                              <m:r>
                                <m:rPr>
                                  <m:sty m:val="p"/>
                                </m:rPr>
                                <a:rPr lang="en-US" sz="2400">
                                  <a:latin typeface="Cambria Math" panose="02040503050406030204" pitchFamily="18" charset="0"/>
                                </a:rPr>
                                <m:t>min</m:t>
                              </m:r>
                            </m:e>
                            <m:lim>
                              <m:r>
                                <a:rPr lang="en-US" sz="2400" b="1" i="1">
                                  <a:latin typeface="Cambria Math" panose="02040503050406030204" pitchFamily="18" charset="0"/>
                                </a:rPr>
                                <m:t>𝒙</m:t>
                              </m:r>
                            </m:lim>
                          </m:limLow>
                        </m:fName>
                        <m:e>
                          <m:func>
                            <m:funcPr>
                              <m:ctrlPr>
                                <a:rPr lang="en-US" sz="2400" i="1">
                                  <a:latin typeface="Cambria Math" panose="02040503050406030204" pitchFamily="18" charset="0"/>
                                </a:rPr>
                              </m:ctrlPr>
                            </m:funcPr>
                            <m:fName>
                              <m:limLow>
                                <m:limLowPr>
                                  <m:ctrlPr>
                                    <a:rPr lang="en-US" sz="2400" i="1">
                                      <a:latin typeface="Cambria Math" panose="02040503050406030204" pitchFamily="18" charset="0"/>
                                    </a:rPr>
                                  </m:ctrlPr>
                                </m:limLowPr>
                                <m:e>
                                  <m:r>
                                    <m:rPr>
                                      <m:sty m:val="p"/>
                                    </m:rPr>
                                    <a:rPr lang="en-US" sz="2400">
                                      <a:latin typeface="Cambria Math" panose="02040503050406030204" pitchFamily="18" charset="0"/>
                                    </a:rPr>
                                    <m:t>max</m:t>
                                  </m:r>
                                </m:e>
                                <m:lim>
                                  <m:r>
                                    <a:rPr lang="en-US" sz="2400" b="0" i="1" smtClean="0">
                                      <a:latin typeface="Cambria Math" panose="02040503050406030204" pitchFamily="18" charset="0"/>
                                    </a:rPr>
                                    <m:t>𝛼</m:t>
                                  </m:r>
                                  <m:r>
                                    <a:rPr lang="en-US" sz="2400" i="1">
                                      <a:latin typeface="Cambria Math" panose="02040503050406030204" pitchFamily="18" charset="0"/>
                                    </a:rPr>
                                    <m:t>≥0,</m:t>
                                  </m:r>
                                  <m:r>
                                    <a:rPr lang="en-US" sz="2400" b="0" i="1" smtClean="0">
                                      <a:latin typeface="Cambria Math" panose="02040503050406030204" pitchFamily="18" charset="0"/>
                                    </a:rPr>
                                    <m:t>𝛽</m:t>
                                  </m:r>
                                </m:lim>
                              </m:limLow>
                            </m:fName>
                            <m:e>
                              <m:r>
                                <a:rPr lang="en-US" sz="2400" i="1">
                                  <a:latin typeface="Cambria Math" panose="02040503050406030204" pitchFamily="18" charset="0"/>
                                </a:rPr>
                                <m:t>𝐿</m:t>
                              </m:r>
                              <m:r>
                                <a:rPr lang="en-US" sz="2400" i="1">
                                  <a:latin typeface="Cambria Math" panose="02040503050406030204" pitchFamily="18" charset="0"/>
                                </a:rPr>
                                <m:t>(</m:t>
                              </m:r>
                              <m:r>
                                <a:rPr lang="en-US" sz="2400" b="1" i="1">
                                  <a:latin typeface="Cambria Math" panose="02040503050406030204" pitchFamily="18" charset="0"/>
                                </a:rPr>
                                <m:t>𝒙</m:t>
                              </m:r>
                              <m:r>
                                <a:rPr lang="en-US" sz="2400" i="1">
                                  <a:latin typeface="Cambria Math" panose="02040503050406030204" pitchFamily="18" charset="0"/>
                                </a:rPr>
                                <m:t>,</m:t>
                              </m:r>
                              <m:r>
                                <a:rPr lang="en-US" sz="2400" b="0" i="1" smtClean="0">
                                  <a:latin typeface="Cambria Math" panose="02040503050406030204" pitchFamily="18" charset="0"/>
                                </a:rPr>
                                <m:t>𝛼</m:t>
                              </m:r>
                              <m:r>
                                <a:rPr lang="en-US" sz="2400" i="1">
                                  <a:latin typeface="Cambria Math" panose="02040503050406030204" pitchFamily="18" charset="0"/>
                                </a:rPr>
                                <m:t>,</m:t>
                              </m:r>
                              <m:r>
                                <a:rPr lang="en-US" sz="2400" b="0" i="1" smtClean="0">
                                  <a:latin typeface="Cambria Math" panose="02040503050406030204" pitchFamily="18" charset="0"/>
                                </a:rPr>
                                <m:t>𝛽</m:t>
                              </m:r>
                              <m:r>
                                <a:rPr lang="en-US" sz="2400" i="1">
                                  <a:latin typeface="Cambria Math" panose="02040503050406030204" pitchFamily="18" charset="0"/>
                                </a:rPr>
                                <m:t>)</m:t>
                              </m:r>
                            </m:e>
                          </m:func>
                        </m:e>
                      </m:func>
                    </m:oMath>
                  </m:oMathPara>
                </a14:m>
                <a:endParaRPr lang="en-US" sz="2400" dirty="0"/>
              </a:p>
            </p:txBody>
          </p:sp>
        </mc:Choice>
        <mc:Fallback xmlns="">
          <p:sp>
            <p:nvSpPr>
              <p:cNvPr id="8" name="矩形 7"/>
              <p:cNvSpPr>
                <a:spLocks noRot="1" noChangeAspect="1" noMove="1" noResize="1" noEditPoints="1" noAdjustHandles="1" noChangeArrowheads="1" noChangeShapeType="1" noTextEdit="1"/>
              </p:cNvSpPr>
              <p:nvPr/>
            </p:nvSpPr>
            <p:spPr>
              <a:xfrm>
                <a:off x="2885110" y="2450849"/>
                <a:ext cx="2736968" cy="620491"/>
              </a:xfrm>
              <a:prstGeom prst="rect">
                <a:avLst/>
              </a:prstGeom>
              <a:blipFill>
                <a:blip r:embed="rId3"/>
                <a:stretch>
                  <a:fillRect b="-88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矩形 8"/>
              <p:cNvSpPr/>
              <p:nvPr/>
            </p:nvSpPr>
            <p:spPr>
              <a:xfrm>
                <a:off x="2898255" y="3706557"/>
                <a:ext cx="2723823" cy="62049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unc>
                        <m:funcPr>
                          <m:ctrlPr>
                            <a:rPr lang="en-US" sz="2400" b="0" i="1" smtClean="0">
                              <a:latin typeface="Cambria Math" panose="02040503050406030204" pitchFamily="18" charset="0"/>
                            </a:rPr>
                          </m:ctrlPr>
                        </m:funcPr>
                        <m:fName>
                          <m:limLow>
                            <m:limLowPr>
                              <m:ctrlPr>
                                <a:rPr lang="en-US" sz="2400" b="0" i="1" smtClean="0">
                                  <a:latin typeface="Cambria Math" panose="02040503050406030204" pitchFamily="18" charset="0"/>
                                </a:rPr>
                              </m:ctrlPr>
                            </m:limLowPr>
                            <m:e>
                              <m:r>
                                <m:rPr>
                                  <m:sty m:val="p"/>
                                </m:rPr>
                                <a:rPr lang="en-US" sz="2400" b="0" i="0" smtClean="0">
                                  <a:latin typeface="Cambria Math" panose="02040503050406030204" pitchFamily="18" charset="0"/>
                                </a:rPr>
                                <m:t>max</m:t>
                              </m:r>
                            </m:e>
                            <m:lim>
                              <m:r>
                                <a:rPr lang="en-US" sz="2400" b="0" i="1" smtClean="0">
                                  <a:latin typeface="Cambria Math" panose="02040503050406030204" pitchFamily="18" charset="0"/>
                                </a:rPr>
                                <m:t>𝛼</m:t>
                              </m:r>
                              <m:r>
                                <a:rPr lang="en-US" sz="2400" b="0" i="1" smtClean="0">
                                  <a:latin typeface="Cambria Math" panose="02040503050406030204" pitchFamily="18" charset="0"/>
                                </a:rPr>
                                <m:t>≥0,</m:t>
                              </m:r>
                              <m:r>
                                <a:rPr lang="en-US" sz="2400" b="0" i="1" smtClean="0">
                                  <a:latin typeface="Cambria Math" panose="02040503050406030204" pitchFamily="18" charset="0"/>
                                </a:rPr>
                                <m:t>𝛽</m:t>
                              </m:r>
                            </m:lim>
                          </m:limLow>
                        </m:fName>
                        <m:e>
                          <m:func>
                            <m:funcPr>
                              <m:ctrlPr>
                                <a:rPr lang="en-US" sz="2400" i="1">
                                  <a:latin typeface="Cambria Math" panose="02040503050406030204" pitchFamily="18" charset="0"/>
                                </a:rPr>
                              </m:ctrlPr>
                            </m:funcPr>
                            <m:fName>
                              <m:limLow>
                                <m:limLowPr>
                                  <m:ctrlPr>
                                    <a:rPr lang="en-US" sz="2400" i="1">
                                      <a:latin typeface="Cambria Math" panose="02040503050406030204" pitchFamily="18" charset="0"/>
                                    </a:rPr>
                                  </m:ctrlPr>
                                </m:limLowPr>
                                <m:e>
                                  <m:r>
                                    <m:rPr>
                                      <m:sty m:val="p"/>
                                    </m:rPr>
                                    <a:rPr lang="en-US" sz="2400">
                                      <a:latin typeface="Cambria Math" panose="02040503050406030204" pitchFamily="18" charset="0"/>
                                    </a:rPr>
                                    <m:t>min</m:t>
                                  </m:r>
                                </m:e>
                                <m:lim>
                                  <m:r>
                                    <a:rPr lang="en-US" sz="2400" b="1" i="1">
                                      <a:latin typeface="Cambria Math" panose="02040503050406030204" pitchFamily="18" charset="0"/>
                                    </a:rPr>
                                    <m:t>𝒙</m:t>
                                  </m:r>
                                </m:lim>
                              </m:limLow>
                            </m:fName>
                            <m:e>
                              <m:r>
                                <a:rPr lang="en-US" sz="2400" i="1">
                                  <a:latin typeface="Cambria Math" panose="02040503050406030204" pitchFamily="18" charset="0"/>
                                </a:rPr>
                                <m:t>𝐿</m:t>
                              </m:r>
                              <m:r>
                                <a:rPr lang="en-US" sz="2400" i="1">
                                  <a:latin typeface="Cambria Math" panose="02040503050406030204" pitchFamily="18" charset="0"/>
                                </a:rPr>
                                <m:t>(</m:t>
                              </m:r>
                              <m:r>
                                <a:rPr lang="en-US" sz="2400" b="1" i="1">
                                  <a:latin typeface="Cambria Math" panose="02040503050406030204" pitchFamily="18" charset="0"/>
                                </a:rPr>
                                <m:t>𝒙</m:t>
                              </m:r>
                              <m:r>
                                <a:rPr lang="en-US" sz="2400" i="1">
                                  <a:latin typeface="Cambria Math" panose="02040503050406030204" pitchFamily="18" charset="0"/>
                                </a:rPr>
                                <m:t>,</m:t>
                              </m:r>
                              <m:r>
                                <a:rPr lang="en-US" sz="2400" i="1">
                                  <a:latin typeface="Cambria Math" panose="02040503050406030204" pitchFamily="18" charset="0"/>
                                </a:rPr>
                                <m:t>𝛼</m:t>
                              </m:r>
                              <m:r>
                                <a:rPr lang="en-US" sz="2400" i="1">
                                  <a:latin typeface="Cambria Math" panose="02040503050406030204" pitchFamily="18" charset="0"/>
                                </a:rPr>
                                <m:t>,</m:t>
                              </m:r>
                              <m:r>
                                <a:rPr lang="en-US" sz="2400" i="1">
                                  <a:latin typeface="Cambria Math" panose="02040503050406030204" pitchFamily="18" charset="0"/>
                                </a:rPr>
                                <m:t>𝛽</m:t>
                              </m:r>
                              <m:r>
                                <a:rPr lang="en-US" sz="2400" i="1">
                                  <a:latin typeface="Cambria Math" panose="02040503050406030204" pitchFamily="18" charset="0"/>
                                </a:rPr>
                                <m:t>)</m:t>
                              </m:r>
                            </m:e>
                          </m:func>
                        </m:e>
                      </m:func>
                    </m:oMath>
                  </m:oMathPara>
                </a14:m>
                <a:endParaRPr lang="en-US" sz="2400" dirty="0"/>
              </a:p>
            </p:txBody>
          </p:sp>
        </mc:Choice>
        <mc:Fallback xmlns="">
          <p:sp>
            <p:nvSpPr>
              <p:cNvPr id="9" name="矩形 8"/>
              <p:cNvSpPr>
                <a:spLocks noRot="1" noChangeAspect="1" noMove="1" noResize="1" noEditPoints="1" noAdjustHandles="1" noChangeArrowheads="1" noChangeShapeType="1" noTextEdit="1"/>
              </p:cNvSpPr>
              <p:nvPr/>
            </p:nvSpPr>
            <p:spPr>
              <a:xfrm>
                <a:off x="2898255" y="3706557"/>
                <a:ext cx="2723823" cy="620491"/>
              </a:xfrm>
              <a:prstGeom prst="rect">
                <a:avLst/>
              </a:prstGeom>
              <a:blipFill>
                <a:blip r:embed="rId4"/>
                <a:stretch>
                  <a:fillRect r="-224" b="-88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文本框 11"/>
              <p:cNvSpPr txBox="1"/>
              <p:nvPr/>
            </p:nvSpPr>
            <p:spPr>
              <a:xfrm>
                <a:off x="241657" y="4700482"/>
                <a:ext cx="5000087" cy="2145908"/>
              </a:xfrm>
              <a:prstGeom prst="rect">
                <a:avLst/>
              </a:prstGeom>
              <a:noFill/>
            </p:spPr>
            <p:txBody>
              <a:bodyPr wrap="none" lIns="0" tIns="0" rIns="0" bIns="0" rtlCol="0">
                <a:spAutoFit/>
              </a:bodyPr>
              <a:lstStyle/>
              <a:p>
                <a:pPr>
                  <a:spcAft>
                    <a:spcPts val="1200"/>
                  </a:spcAft>
                </a:pPr>
                <a14:m>
                  <m:oMathPara xmlns:m="http://schemas.openxmlformats.org/officeDocument/2006/math">
                    <m:oMathParaPr>
                      <m:jc m:val="centerGroup"/>
                    </m:oMathParaPr>
                    <m:oMath xmlns:m="http://schemas.openxmlformats.org/officeDocument/2006/math">
                      <m:f>
                        <m:fPr>
                          <m:ctrlPr>
                            <a:rPr lang="en-US" sz="2400" i="1" smtClean="0">
                              <a:latin typeface="Cambria Math" panose="02040503050406030204" pitchFamily="18" charset="0"/>
                              <a:ea typeface="Cambria Math" panose="02040503050406030204" pitchFamily="18" charset="0"/>
                            </a:rPr>
                          </m:ctrlPr>
                        </m:fPr>
                        <m:num>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𝐿</m:t>
                          </m:r>
                        </m:num>
                        <m:den>
                          <m:r>
                            <a:rPr lang="en-US" sz="2400" i="1">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𝛼</m:t>
                          </m:r>
                        </m:den>
                      </m:f>
                      <m:r>
                        <a:rPr lang="en-US" sz="2400" i="1">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m:t>
                      </m:r>
                      <m:f>
                        <m:fPr>
                          <m:ctrlPr>
                            <a:rPr lang="en-US" sz="2400" b="0" i="1" smtClean="0">
                              <a:latin typeface="Cambria Math" panose="02040503050406030204" pitchFamily="18" charset="0"/>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2</m:t>
                          </m:r>
                          <m:sSup>
                            <m:sSupPr>
                              <m:ctrlPr>
                                <a:rPr lang="en-US" sz="2400" b="0" i="1" smtClean="0">
                                  <a:latin typeface="Cambria Math" panose="02040503050406030204" pitchFamily="18" charset="0"/>
                                  <a:ea typeface="Cambria Math" panose="02040503050406030204" pitchFamily="18" charset="0"/>
                                </a:rPr>
                              </m:ctrlPr>
                            </m:sSupPr>
                            <m:e>
                              <m:r>
                                <a:rPr lang="en-US" sz="2400" b="0" i="1" smtClean="0">
                                  <a:latin typeface="Cambria Math" panose="02040503050406030204" pitchFamily="18" charset="0"/>
                                  <a:ea typeface="Cambria Math" panose="02040503050406030204" pitchFamily="18" charset="0"/>
                                </a:rPr>
                                <m:t>𝛼</m:t>
                              </m:r>
                            </m:e>
                            <m:sup>
                              <m:r>
                                <a:rPr lang="en-US" sz="2400" b="0" i="1" smtClean="0">
                                  <a:latin typeface="Cambria Math" panose="02040503050406030204" pitchFamily="18" charset="0"/>
                                  <a:ea typeface="Cambria Math" panose="02040503050406030204" pitchFamily="18" charset="0"/>
                                </a:rPr>
                                <m:t>2</m:t>
                              </m:r>
                            </m:sup>
                          </m:sSup>
                          <m:r>
                            <a:rPr lang="en-US" sz="2400" b="0" i="1" smtClean="0">
                              <a:latin typeface="Cambria Math" panose="02040503050406030204" pitchFamily="18" charset="0"/>
                              <a:ea typeface="Cambria Math" panose="02040503050406030204" pitchFamily="18" charset="0"/>
                            </a:rPr>
                            <m:t>+4</m:t>
                          </m:r>
                          <m:r>
                            <a:rPr lang="en-US" sz="2400" b="0" i="1" smtClean="0">
                              <a:latin typeface="Cambria Math" panose="02040503050406030204" pitchFamily="18" charset="0"/>
                              <a:ea typeface="Cambria Math" panose="02040503050406030204" pitchFamily="18" charset="0"/>
                            </a:rPr>
                            <m:t>𝛼</m:t>
                          </m:r>
                          <m:r>
                            <a:rPr lang="en-US" sz="2400" b="0" i="1" smtClean="0">
                              <a:latin typeface="Cambria Math" panose="02040503050406030204" pitchFamily="18" charset="0"/>
                              <a:ea typeface="Cambria Math" panose="02040503050406030204" pitchFamily="18" charset="0"/>
                            </a:rPr>
                            <m:t>−</m:t>
                          </m:r>
                          <m:sSup>
                            <m:sSupPr>
                              <m:ctrlPr>
                                <a:rPr lang="en-US" sz="2400" b="0" i="1" smtClean="0">
                                  <a:latin typeface="Cambria Math" panose="02040503050406030204" pitchFamily="18" charset="0"/>
                                  <a:ea typeface="Cambria Math" panose="02040503050406030204" pitchFamily="18" charset="0"/>
                                </a:rPr>
                              </m:ctrlPr>
                            </m:sSupPr>
                            <m:e>
                              <m:r>
                                <a:rPr lang="en-US" sz="2400" b="0" i="1" smtClean="0">
                                  <a:latin typeface="Cambria Math" panose="02040503050406030204" pitchFamily="18" charset="0"/>
                                  <a:ea typeface="Cambria Math" panose="02040503050406030204" pitchFamily="18" charset="0"/>
                                </a:rPr>
                                <m:t>𝛽</m:t>
                              </m:r>
                            </m:e>
                            <m:sup>
                              <m:r>
                                <a:rPr lang="en-US" sz="2400" b="0" i="1" smtClean="0">
                                  <a:latin typeface="Cambria Math" panose="02040503050406030204" pitchFamily="18" charset="0"/>
                                  <a:ea typeface="Cambria Math" panose="02040503050406030204" pitchFamily="18" charset="0"/>
                                </a:rPr>
                                <m:t>2</m:t>
                              </m:r>
                            </m:sup>
                          </m:sSup>
                          <m:r>
                            <a:rPr lang="en-US" sz="2400" b="0" i="1" smtClean="0">
                              <a:latin typeface="Cambria Math" panose="02040503050406030204" pitchFamily="18" charset="0"/>
                              <a:ea typeface="Cambria Math" panose="02040503050406030204" pitchFamily="18" charset="0"/>
                            </a:rPr>
                            <m:t>−4</m:t>
                          </m:r>
                          <m:r>
                            <a:rPr lang="en-US" sz="2400" b="0" i="1" smtClean="0">
                              <a:latin typeface="Cambria Math" panose="02040503050406030204" pitchFamily="18" charset="0"/>
                              <a:ea typeface="Cambria Math" panose="02040503050406030204" pitchFamily="18" charset="0"/>
                            </a:rPr>
                            <m:t>𝛽</m:t>
                          </m:r>
                          <m:r>
                            <a:rPr lang="en-US" sz="2400" b="0" i="1" smtClean="0">
                              <a:latin typeface="Cambria Math" panose="02040503050406030204" pitchFamily="18" charset="0"/>
                              <a:ea typeface="Cambria Math" panose="02040503050406030204" pitchFamily="18" charset="0"/>
                            </a:rPr>
                            <m:t>−6</m:t>
                          </m:r>
                        </m:num>
                        <m:den>
                          <m:r>
                            <a:rPr lang="en-US" sz="2400" b="0" i="1" smtClean="0">
                              <a:latin typeface="Cambria Math" panose="02040503050406030204" pitchFamily="18" charset="0"/>
                              <a:ea typeface="Cambria Math" panose="02040503050406030204" pitchFamily="18" charset="0"/>
                            </a:rPr>
                            <m:t>2</m:t>
                          </m:r>
                          <m:sSup>
                            <m:sSupPr>
                              <m:ctrlPr>
                                <a:rPr lang="en-US" sz="2400" b="0" i="1" smtClean="0">
                                  <a:latin typeface="Cambria Math" panose="02040503050406030204" pitchFamily="18" charset="0"/>
                                  <a:ea typeface="Cambria Math" panose="02040503050406030204" pitchFamily="18" charset="0"/>
                                </a:rPr>
                              </m:ctrlPr>
                            </m:sSupPr>
                            <m:e>
                              <m:d>
                                <m:dPr>
                                  <m:ctrlPr>
                                    <a:rPr lang="en-US" sz="2400" b="0" i="1" smtClean="0">
                                      <a:latin typeface="Cambria Math" panose="02040503050406030204" pitchFamily="18" charset="0"/>
                                      <a:ea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𝛼</m:t>
                                  </m:r>
                                  <m:r>
                                    <a:rPr lang="en-US" sz="2400" b="0" i="1" smtClean="0">
                                      <a:latin typeface="Cambria Math" panose="02040503050406030204" pitchFamily="18" charset="0"/>
                                      <a:ea typeface="Cambria Math" panose="02040503050406030204" pitchFamily="18" charset="0"/>
                                    </a:rPr>
                                    <m:t>+1</m:t>
                                  </m:r>
                                </m:e>
                              </m:d>
                            </m:e>
                            <m:sup>
                              <m:r>
                                <a:rPr lang="en-US" sz="2400" b="0" i="1" smtClean="0">
                                  <a:latin typeface="Cambria Math" panose="02040503050406030204" pitchFamily="18" charset="0"/>
                                  <a:ea typeface="Cambria Math" panose="02040503050406030204" pitchFamily="18" charset="0"/>
                                </a:rPr>
                                <m:t>2</m:t>
                              </m:r>
                            </m:sup>
                          </m:sSup>
                        </m:den>
                      </m:f>
                      <m:r>
                        <a:rPr lang="en-US" sz="2400" b="0" i="1" smtClean="0">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0</m:t>
                      </m:r>
                    </m:oMath>
                  </m:oMathPara>
                </a14:m>
                <a:endParaRPr lang="en-US" sz="2400" dirty="0" smtClean="0">
                  <a:ea typeface="Cambria Math" panose="02040503050406030204" pitchFamily="18" charset="0"/>
                </a:endParaRPr>
              </a:p>
              <a:p>
                <a:pPr>
                  <a:spcAft>
                    <a:spcPts val="1200"/>
                  </a:spcAft>
                </a:pPr>
                <a14:m>
                  <m:oMathPara xmlns:m="http://schemas.openxmlformats.org/officeDocument/2006/math">
                    <m:oMathParaPr>
                      <m:jc m:val="centerGroup"/>
                    </m:oMathParaPr>
                    <m:oMath xmlns:m="http://schemas.openxmlformats.org/officeDocument/2006/math">
                      <m:f>
                        <m:fPr>
                          <m:ctrlPr>
                            <a:rPr lang="en-US" sz="2400" i="1">
                              <a:latin typeface="Cambria Math" panose="02040503050406030204" pitchFamily="18" charset="0"/>
                              <a:ea typeface="Cambria Math" panose="02040503050406030204" pitchFamily="18" charset="0"/>
                            </a:rPr>
                          </m:ctrlPr>
                        </m:fPr>
                        <m:num>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𝐿</m:t>
                          </m:r>
                        </m:num>
                        <m:den>
                          <m:r>
                            <a:rPr lang="en-US" sz="2400" i="1">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𝛽</m:t>
                          </m:r>
                        </m:den>
                      </m:f>
                      <m:r>
                        <a:rPr lang="en-US" sz="2400" i="1">
                          <a:latin typeface="Cambria Math" panose="02040503050406030204" pitchFamily="18" charset="0"/>
                          <a:ea typeface="Cambria Math" panose="02040503050406030204" pitchFamily="18" charset="0"/>
                        </a:rPr>
                        <m:t>=</m:t>
                      </m:r>
                      <m:f>
                        <m:fPr>
                          <m:ctrlPr>
                            <a:rPr lang="en-US" sz="2400" b="0" i="1" smtClean="0">
                              <a:latin typeface="Cambria Math" panose="02040503050406030204" pitchFamily="18" charset="0"/>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2</m:t>
                          </m:r>
                          <m:r>
                            <a:rPr lang="en-US" sz="2400" b="0" i="1" smtClean="0">
                              <a:latin typeface="Cambria Math" panose="02040503050406030204" pitchFamily="18" charset="0"/>
                              <a:ea typeface="Cambria Math" panose="02040503050406030204" pitchFamily="18" charset="0"/>
                            </a:rPr>
                            <m:t>𝛽</m:t>
                          </m:r>
                          <m:r>
                            <a:rPr lang="en-US" sz="2400" b="0" i="1" smtClean="0">
                              <a:latin typeface="Cambria Math" panose="02040503050406030204" pitchFamily="18" charset="0"/>
                              <a:ea typeface="Cambria Math" panose="02040503050406030204" pitchFamily="18" charset="0"/>
                            </a:rPr>
                            <m:t>+4</m:t>
                          </m:r>
                        </m:num>
                        <m:den>
                          <m:r>
                            <a:rPr lang="en-US" sz="2400" b="0" i="1" smtClean="0">
                              <a:latin typeface="Cambria Math" panose="02040503050406030204" pitchFamily="18" charset="0"/>
                              <a:ea typeface="Cambria Math" panose="02040503050406030204" pitchFamily="18" charset="0"/>
                            </a:rPr>
                            <m:t>2(</m:t>
                          </m:r>
                          <m:r>
                            <a:rPr lang="en-US" sz="2400" b="0" i="1" smtClean="0">
                              <a:latin typeface="Cambria Math" panose="02040503050406030204" pitchFamily="18" charset="0"/>
                              <a:ea typeface="Cambria Math" panose="02040503050406030204" pitchFamily="18" charset="0"/>
                            </a:rPr>
                            <m:t>𝛼</m:t>
                          </m:r>
                          <m:r>
                            <a:rPr lang="en-US" sz="2400" b="0" i="1" smtClean="0">
                              <a:latin typeface="Cambria Math" panose="02040503050406030204" pitchFamily="18" charset="0"/>
                              <a:ea typeface="Cambria Math" panose="02040503050406030204" pitchFamily="18" charset="0"/>
                            </a:rPr>
                            <m:t>+1)</m:t>
                          </m:r>
                        </m:den>
                      </m:f>
                      <m:r>
                        <a:rPr lang="en-US" sz="2400" b="0" i="1" smtClean="0">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0</m:t>
                      </m:r>
                      <m:r>
                        <a:rPr lang="en-US" sz="2400" b="0" i="1" smtClean="0">
                          <a:latin typeface="Cambria Math" panose="02040503050406030204" pitchFamily="18" charset="0"/>
                          <a:ea typeface="Cambria Math" panose="02040503050406030204" pitchFamily="18" charset="0"/>
                        </a:rPr>
                        <m:t>                                   </m:t>
                      </m:r>
                    </m:oMath>
                  </m:oMathPara>
                </a14:m>
                <a:endParaRPr lang="en-US" sz="2400" dirty="0">
                  <a:ea typeface="Cambria Math" panose="02040503050406030204" pitchFamily="18" charset="0"/>
                </a:endParaRPr>
              </a:p>
              <a:p>
                <a:endParaRPr lang="en-US" dirty="0"/>
              </a:p>
            </p:txBody>
          </p:sp>
        </mc:Choice>
        <mc:Fallback xmlns="">
          <p:sp>
            <p:nvSpPr>
              <p:cNvPr id="12" name="文本框 11"/>
              <p:cNvSpPr txBox="1">
                <a:spLocks noRot="1" noChangeAspect="1" noMove="1" noResize="1" noEditPoints="1" noAdjustHandles="1" noChangeArrowheads="1" noChangeShapeType="1" noTextEdit="1"/>
              </p:cNvSpPr>
              <p:nvPr/>
            </p:nvSpPr>
            <p:spPr>
              <a:xfrm>
                <a:off x="241657" y="4700482"/>
                <a:ext cx="5000087" cy="2145908"/>
              </a:xfrm>
              <a:prstGeom prst="rect">
                <a:avLst/>
              </a:prstGeom>
              <a:blipFill>
                <a:blip r:embed="rId5"/>
                <a:stretch>
                  <a:fillRect/>
                </a:stretch>
              </a:blipFill>
            </p:spPr>
            <p:txBody>
              <a:bodyPr/>
              <a:lstStyle/>
              <a:p>
                <a:r>
                  <a:rPr lang="en-US">
                    <a:noFill/>
                  </a:rPr>
                  <a:t> </a:t>
                </a:r>
              </a:p>
            </p:txBody>
          </p:sp>
        </mc:Fallback>
      </mc:AlternateContent>
      <p:sp>
        <p:nvSpPr>
          <p:cNvPr id="13" name="右箭头 12"/>
          <p:cNvSpPr/>
          <p:nvPr/>
        </p:nvSpPr>
        <p:spPr>
          <a:xfrm>
            <a:off x="5119842" y="5460937"/>
            <a:ext cx="317500" cy="317500"/>
          </a:xfrm>
          <a:prstGeom prst="rightArrow">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 name="矩形 9"/>
              <p:cNvSpPr/>
              <p:nvPr/>
            </p:nvSpPr>
            <p:spPr>
              <a:xfrm>
                <a:off x="5783514" y="5093902"/>
                <a:ext cx="2784032" cy="10515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400" i="1" smtClean="0">
                              <a:latin typeface="Cambria Math" panose="02040503050406030204" pitchFamily="18" charset="0"/>
                            </a:rPr>
                          </m:ctrlPr>
                        </m:dPr>
                        <m:e>
                          <m:eqArr>
                            <m:eqArrPr>
                              <m:ctrlPr>
                                <a:rPr lang="en-US" sz="2400" i="1">
                                  <a:latin typeface="Cambria Math" panose="02040503050406030204" pitchFamily="18" charset="0"/>
                                </a:rPr>
                              </m:ctrlPr>
                            </m:eqArrPr>
                            <m:e>
                              <m:r>
                                <a:rPr lang="en-US" sz="2400" i="1">
                                  <a:latin typeface="Cambria Math" panose="02040503050406030204" pitchFamily="18" charset="0"/>
                                </a:rPr>
                                <m:t> </m:t>
                              </m:r>
                              <m:r>
                                <a:rPr lang="en-US" sz="2400" b="0" i="1" smtClean="0">
                                  <a:latin typeface="Cambria Math" panose="02040503050406030204" pitchFamily="18" charset="0"/>
                                </a:rPr>
                                <m:t>𝛼</m:t>
                              </m:r>
                              <m:r>
                                <a:rPr lang="en-US" sz="2400" i="1">
                                  <a:latin typeface="Cambria Math" panose="02040503050406030204" pitchFamily="18" charset="0"/>
                                </a:rPr>
                                <m:t>=</m:t>
                              </m:r>
                              <m:rad>
                                <m:radPr>
                                  <m:degHide m:val="on"/>
                                  <m:ctrlPr>
                                    <a:rPr lang="en-US" sz="2400" i="1" smtClean="0">
                                      <a:latin typeface="Cambria Math" panose="02040503050406030204" pitchFamily="18" charset="0"/>
                                    </a:rPr>
                                  </m:ctrlPr>
                                </m:radPr>
                                <m:deg/>
                                <m:e>
                                  <m:r>
                                    <a:rPr lang="en-US" sz="2400" b="0" i="1" smtClean="0">
                                      <a:latin typeface="Cambria Math" panose="02040503050406030204" pitchFamily="18" charset="0"/>
                                    </a:rPr>
                                    <m:t>2</m:t>
                                  </m:r>
                                </m:e>
                              </m:rad>
                              <m:r>
                                <a:rPr lang="en-US" sz="2400" b="0" i="1" smtClean="0">
                                  <a:latin typeface="Cambria Math" panose="02040503050406030204" pitchFamily="18" charset="0"/>
                                </a:rPr>
                                <m:t>−1 (&gt;0)</m:t>
                              </m:r>
                            </m:e>
                            <m:e>
                              <m:r>
                                <a:rPr lang="en-US" sz="2400" i="1">
                                  <a:latin typeface="Cambria Math" panose="02040503050406030204" pitchFamily="18" charset="0"/>
                                </a:rPr>
                                <m:t> </m:t>
                              </m:r>
                              <m:r>
                                <a:rPr lang="en-US" sz="2400" b="0" i="1" smtClean="0">
                                  <a:latin typeface="Cambria Math" panose="02040503050406030204" pitchFamily="18" charset="0"/>
                                </a:rPr>
                                <m:t>𝛽</m:t>
                              </m:r>
                              <m:r>
                                <a:rPr lang="en-US" sz="2400" i="1">
                                  <a:latin typeface="Cambria Math" panose="02040503050406030204" pitchFamily="18" charset="0"/>
                                </a:rPr>
                                <m:t>=</m:t>
                              </m:r>
                              <m:r>
                                <a:rPr lang="en-US" sz="2400" b="0" i="1" smtClean="0">
                                  <a:latin typeface="Cambria Math" panose="02040503050406030204" pitchFamily="18" charset="0"/>
                                </a:rPr>
                                <m:t>−2</m:t>
                              </m:r>
                              <m:r>
                                <a:rPr lang="en-US" sz="2400" i="1">
                                  <a:latin typeface="Cambria Math" panose="02040503050406030204" pitchFamily="18" charset="0"/>
                                </a:rPr>
                                <m:t> </m:t>
                              </m:r>
                              <m:r>
                                <a:rPr lang="en-US" sz="2400" b="0" i="1" smtClean="0">
                                  <a:latin typeface="Cambria Math" panose="02040503050406030204" pitchFamily="18" charset="0"/>
                                </a:rPr>
                                <m:t>                   </m:t>
                              </m:r>
                            </m:e>
                          </m:eqArr>
                        </m:e>
                      </m:d>
                    </m:oMath>
                  </m:oMathPara>
                </a14:m>
                <a:endParaRPr lang="en-US" sz="2400" dirty="0"/>
              </a:p>
            </p:txBody>
          </p:sp>
        </mc:Choice>
        <mc:Fallback xmlns="">
          <p:sp>
            <p:nvSpPr>
              <p:cNvPr id="10" name="矩形 9"/>
              <p:cNvSpPr>
                <a:spLocks noRot="1" noChangeAspect="1" noMove="1" noResize="1" noEditPoints="1" noAdjustHandles="1" noChangeArrowheads="1" noChangeShapeType="1" noTextEdit="1"/>
              </p:cNvSpPr>
              <p:nvPr/>
            </p:nvSpPr>
            <p:spPr>
              <a:xfrm>
                <a:off x="5783514" y="5093902"/>
                <a:ext cx="2784032" cy="1051570"/>
              </a:xfrm>
              <a:prstGeom prst="rect">
                <a:avLst/>
              </a:prstGeom>
              <a:blipFill>
                <a:blip r:embed="rId6"/>
                <a:stretch>
                  <a:fillRect/>
                </a:stretch>
              </a:blipFill>
            </p:spPr>
            <p:txBody>
              <a:bodyPr/>
              <a:lstStyle/>
              <a:p>
                <a:r>
                  <a:rPr lang="en-US">
                    <a:noFill/>
                  </a:rPr>
                  <a:t> </a:t>
                </a:r>
              </a:p>
            </p:txBody>
          </p:sp>
        </mc:Fallback>
      </mc:AlternateContent>
      <p:sp>
        <p:nvSpPr>
          <p:cNvPr id="11" name="文本框 10"/>
          <p:cNvSpPr txBox="1"/>
          <p:nvPr/>
        </p:nvSpPr>
        <p:spPr>
          <a:xfrm>
            <a:off x="6085001" y="4371326"/>
            <a:ext cx="2643278" cy="461665"/>
          </a:xfrm>
          <a:prstGeom prst="rect">
            <a:avLst/>
          </a:prstGeom>
          <a:noFill/>
          <a:ln w="28575">
            <a:solidFill>
              <a:srgbClr val="FF0000"/>
            </a:solidFill>
          </a:ln>
        </p:spPr>
        <p:txBody>
          <a:bodyPr wrap="square" rtlCol="0">
            <a:spAutoFit/>
          </a:bodyPr>
          <a:lstStyle/>
          <a:p>
            <a:pPr algn="ctr"/>
            <a:r>
              <a:rPr lang="en-US" sz="2400" dirty="0" smtClean="0"/>
              <a:t>SMO algorithm</a:t>
            </a:r>
            <a:endParaRPr lang="en-US" sz="2400" dirty="0"/>
          </a:p>
        </p:txBody>
      </p:sp>
    </p:spTree>
    <p:extLst>
      <p:ext uri="{BB962C8B-B14F-4D97-AF65-F5344CB8AC3E}">
        <p14:creationId xmlns:p14="http://schemas.microsoft.com/office/powerpoint/2010/main" val="235730749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How to solve this problem?</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endParaRPr lang="en-US" dirty="0" smtClean="0"/>
              </a:p>
              <a:p>
                <a:endParaRPr lang="en-US" dirty="0"/>
              </a:p>
              <a:p>
                <a:endParaRPr lang="en-US" dirty="0" smtClean="0"/>
              </a:p>
              <a:p>
                <a:r>
                  <a:rPr lang="en-US" dirty="0" smtClean="0"/>
                  <a:t>Solve the problem using KKT conditions</a:t>
                </a:r>
              </a:p>
              <a:p>
                <a:r>
                  <a:rPr lang="en-US" dirty="0" smtClean="0"/>
                  <a:t>Construct Lagrange function </a:t>
                </a:r>
                <a14:m>
                  <m:oMath xmlns:m="http://schemas.openxmlformats.org/officeDocument/2006/math">
                    <m:r>
                      <a:rPr lang="en-US" b="0" i="1" smtClean="0">
                        <a:latin typeface="Cambria Math" panose="02040503050406030204" pitchFamily="18" charset="0"/>
                      </a:rPr>
                      <m:t>𝐿</m:t>
                    </m:r>
                    <m:r>
                      <a:rPr lang="en-US" b="0" i="1" smtClean="0">
                        <a:latin typeface="Cambria Math" panose="02040503050406030204" pitchFamily="18" charset="0"/>
                      </a:rPr>
                      <m:t>(</m:t>
                    </m:r>
                    <m:r>
                      <a:rPr lang="en-US" b="1" i="1" smtClean="0">
                        <a:latin typeface="Cambria Math" panose="02040503050406030204" pitchFamily="18" charset="0"/>
                      </a:rPr>
                      <m:t>𝒘</m:t>
                    </m:r>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m:t>
                    </m:r>
                    <m:r>
                      <a:rPr lang="en-US" b="1" i="1" smtClean="0">
                        <a:latin typeface="Cambria Math" panose="02040503050406030204" pitchFamily="18" charset="0"/>
                      </a:rPr>
                      <m:t>𝜶</m:t>
                    </m:r>
                    <m:r>
                      <a:rPr lang="en-US" b="0" i="1" smtClean="0">
                        <a:latin typeface="Cambria Math" panose="02040503050406030204" pitchFamily="18" charset="0"/>
                      </a:rPr>
                      <m:t>)</m:t>
                    </m:r>
                  </m:oMath>
                </a14:m>
                <a:r>
                  <a:rPr lang="en-US" dirty="0" smtClean="0"/>
                  <a:t>:</a:t>
                </a:r>
              </a:p>
              <a:p>
                <a:endParaRPr lang="en-US" dirty="0" smtClean="0"/>
              </a:p>
              <a:p>
                <a:endParaRPr lang="en-US" dirty="0" smtClean="0"/>
              </a:p>
              <a:p>
                <a:r>
                  <a:rPr lang="en-US" dirty="0" smtClean="0"/>
                  <a:t>where </a:t>
                </a:r>
                <a14:m>
                  <m:oMath xmlns:m="http://schemas.openxmlformats.org/officeDocument/2006/math">
                    <m:r>
                      <a:rPr lang="en-US" b="1" i="1" smtClean="0">
                        <a:latin typeface="Cambria Math" panose="02040503050406030204" pitchFamily="18" charset="0"/>
                      </a:rPr>
                      <m:t>𝜶</m:t>
                    </m:r>
                    <m:r>
                      <a:rPr lang="en-US" b="0" i="1" smtClean="0">
                        <a:latin typeface="Cambria Math" panose="02040503050406030204" pitchFamily="18" charset="0"/>
                      </a:rPr>
                      <m:t>=</m:t>
                    </m:r>
                    <m:d>
                      <m:dPr>
                        <m:ctrlPr>
                          <a:rPr lang="en-US" b="0" i="1" smtClean="0">
                            <a:latin typeface="Cambria Math" panose="02040503050406030204" pitchFamily="18" charset="0"/>
                          </a:rPr>
                        </m:ctrlPr>
                      </m:dPr>
                      <m:e>
                        <m:sSub>
                          <m:sSubPr>
                            <m:ctrlPr>
                              <a:rPr lang="en-US" b="1" i="1" smtClean="0">
                                <a:latin typeface="Cambria Math" panose="02040503050406030204" pitchFamily="18" charset="0"/>
                              </a:rPr>
                            </m:ctrlPr>
                          </m:sSubPr>
                          <m:e>
                            <m:r>
                              <a:rPr lang="en-US" i="1">
                                <a:latin typeface="Cambria Math" panose="02040503050406030204" pitchFamily="18" charset="0"/>
                              </a:rPr>
                              <m:t>𝛼</m:t>
                            </m:r>
                          </m:e>
                          <m:sub>
                            <m:r>
                              <a:rPr lang="en-US" b="0" i="1" smtClean="0">
                                <a:latin typeface="Cambria Math" panose="02040503050406030204" pitchFamily="18" charset="0"/>
                              </a:rPr>
                              <m:t>1</m:t>
                            </m:r>
                          </m:sub>
                        </m:sSub>
                        <m:r>
                          <a:rPr lang="en-US" b="1" i="1" smtClean="0">
                            <a:latin typeface="Cambria Math" panose="02040503050406030204" pitchFamily="18" charset="0"/>
                          </a:rPr>
                          <m:t>;</m:t>
                        </m:r>
                        <m:sSub>
                          <m:sSubPr>
                            <m:ctrlPr>
                              <a:rPr lang="en-US" b="1" i="1" smtClean="0">
                                <a:latin typeface="Cambria Math" panose="02040503050406030204" pitchFamily="18" charset="0"/>
                              </a:rPr>
                            </m:ctrlPr>
                          </m:sSubPr>
                          <m:e>
                            <m:r>
                              <a:rPr lang="en-US" i="1">
                                <a:latin typeface="Cambria Math" panose="02040503050406030204" pitchFamily="18" charset="0"/>
                              </a:rPr>
                              <m:t>𝛼</m:t>
                            </m:r>
                          </m:e>
                          <m:sub>
                            <m:r>
                              <a:rPr lang="en-US" b="0" i="1" smtClean="0">
                                <a:latin typeface="Cambria Math" panose="02040503050406030204" pitchFamily="18" charset="0"/>
                              </a:rPr>
                              <m:t>2</m:t>
                            </m:r>
                          </m:sub>
                        </m:sSub>
                        <m:r>
                          <a:rPr lang="en-US" b="1" i="1" smtClean="0">
                            <a:latin typeface="Cambria Math" panose="02040503050406030204" pitchFamily="18" charset="0"/>
                          </a:rPr>
                          <m:t>;…;</m:t>
                        </m:r>
                        <m:sSub>
                          <m:sSubPr>
                            <m:ctrlPr>
                              <a:rPr lang="en-US" b="1" i="1" smtClean="0">
                                <a:latin typeface="Cambria Math" panose="02040503050406030204" pitchFamily="18" charset="0"/>
                              </a:rPr>
                            </m:ctrlPr>
                          </m:sSubPr>
                          <m:e>
                            <m:r>
                              <a:rPr lang="en-US" i="1">
                                <a:latin typeface="Cambria Math" panose="02040503050406030204" pitchFamily="18" charset="0"/>
                              </a:rPr>
                              <m:t>𝛼</m:t>
                            </m:r>
                          </m:e>
                          <m:sub>
                            <m:r>
                              <a:rPr lang="en-US" b="0" i="1" smtClean="0">
                                <a:latin typeface="Cambria Math" panose="02040503050406030204" pitchFamily="18" charset="0"/>
                              </a:rPr>
                              <m:t>𝑛</m:t>
                            </m:r>
                          </m:sub>
                        </m:sSub>
                      </m:e>
                    </m:d>
                    <m:r>
                      <a:rPr lang="en-US" b="1" i="1" smtClean="0">
                        <a:latin typeface="Cambria Math" panose="02040503050406030204" pitchFamily="18" charset="0"/>
                      </a:rPr>
                      <m:t>;</m:t>
                    </m:r>
                    <m:sSub>
                      <m:sSubPr>
                        <m:ctrlPr>
                          <a:rPr lang="en-US" b="0" i="1" smtClean="0">
                            <a:latin typeface="Cambria Math" panose="02040503050406030204" pitchFamily="18" charset="0"/>
                          </a:rPr>
                        </m:ctrlPr>
                      </m:sSubPr>
                      <m:e>
                        <m:r>
                          <a:rPr lang="en-US" i="1">
                            <a:latin typeface="Cambria Math" panose="02040503050406030204" pitchFamily="18" charset="0"/>
                          </a:rPr>
                          <m:t>𝛼</m:t>
                        </m:r>
                      </m:e>
                      <m:sub>
                        <m:r>
                          <a:rPr lang="en-US" b="0" i="1" smtClean="0">
                            <a:latin typeface="Cambria Math" panose="02040503050406030204" pitchFamily="18" charset="0"/>
                          </a:rPr>
                          <m:t>𝑖</m:t>
                        </m:r>
                      </m:sub>
                    </m:sSub>
                    <m:r>
                      <a:rPr lang="en-US" b="0" i="1" smtClean="0">
                        <a:latin typeface="Cambria Math" panose="02040503050406030204" pitchFamily="18" charset="0"/>
                      </a:rPr>
                      <m:t>≥0</m:t>
                    </m:r>
                  </m:oMath>
                </a14:m>
                <a:endParaRPr lang="en-US" b="1" dirty="0" smtClean="0"/>
              </a:p>
              <a:p>
                <a:endParaRPr lang="en-US" b="1" dirty="0" smtClean="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11/1/2018</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42</a:t>
            </a:fld>
            <a:endParaRPr lang="en-US"/>
          </a:p>
        </p:txBody>
      </p:sp>
      <mc:AlternateContent xmlns:mc="http://schemas.openxmlformats.org/markup-compatibility/2006" xmlns:a14="http://schemas.microsoft.com/office/drawing/2010/main">
        <mc:Choice Requires="a14">
          <p:sp>
            <p:nvSpPr>
              <p:cNvPr id="7" name="矩形 6"/>
              <p:cNvSpPr/>
              <p:nvPr/>
            </p:nvSpPr>
            <p:spPr>
              <a:xfrm>
                <a:off x="2677164" y="856989"/>
                <a:ext cx="3990516" cy="1317733"/>
              </a:xfrm>
              <a:prstGeom prst="rect">
                <a:avLst/>
              </a:prstGeom>
            </p:spPr>
            <p:txBody>
              <a:bodyPr wrap="none">
                <a:spAutoFit/>
              </a:bodyPr>
              <a:lstStyle/>
              <a:p>
                <a:pPr>
                  <a:spcAft>
                    <a:spcPts val="1200"/>
                  </a:spcAft>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ea typeface="Cambria Math" panose="02040503050406030204" pitchFamily="18" charset="0"/>
                        </a:rPr>
                        <m:t>            </m:t>
                      </m:r>
                      <m:func>
                        <m:funcPr>
                          <m:ctrlPr>
                            <a:rPr lang="en-US" sz="2400" i="1" smtClean="0">
                              <a:latin typeface="Cambria Math" panose="02040503050406030204" pitchFamily="18" charset="0"/>
                              <a:ea typeface="Cambria Math" panose="02040503050406030204" pitchFamily="18" charset="0"/>
                            </a:rPr>
                          </m:ctrlPr>
                        </m:funcPr>
                        <m:fName>
                          <m:limLow>
                            <m:limLowPr>
                              <m:ctrlPr>
                                <a:rPr lang="en-US" sz="2400" i="1">
                                  <a:latin typeface="Cambria Math" panose="02040503050406030204" pitchFamily="18" charset="0"/>
                                  <a:ea typeface="Cambria Math" panose="02040503050406030204" pitchFamily="18" charset="0"/>
                                </a:rPr>
                              </m:ctrlPr>
                            </m:limLowPr>
                            <m:e>
                              <m:r>
                                <m:rPr>
                                  <m:sty m:val="p"/>
                                </m:rPr>
                                <a:rPr lang="en-US" sz="2400" b="0" i="0" smtClean="0">
                                  <a:latin typeface="Cambria Math" panose="02040503050406030204" pitchFamily="18" charset="0"/>
                                  <a:ea typeface="Cambria Math" panose="02040503050406030204" pitchFamily="18" charset="0"/>
                                </a:rPr>
                                <m:t>min</m:t>
                              </m:r>
                            </m:e>
                            <m:lim>
                              <m:r>
                                <a:rPr lang="en-US" sz="2400" b="1" i="1">
                                  <a:latin typeface="Cambria Math" panose="02040503050406030204" pitchFamily="18" charset="0"/>
                                  <a:ea typeface="Cambria Math" panose="02040503050406030204" pitchFamily="18" charset="0"/>
                                </a:rPr>
                                <m:t>𝒘</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𝑏</m:t>
                              </m:r>
                            </m:lim>
                          </m:limLow>
                        </m:fName>
                        <m:e>
                          <m:f>
                            <m:fPr>
                              <m:ctrlPr>
                                <a:rPr lang="en-US" sz="2400" b="0" i="1" smtClean="0">
                                  <a:latin typeface="Cambria Math" panose="02040503050406030204" pitchFamily="18" charset="0"/>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1</m:t>
                              </m:r>
                            </m:num>
                            <m:den>
                              <m:r>
                                <a:rPr lang="en-US" sz="2400" b="0" i="1" smtClean="0">
                                  <a:latin typeface="Cambria Math" panose="02040503050406030204" pitchFamily="18" charset="0"/>
                                  <a:ea typeface="Cambria Math" panose="02040503050406030204" pitchFamily="18" charset="0"/>
                                </a:rPr>
                                <m:t>2</m:t>
                              </m:r>
                            </m:den>
                          </m:f>
                          <m:sSubSup>
                            <m:sSubSupPr>
                              <m:ctrlPr>
                                <a:rPr lang="en-US" sz="2400" b="0" i="1" smtClean="0">
                                  <a:latin typeface="Cambria Math" panose="02040503050406030204" pitchFamily="18" charset="0"/>
                                  <a:ea typeface="Cambria Math" panose="02040503050406030204" pitchFamily="18" charset="0"/>
                                </a:rPr>
                              </m:ctrlPr>
                            </m:sSubSupPr>
                            <m:e>
                              <m:d>
                                <m:dPr>
                                  <m:begChr m:val="‖"/>
                                  <m:endChr m:val="‖"/>
                                  <m:ctrlPr>
                                    <a:rPr lang="en-US" sz="2400" i="1">
                                      <a:latin typeface="Cambria Math" panose="02040503050406030204" pitchFamily="18" charset="0"/>
                                      <a:ea typeface="Cambria Math" panose="02040503050406030204" pitchFamily="18" charset="0"/>
                                    </a:rPr>
                                  </m:ctrlPr>
                                </m:dPr>
                                <m:e>
                                  <m:r>
                                    <a:rPr lang="en-US" sz="2400" b="1" i="1">
                                      <a:latin typeface="Cambria Math" panose="02040503050406030204" pitchFamily="18" charset="0"/>
                                      <a:ea typeface="Cambria Math" panose="02040503050406030204" pitchFamily="18" charset="0"/>
                                    </a:rPr>
                                    <m:t>𝒘</m:t>
                                  </m:r>
                                </m:e>
                              </m:d>
                            </m:e>
                            <m:sub>
                              <m:r>
                                <a:rPr lang="en-US" sz="2400" i="1">
                                  <a:latin typeface="Cambria Math" panose="02040503050406030204" pitchFamily="18" charset="0"/>
                                  <a:ea typeface="Cambria Math" panose="02040503050406030204" pitchFamily="18" charset="0"/>
                                </a:rPr>
                                <m:t>2</m:t>
                              </m:r>
                            </m:sub>
                            <m:sup>
                              <m:r>
                                <a:rPr lang="en-US" sz="2400" b="0" i="1" smtClean="0">
                                  <a:latin typeface="Cambria Math" panose="02040503050406030204" pitchFamily="18" charset="0"/>
                                  <a:ea typeface="Cambria Math" panose="02040503050406030204" pitchFamily="18" charset="0"/>
                                </a:rPr>
                                <m:t>2</m:t>
                              </m:r>
                            </m:sup>
                          </m:sSubSup>
                        </m:e>
                      </m:func>
                    </m:oMath>
                  </m:oMathPara>
                </a14:m>
                <a:endParaRPr lang="en-US" sz="2400" i="1" dirty="0" smtClean="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ea typeface="Cambria Math" panose="02040503050406030204" pitchFamily="18" charset="0"/>
                        </a:rPr>
                        <m:t>𝑠</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𝑡</m:t>
                      </m:r>
                      <m:r>
                        <a:rPr lang="en-US" sz="2400" b="0" i="1" smtClean="0">
                          <a:latin typeface="Cambria Math" panose="02040503050406030204" pitchFamily="18" charset="0"/>
                          <a:ea typeface="Cambria Math" panose="02040503050406030204" pitchFamily="18" charset="0"/>
                        </a:rPr>
                        <m:t>.    </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𝑦</m:t>
                          </m:r>
                        </m:e>
                        <m:sub>
                          <m:r>
                            <a:rPr lang="en-US" sz="2400" b="0" i="1" smtClean="0">
                              <a:latin typeface="Cambria Math" panose="02040503050406030204" pitchFamily="18" charset="0"/>
                              <a:ea typeface="Cambria Math" panose="02040503050406030204" pitchFamily="18" charset="0"/>
                            </a:rPr>
                            <m:t>𝑖</m:t>
                          </m:r>
                        </m:sub>
                      </m:sSub>
                      <m:d>
                        <m:dPr>
                          <m:begChr m:val="["/>
                          <m:endChr m:val="]"/>
                          <m:ctrlPr>
                            <a:rPr lang="en-US" sz="2400" i="1">
                              <a:latin typeface="Cambria Math" panose="02040503050406030204" pitchFamily="18" charset="0"/>
                              <a:ea typeface="Cambria Math" panose="02040503050406030204" pitchFamily="18" charset="0"/>
                            </a:rPr>
                          </m:ctrlPr>
                        </m:dPr>
                        <m:e>
                          <m:sSup>
                            <m:sSupPr>
                              <m:ctrlPr>
                                <a:rPr lang="en-US" sz="2400" i="1">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𝒘</m:t>
                              </m:r>
                            </m:e>
                            <m:sup>
                              <m:r>
                                <a:rPr lang="en-US" sz="2400" i="1">
                                  <a:latin typeface="Cambria Math" panose="02040503050406030204" pitchFamily="18" charset="0"/>
                                  <a:ea typeface="Cambria Math" panose="02040503050406030204" pitchFamily="18" charset="0"/>
                                </a:rPr>
                                <m:t>𝑇</m:t>
                              </m:r>
                            </m:sup>
                          </m:sSup>
                          <m:sSub>
                            <m:sSubPr>
                              <m:ctrlPr>
                                <a:rPr lang="en-US" sz="2400" b="1" i="1">
                                  <a:latin typeface="Cambria Math" panose="02040503050406030204" pitchFamily="18" charset="0"/>
                                  <a:ea typeface="Cambria Math" panose="02040503050406030204" pitchFamily="18" charset="0"/>
                                </a:rPr>
                              </m:ctrlPr>
                            </m:sSubPr>
                            <m:e>
                              <m:r>
                                <a:rPr lang="en-US" sz="2400" b="1" i="1">
                                  <a:latin typeface="Cambria Math" panose="02040503050406030204" pitchFamily="18" charset="0"/>
                                  <a:ea typeface="Cambria Math" panose="02040503050406030204" pitchFamily="18" charset="0"/>
                                </a:rPr>
                                <m:t>𝒙</m:t>
                              </m:r>
                            </m:e>
                            <m:sub>
                              <m:r>
                                <a:rPr lang="en-US" sz="2400" b="0" i="1" smtClean="0">
                                  <a:latin typeface="Cambria Math" panose="02040503050406030204" pitchFamily="18" charset="0"/>
                                  <a:ea typeface="Cambria Math" panose="02040503050406030204" pitchFamily="18" charset="0"/>
                                </a:rPr>
                                <m:t>𝑖</m:t>
                              </m:r>
                            </m:sub>
                          </m:sSub>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𝑏</m:t>
                          </m:r>
                        </m:e>
                      </m:d>
                      <m:r>
                        <a:rPr lang="en-US" sz="2400" b="0" i="1" smtClean="0">
                          <a:latin typeface="Cambria Math" panose="02040503050406030204" pitchFamily="18" charset="0"/>
                          <a:ea typeface="Cambria Math" panose="02040503050406030204" pitchFamily="18" charset="0"/>
                        </a:rPr>
                        <m:t>≥1, ∀</m:t>
                      </m:r>
                      <m:r>
                        <a:rPr lang="en-US" sz="2400" b="0" i="1" smtClean="0">
                          <a:latin typeface="Cambria Math" panose="02040503050406030204" pitchFamily="18" charset="0"/>
                          <a:ea typeface="Cambria Math" panose="02040503050406030204" pitchFamily="18" charset="0"/>
                        </a:rPr>
                        <m:t>𝑖</m:t>
                      </m:r>
                    </m:oMath>
                  </m:oMathPara>
                </a14:m>
                <a:endParaRPr lang="en-US" sz="2400" dirty="0"/>
              </a:p>
            </p:txBody>
          </p:sp>
        </mc:Choice>
        <mc:Fallback xmlns="">
          <p:sp>
            <p:nvSpPr>
              <p:cNvPr id="7" name="矩形 6"/>
              <p:cNvSpPr>
                <a:spLocks noRot="1" noChangeAspect="1" noMove="1" noResize="1" noEditPoints="1" noAdjustHandles="1" noChangeArrowheads="1" noChangeShapeType="1" noTextEdit="1"/>
              </p:cNvSpPr>
              <p:nvPr/>
            </p:nvSpPr>
            <p:spPr>
              <a:xfrm>
                <a:off x="2677164" y="856989"/>
                <a:ext cx="3990516" cy="1317733"/>
              </a:xfrm>
              <a:prstGeom prst="rect">
                <a:avLst/>
              </a:prstGeom>
              <a:blipFill>
                <a:blip r:embed="rId3"/>
                <a:stretch>
                  <a:fillRect b="-27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矩形 7"/>
              <p:cNvSpPr/>
              <p:nvPr/>
            </p:nvSpPr>
            <p:spPr>
              <a:xfrm>
                <a:off x="1437428" y="3307766"/>
                <a:ext cx="6858361" cy="110055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rPr>
                        <m:t>𝐿</m:t>
                      </m:r>
                      <m:d>
                        <m:dPr>
                          <m:ctrlPr>
                            <a:rPr lang="en-US" sz="2400" i="1">
                              <a:latin typeface="Cambria Math" panose="02040503050406030204" pitchFamily="18" charset="0"/>
                            </a:rPr>
                          </m:ctrlPr>
                        </m:dPr>
                        <m:e>
                          <m:r>
                            <a:rPr lang="en-US" sz="2400" b="1" i="1">
                              <a:latin typeface="Cambria Math" panose="02040503050406030204" pitchFamily="18" charset="0"/>
                            </a:rPr>
                            <m:t>𝒘</m:t>
                          </m:r>
                          <m:r>
                            <a:rPr lang="en-US" sz="2400" i="1">
                              <a:latin typeface="Cambria Math" panose="02040503050406030204" pitchFamily="18" charset="0"/>
                            </a:rPr>
                            <m:t>,</m:t>
                          </m:r>
                          <m:r>
                            <a:rPr lang="en-US" sz="2400" i="1">
                              <a:latin typeface="Cambria Math" panose="02040503050406030204" pitchFamily="18" charset="0"/>
                            </a:rPr>
                            <m:t>𝑏</m:t>
                          </m:r>
                          <m:r>
                            <a:rPr lang="en-US" sz="2400" i="1">
                              <a:latin typeface="Cambria Math" panose="02040503050406030204" pitchFamily="18" charset="0"/>
                            </a:rPr>
                            <m:t>,</m:t>
                          </m:r>
                          <m:r>
                            <a:rPr lang="en-US" sz="2400" b="1" i="1">
                              <a:latin typeface="Cambria Math" panose="02040503050406030204" pitchFamily="18" charset="0"/>
                            </a:rPr>
                            <m:t>𝜶</m:t>
                          </m:r>
                        </m:e>
                      </m:d>
                      <m:r>
                        <a:rPr lang="en-US" sz="2400" i="1">
                          <a:latin typeface="Cambria Math" panose="02040503050406030204" pitchFamily="18" charset="0"/>
                        </a:rPr>
                        <m:t>=</m:t>
                      </m:r>
                      <m:f>
                        <m:fPr>
                          <m:ctrlPr>
                            <a:rPr lang="en-US" sz="2400" i="1">
                              <a:latin typeface="Cambria Math" panose="02040503050406030204" pitchFamily="18" charset="0"/>
                              <a:ea typeface="Cambria Math" panose="02040503050406030204" pitchFamily="18" charset="0"/>
                            </a:rPr>
                          </m:ctrlPr>
                        </m:fPr>
                        <m:num>
                          <m:r>
                            <a:rPr lang="en-US" sz="2400" i="1">
                              <a:latin typeface="Cambria Math" panose="02040503050406030204" pitchFamily="18" charset="0"/>
                              <a:ea typeface="Cambria Math" panose="02040503050406030204" pitchFamily="18" charset="0"/>
                            </a:rPr>
                            <m:t>1</m:t>
                          </m:r>
                        </m:num>
                        <m:den>
                          <m:r>
                            <a:rPr lang="en-US" sz="2400" i="1">
                              <a:latin typeface="Cambria Math" panose="02040503050406030204" pitchFamily="18" charset="0"/>
                              <a:ea typeface="Cambria Math" panose="02040503050406030204" pitchFamily="18" charset="0"/>
                            </a:rPr>
                            <m:t>2</m:t>
                          </m:r>
                        </m:den>
                      </m:f>
                      <m:sSubSup>
                        <m:sSubSupPr>
                          <m:ctrlPr>
                            <a:rPr lang="en-US" sz="2400" i="1">
                              <a:latin typeface="Cambria Math" panose="02040503050406030204" pitchFamily="18" charset="0"/>
                              <a:ea typeface="Cambria Math" panose="02040503050406030204" pitchFamily="18" charset="0"/>
                            </a:rPr>
                          </m:ctrlPr>
                        </m:sSubSupPr>
                        <m:e>
                          <m:d>
                            <m:dPr>
                              <m:begChr m:val="‖"/>
                              <m:endChr m:val="‖"/>
                              <m:ctrlPr>
                                <a:rPr lang="en-US" sz="2400" i="1">
                                  <a:latin typeface="Cambria Math" panose="02040503050406030204" pitchFamily="18" charset="0"/>
                                  <a:ea typeface="Cambria Math" panose="02040503050406030204" pitchFamily="18" charset="0"/>
                                </a:rPr>
                              </m:ctrlPr>
                            </m:dPr>
                            <m:e>
                              <m:r>
                                <a:rPr lang="en-US" sz="2400" b="1" i="1">
                                  <a:latin typeface="Cambria Math" panose="02040503050406030204" pitchFamily="18" charset="0"/>
                                  <a:ea typeface="Cambria Math" panose="02040503050406030204" pitchFamily="18" charset="0"/>
                                </a:rPr>
                                <m:t>𝒘</m:t>
                              </m:r>
                            </m:e>
                          </m:d>
                        </m:e>
                        <m:sub>
                          <m:r>
                            <a:rPr lang="en-US" sz="2400" i="1">
                              <a:latin typeface="Cambria Math" panose="02040503050406030204" pitchFamily="18" charset="0"/>
                              <a:ea typeface="Cambria Math" panose="02040503050406030204" pitchFamily="18" charset="0"/>
                            </a:rPr>
                            <m:t>2</m:t>
                          </m:r>
                        </m:sub>
                        <m:sup>
                          <m:r>
                            <a:rPr lang="en-US" sz="2400" i="1">
                              <a:latin typeface="Cambria Math" panose="02040503050406030204" pitchFamily="18" charset="0"/>
                              <a:ea typeface="Cambria Math" panose="02040503050406030204" pitchFamily="18" charset="0"/>
                            </a:rPr>
                            <m:t>2</m:t>
                          </m:r>
                        </m:sup>
                      </m:sSubSup>
                      <m:r>
                        <a:rPr lang="en-US" sz="2400" i="1">
                          <a:latin typeface="Cambria Math" panose="02040503050406030204" pitchFamily="18" charset="0"/>
                          <a:ea typeface="Cambria Math" panose="02040503050406030204" pitchFamily="18" charset="0"/>
                        </a:rPr>
                        <m:t>+</m:t>
                      </m:r>
                      <m:nary>
                        <m:naryPr>
                          <m:chr m:val="∑"/>
                          <m:ctrlPr>
                            <a:rPr lang="en-US" sz="2400" i="1">
                              <a:latin typeface="Cambria Math" panose="02040503050406030204" pitchFamily="18" charset="0"/>
                              <a:ea typeface="Cambria Math" panose="02040503050406030204" pitchFamily="18" charset="0"/>
                            </a:rPr>
                          </m:ctrlPr>
                        </m:naryPr>
                        <m:sub>
                          <m:r>
                            <a:rPr lang="en-US" sz="2400" i="1">
                              <a:latin typeface="Cambria Math" panose="02040503050406030204" pitchFamily="18" charset="0"/>
                              <a:ea typeface="Cambria Math" panose="02040503050406030204" pitchFamily="18" charset="0"/>
                            </a:rPr>
                            <m:t>𝑖</m:t>
                          </m:r>
                          <m:r>
                            <a:rPr lang="en-US" sz="2400" b="0" i="1" smtClean="0">
                              <a:latin typeface="Cambria Math" panose="02040503050406030204" pitchFamily="18" charset="0"/>
                              <a:ea typeface="Cambria Math" panose="02040503050406030204" pitchFamily="18" charset="0"/>
                            </a:rPr>
                            <m:t>=1</m:t>
                          </m:r>
                        </m:sub>
                        <m:sup>
                          <m:r>
                            <a:rPr lang="en-US" sz="2400" i="1">
                              <a:latin typeface="Cambria Math" panose="02040503050406030204" pitchFamily="18" charset="0"/>
                              <a:ea typeface="Cambria Math" panose="02040503050406030204" pitchFamily="18" charset="0"/>
                            </a:rPr>
                            <m:t>𝑛</m:t>
                          </m:r>
                        </m:sup>
                        <m:e>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𝛼</m:t>
                              </m:r>
                            </m:e>
                            <m:sub>
                              <m:r>
                                <a:rPr lang="en-US" sz="2400" i="1">
                                  <a:latin typeface="Cambria Math" panose="02040503050406030204" pitchFamily="18" charset="0"/>
                                  <a:ea typeface="Cambria Math" panose="02040503050406030204" pitchFamily="18" charset="0"/>
                                </a:rPr>
                                <m:t>𝑖</m:t>
                              </m:r>
                            </m:sub>
                          </m:sSub>
                          <m:d>
                            <m:dPr>
                              <m:begChr m:val="["/>
                              <m:endChr m:val="]"/>
                              <m:ctrlPr>
                                <a:rPr lang="en-US" sz="2400" b="0" i="1" smtClean="0">
                                  <a:latin typeface="Cambria Math" panose="02040503050406030204" pitchFamily="18" charset="0"/>
                                  <a:ea typeface="Cambria Math" panose="02040503050406030204" pitchFamily="18" charset="0"/>
                                </a:rPr>
                              </m:ctrlPr>
                            </m:dPr>
                            <m:e>
                              <m:r>
                                <a:rPr lang="en-US" sz="2400" i="1">
                                  <a:latin typeface="Cambria Math" panose="02040503050406030204" pitchFamily="18" charset="0"/>
                                  <a:ea typeface="Cambria Math" panose="02040503050406030204" pitchFamily="18" charset="0"/>
                                </a:rPr>
                                <m:t>1−</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𝑦</m:t>
                                  </m:r>
                                </m:e>
                                <m:sub>
                                  <m:r>
                                    <a:rPr lang="en-US" sz="2400" i="1">
                                      <a:latin typeface="Cambria Math" panose="02040503050406030204" pitchFamily="18" charset="0"/>
                                      <a:ea typeface="Cambria Math" panose="02040503050406030204" pitchFamily="18" charset="0"/>
                                    </a:rPr>
                                    <m:t>𝑖</m:t>
                                  </m:r>
                                </m:sub>
                              </m:sSub>
                              <m:d>
                                <m:dPr>
                                  <m:ctrlPr>
                                    <a:rPr lang="en-US" sz="2400" i="1">
                                      <a:latin typeface="Cambria Math" panose="02040503050406030204" pitchFamily="18" charset="0"/>
                                      <a:ea typeface="Cambria Math" panose="02040503050406030204" pitchFamily="18" charset="0"/>
                                    </a:rPr>
                                  </m:ctrlPr>
                                </m:dPr>
                                <m:e>
                                  <m:sSup>
                                    <m:sSupPr>
                                      <m:ctrlPr>
                                        <a:rPr lang="en-US" sz="2400" i="1">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𝒘</m:t>
                                      </m:r>
                                    </m:e>
                                    <m:sup>
                                      <m:r>
                                        <a:rPr lang="en-US" sz="2400" i="1">
                                          <a:latin typeface="Cambria Math" panose="02040503050406030204" pitchFamily="18" charset="0"/>
                                          <a:ea typeface="Cambria Math" panose="02040503050406030204" pitchFamily="18" charset="0"/>
                                        </a:rPr>
                                        <m:t>𝑇</m:t>
                                      </m:r>
                                    </m:sup>
                                  </m:sSup>
                                  <m:sSub>
                                    <m:sSubPr>
                                      <m:ctrlPr>
                                        <a:rPr lang="en-US" sz="2400" b="1" i="1">
                                          <a:latin typeface="Cambria Math" panose="02040503050406030204" pitchFamily="18" charset="0"/>
                                          <a:ea typeface="Cambria Math" panose="02040503050406030204" pitchFamily="18" charset="0"/>
                                        </a:rPr>
                                      </m:ctrlPr>
                                    </m:sSubPr>
                                    <m:e>
                                      <m:r>
                                        <a:rPr lang="en-US" sz="2400" b="1" i="1">
                                          <a:latin typeface="Cambria Math" panose="02040503050406030204" pitchFamily="18" charset="0"/>
                                          <a:ea typeface="Cambria Math" panose="02040503050406030204" pitchFamily="18" charset="0"/>
                                        </a:rPr>
                                        <m:t>𝒙</m:t>
                                      </m:r>
                                    </m:e>
                                    <m:sub>
                                      <m:r>
                                        <a:rPr lang="en-US" sz="2400" b="0" i="1" smtClean="0">
                                          <a:latin typeface="Cambria Math" panose="02040503050406030204" pitchFamily="18" charset="0"/>
                                          <a:ea typeface="Cambria Math" panose="02040503050406030204" pitchFamily="18" charset="0"/>
                                        </a:rPr>
                                        <m:t>𝑖</m:t>
                                      </m:r>
                                    </m:sub>
                                  </m:sSub>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𝑏</m:t>
                                  </m:r>
                                </m:e>
                              </m:d>
                            </m:e>
                          </m:d>
                        </m:e>
                      </m:nary>
                    </m:oMath>
                  </m:oMathPara>
                </a14:m>
                <a:endParaRPr lang="en-US" sz="2400" dirty="0"/>
              </a:p>
            </p:txBody>
          </p:sp>
        </mc:Choice>
        <mc:Fallback xmlns="">
          <p:sp>
            <p:nvSpPr>
              <p:cNvPr id="8" name="矩形 7"/>
              <p:cNvSpPr>
                <a:spLocks noRot="1" noChangeAspect="1" noMove="1" noResize="1" noEditPoints="1" noAdjustHandles="1" noChangeArrowheads="1" noChangeShapeType="1" noTextEdit="1"/>
              </p:cNvSpPr>
              <p:nvPr/>
            </p:nvSpPr>
            <p:spPr>
              <a:xfrm>
                <a:off x="1437428" y="3307766"/>
                <a:ext cx="6858361" cy="1100558"/>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文本框 8"/>
              <p:cNvSpPr txBox="1"/>
              <p:nvPr/>
            </p:nvSpPr>
            <p:spPr>
              <a:xfrm>
                <a:off x="1223764" y="4976019"/>
                <a:ext cx="1052596" cy="14044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400" b="0" i="1" smtClean="0">
                              <a:latin typeface="Cambria Math" panose="02040503050406030204" pitchFamily="18" charset="0"/>
                              <a:ea typeface="Cambria Math" panose="02040503050406030204" pitchFamily="18" charset="0"/>
                            </a:rPr>
                          </m:ctrlPr>
                        </m:fPr>
                        <m:num>
                          <m:r>
                            <a:rPr lang="en-US" sz="240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𝐿</m:t>
                          </m:r>
                        </m:num>
                        <m:den>
                          <m:r>
                            <a:rPr lang="en-US" sz="2400" b="0" i="1" smtClean="0">
                              <a:latin typeface="Cambria Math" panose="02040503050406030204" pitchFamily="18" charset="0"/>
                              <a:ea typeface="Cambria Math" panose="02040503050406030204" pitchFamily="18" charset="0"/>
                            </a:rPr>
                            <m:t>𝜕</m:t>
                          </m:r>
                          <m:r>
                            <a:rPr lang="en-US" sz="2400" b="1" i="1" smtClean="0">
                              <a:latin typeface="Cambria Math" panose="02040503050406030204" pitchFamily="18" charset="0"/>
                              <a:ea typeface="Cambria Math" panose="02040503050406030204" pitchFamily="18" charset="0"/>
                            </a:rPr>
                            <m:t>𝒘</m:t>
                          </m:r>
                        </m:den>
                      </m:f>
                      <m:r>
                        <a:rPr lang="en-US" sz="2400" b="0" i="1" smtClean="0">
                          <a:latin typeface="Cambria Math" panose="02040503050406030204" pitchFamily="18" charset="0"/>
                          <a:ea typeface="Cambria Math" panose="02040503050406030204" pitchFamily="18" charset="0"/>
                        </a:rPr>
                        <m:t>=0</m:t>
                      </m:r>
                    </m:oMath>
                  </m:oMathPara>
                </a14:m>
                <a:endParaRPr lang="en-US" sz="2400" b="0" dirty="0" smtClean="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f>
                        <m:fPr>
                          <m:ctrlPr>
                            <a:rPr lang="en-US" sz="2400" i="1">
                              <a:latin typeface="Cambria Math" panose="02040503050406030204" pitchFamily="18" charset="0"/>
                              <a:ea typeface="Cambria Math" panose="02040503050406030204" pitchFamily="18" charset="0"/>
                            </a:rPr>
                          </m:ctrlPr>
                        </m:fPr>
                        <m:num>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𝐿</m:t>
                          </m:r>
                        </m:num>
                        <m:den>
                          <m:r>
                            <a:rPr lang="en-US" sz="2400" i="1">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𝑏</m:t>
                          </m:r>
                        </m:den>
                      </m:f>
                      <m:r>
                        <a:rPr lang="en-US" sz="2400" i="1">
                          <a:latin typeface="Cambria Math" panose="02040503050406030204" pitchFamily="18" charset="0"/>
                          <a:ea typeface="Cambria Math" panose="02040503050406030204" pitchFamily="18" charset="0"/>
                        </a:rPr>
                        <m:t>=0</m:t>
                      </m:r>
                    </m:oMath>
                  </m:oMathPara>
                </a14:m>
                <a:endParaRPr lang="en-US" sz="2400" dirty="0"/>
              </a:p>
            </p:txBody>
          </p:sp>
        </mc:Choice>
        <mc:Fallback xmlns="">
          <p:sp>
            <p:nvSpPr>
              <p:cNvPr id="9" name="文本框 8"/>
              <p:cNvSpPr txBox="1">
                <a:spLocks noRot="1" noChangeAspect="1" noMove="1" noResize="1" noEditPoints="1" noAdjustHandles="1" noChangeArrowheads="1" noChangeShapeType="1" noTextEdit="1"/>
              </p:cNvSpPr>
              <p:nvPr/>
            </p:nvSpPr>
            <p:spPr>
              <a:xfrm>
                <a:off x="1223764" y="4976019"/>
                <a:ext cx="1052596" cy="1404487"/>
              </a:xfrm>
              <a:prstGeom prst="rect">
                <a:avLst/>
              </a:prstGeom>
              <a:blipFill>
                <a:blip r:embed="rId5"/>
                <a:stretch>
                  <a:fillRect/>
                </a:stretch>
              </a:blipFill>
            </p:spPr>
            <p:txBody>
              <a:bodyPr/>
              <a:lstStyle/>
              <a:p>
                <a:r>
                  <a:rPr lang="en-US">
                    <a:noFill/>
                  </a:rPr>
                  <a:t> </a:t>
                </a:r>
              </a:p>
            </p:txBody>
          </p:sp>
        </mc:Fallback>
      </mc:AlternateContent>
      <p:sp>
        <p:nvSpPr>
          <p:cNvPr id="10" name="右箭头 9"/>
          <p:cNvSpPr/>
          <p:nvPr/>
        </p:nvSpPr>
        <p:spPr>
          <a:xfrm>
            <a:off x="2764639" y="5519512"/>
            <a:ext cx="317500" cy="317500"/>
          </a:xfrm>
          <a:prstGeom prst="rightArrow">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1" name="文本框 10"/>
              <p:cNvSpPr txBox="1"/>
              <p:nvPr/>
            </p:nvSpPr>
            <p:spPr>
              <a:xfrm>
                <a:off x="3601037" y="5172036"/>
                <a:ext cx="3725635" cy="100822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𝒘</m:t>
                      </m:r>
                      <m:r>
                        <a:rPr lang="en-US" sz="2400" b="0" i="1" smtClean="0">
                          <a:latin typeface="Cambria Math" panose="02040503050406030204" pitchFamily="18" charset="0"/>
                        </a:rPr>
                        <m:t>=</m:t>
                      </m:r>
                      <m:nary>
                        <m:naryPr>
                          <m:chr m:val="∑"/>
                          <m:ctrlPr>
                            <a:rPr lang="en-US" sz="2400" b="0" i="1" smtClean="0">
                              <a:latin typeface="Cambria Math" panose="02040503050406030204" pitchFamily="18" charset="0"/>
                            </a:rPr>
                          </m:ctrlPr>
                        </m:naryPr>
                        <m:sub>
                          <m:r>
                            <a:rPr lang="en-US" sz="2400" b="0" i="1" smtClean="0">
                              <a:latin typeface="Cambria Math" panose="02040503050406030204" pitchFamily="18" charset="0"/>
                            </a:rPr>
                            <m:t>𝑖</m:t>
                          </m:r>
                          <m:r>
                            <a:rPr lang="en-US" sz="2400" b="0" i="1" smtClean="0">
                              <a:latin typeface="Cambria Math" panose="02040503050406030204" pitchFamily="18" charset="0"/>
                            </a:rPr>
                            <m:t>=1</m:t>
                          </m:r>
                        </m:sub>
                        <m:sup>
                          <m:r>
                            <a:rPr lang="en-US" sz="2400" b="0" i="1" smtClean="0">
                              <a:latin typeface="Cambria Math" panose="02040503050406030204" pitchFamily="18" charset="0"/>
                            </a:rPr>
                            <m:t>𝑛</m:t>
                          </m:r>
                        </m:sup>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𝛼</m:t>
                              </m:r>
                            </m:e>
                            <m:sub>
                              <m:r>
                                <a:rPr lang="en-US" sz="2400" b="0" i="1" smtClean="0">
                                  <a:latin typeface="Cambria Math" panose="02040503050406030204" pitchFamily="18" charset="0"/>
                                </a:rPr>
                                <m:t>𝑖</m:t>
                              </m:r>
                            </m:sub>
                          </m:sSub>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𝑦</m:t>
                              </m:r>
                            </m:e>
                            <m:sub>
                              <m:r>
                                <a:rPr lang="en-US" sz="2400" b="0" i="1" smtClean="0">
                                  <a:latin typeface="Cambria Math" panose="02040503050406030204" pitchFamily="18" charset="0"/>
                                </a:rPr>
                                <m:t>𝑖</m:t>
                              </m:r>
                            </m:sub>
                          </m:sSub>
                          <m:sSub>
                            <m:sSubPr>
                              <m:ctrlPr>
                                <a:rPr lang="en-US" sz="2400" b="0" i="1" smtClean="0">
                                  <a:latin typeface="Cambria Math" panose="02040503050406030204" pitchFamily="18" charset="0"/>
                                </a:rPr>
                              </m:ctrlPr>
                            </m:sSubPr>
                            <m:e>
                              <m:r>
                                <a:rPr lang="en-US" sz="2400" b="1" i="1" smtClean="0">
                                  <a:latin typeface="Cambria Math" panose="02040503050406030204" pitchFamily="18" charset="0"/>
                                </a:rPr>
                                <m:t>𝒙</m:t>
                              </m:r>
                            </m:e>
                            <m:sub>
                              <m:r>
                                <a:rPr lang="en-US" sz="2400" b="0" i="1" smtClean="0">
                                  <a:latin typeface="Cambria Math" panose="02040503050406030204" pitchFamily="18" charset="0"/>
                                </a:rPr>
                                <m:t>𝑖</m:t>
                              </m:r>
                            </m:sub>
                          </m:sSub>
                        </m:e>
                      </m:nary>
                      <m:r>
                        <a:rPr lang="en-US" sz="2400" b="0" i="1" smtClean="0">
                          <a:latin typeface="Cambria Math" panose="02040503050406030204" pitchFamily="18" charset="0"/>
                        </a:rPr>
                        <m:t>,0</m:t>
                      </m:r>
                      <m:r>
                        <a:rPr lang="en-US" sz="2400" i="1">
                          <a:latin typeface="Cambria Math" panose="02040503050406030204" pitchFamily="18" charset="0"/>
                        </a:rPr>
                        <m:t>=</m:t>
                      </m:r>
                      <m:nary>
                        <m:naryPr>
                          <m:chr m:val="∑"/>
                          <m:ctrlPr>
                            <a:rPr lang="en-US" sz="2400" i="1">
                              <a:latin typeface="Cambria Math" panose="02040503050406030204" pitchFamily="18" charset="0"/>
                            </a:rPr>
                          </m:ctrlPr>
                        </m:naryPr>
                        <m:sub>
                          <m:r>
                            <a:rPr lang="en-US" sz="2400" i="1">
                              <a:latin typeface="Cambria Math" panose="02040503050406030204" pitchFamily="18" charset="0"/>
                            </a:rPr>
                            <m:t>𝑖</m:t>
                          </m:r>
                          <m:r>
                            <a:rPr lang="en-US" sz="2400" i="1">
                              <a:latin typeface="Cambria Math" panose="02040503050406030204" pitchFamily="18" charset="0"/>
                            </a:rPr>
                            <m:t>=1</m:t>
                          </m:r>
                        </m:sub>
                        <m:sup>
                          <m:r>
                            <a:rPr lang="en-US" sz="2400" i="1">
                              <a:latin typeface="Cambria Math" panose="02040503050406030204" pitchFamily="18" charset="0"/>
                            </a:rPr>
                            <m:t>𝑛</m:t>
                          </m:r>
                        </m:sup>
                        <m:e>
                          <m:sSub>
                            <m:sSubPr>
                              <m:ctrlPr>
                                <a:rPr lang="en-US" sz="2400" i="1">
                                  <a:latin typeface="Cambria Math" panose="02040503050406030204" pitchFamily="18" charset="0"/>
                                </a:rPr>
                              </m:ctrlPr>
                            </m:sSubPr>
                            <m:e>
                              <m:r>
                                <a:rPr lang="en-US" sz="2400" i="1">
                                  <a:latin typeface="Cambria Math" panose="02040503050406030204" pitchFamily="18" charset="0"/>
                                </a:rPr>
                                <m:t>𝛼</m:t>
                              </m:r>
                            </m:e>
                            <m:sub>
                              <m:r>
                                <a:rPr lang="en-US" sz="2400" i="1">
                                  <a:latin typeface="Cambria Math" panose="02040503050406030204" pitchFamily="18" charset="0"/>
                                </a:rPr>
                                <m:t>𝑖</m:t>
                              </m:r>
                            </m:sub>
                          </m:sSub>
                          <m:sSub>
                            <m:sSubPr>
                              <m:ctrlPr>
                                <a:rPr lang="en-US" sz="2400" i="1">
                                  <a:latin typeface="Cambria Math" panose="02040503050406030204" pitchFamily="18" charset="0"/>
                                </a:rPr>
                              </m:ctrlPr>
                            </m:sSubPr>
                            <m:e>
                              <m:r>
                                <a:rPr lang="en-US" sz="2400" i="1">
                                  <a:latin typeface="Cambria Math" panose="02040503050406030204" pitchFamily="18" charset="0"/>
                                </a:rPr>
                                <m:t>𝑦</m:t>
                              </m:r>
                            </m:e>
                            <m:sub>
                              <m:r>
                                <a:rPr lang="en-US" sz="2400" i="1">
                                  <a:latin typeface="Cambria Math" panose="02040503050406030204" pitchFamily="18" charset="0"/>
                                </a:rPr>
                                <m:t>𝑖</m:t>
                              </m:r>
                            </m:sub>
                          </m:sSub>
                        </m:e>
                      </m:nary>
                    </m:oMath>
                  </m:oMathPara>
                </a14:m>
                <a:endParaRPr lang="en-US" dirty="0"/>
              </a:p>
            </p:txBody>
          </p:sp>
        </mc:Choice>
        <mc:Fallback xmlns="">
          <p:sp>
            <p:nvSpPr>
              <p:cNvPr id="11" name="文本框 10"/>
              <p:cNvSpPr txBox="1">
                <a:spLocks noRot="1" noChangeAspect="1" noMove="1" noResize="1" noEditPoints="1" noAdjustHandles="1" noChangeArrowheads="1" noChangeShapeType="1" noTextEdit="1"/>
              </p:cNvSpPr>
              <p:nvPr/>
            </p:nvSpPr>
            <p:spPr>
              <a:xfrm>
                <a:off x="3601037" y="5172036"/>
                <a:ext cx="3725635" cy="1008225"/>
              </a:xfrm>
              <a:prstGeom prst="rect">
                <a:avLst/>
              </a:prstGeom>
              <a:blipFill>
                <a:blip r:embed="rId6"/>
                <a:stretch>
                  <a:fillRect/>
                </a:stretch>
              </a:blipFill>
            </p:spPr>
            <p:txBody>
              <a:bodyPr/>
              <a:lstStyle/>
              <a:p>
                <a:r>
                  <a:rPr lang="en-US">
                    <a:noFill/>
                  </a:rPr>
                  <a:t> </a:t>
                </a:r>
              </a:p>
            </p:txBody>
          </p:sp>
        </mc:Fallback>
      </mc:AlternateContent>
      <p:sp>
        <p:nvSpPr>
          <p:cNvPr id="12" name="右箭头 11"/>
          <p:cNvSpPr/>
          <p:nvPr/>
        </p:nvSpPr>
        <p:spPr>
          <a:xfrm rot="16200000">
            <a:off x="4653938" y="4648997"/>
            <a:ext cx="1144131" cy="267424"/>
          </a:xfrm>
          <a:prstGeom prst="rightArrow">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7411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How to solve this problem?</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dirty="0" smtClean="0"/>
                  <a:t>Dual problem </a:t>
                </a:r>
                <a14:m>
                  <m:oMath xmlns:m="http://schemas.openxmlformats.org/officeDocument/2006/math">
                    <m:limLow>
                      <m:limLowPr>
                        <m:ctrlPr>
                          <a:rPr lang="en-US" b="0" i="1" smtClean="0">
                            <a:solidFill>
                              <a:srgbClr val="FF0000"/>
                            </a:solidFill>
                            <a:latin typeface="Cambria Math" panose="02040503050406030204" pitchFamily="18" charset="0"/>
                          </a:rPr>
                        </m:ctrlPr>
                      </m:limLowPr>
                      <m:e>
                        <m:r>
                          <m:rPr>
                            <m:sty m:val="p"/>
                          </m:rPr>
                          <a:rPr lang="en-US" b="0" i="0" smtClean="0">
                            <a:solidFill>
                              <a:srgbClr val="FF0000"/>
                            </a:solidFill>
                            <a:latin typeface="Cambria Math" panose="02040503050406030204" pitchFamily="18" charset="0"/>
                          </a:rPr>
                          <m:t>max</m:t>
                        </m:r>
                      </m:e>
                      <m:lim>
                        <m:r>
                          <a:rPr lang="en-US" b="1" i="1" smtClean="0">
                            <a:solidFill>
                              <a:srgbClr val="FF0000"/>
                            </a:solidFill>
                            <a:latin typeface="Cambria Math" panose="02040503050406030204" pitchFamily="18" charset="0"/>
                          </a:rPr>
                          <m:t>𝜶</m:t>
                        </m:r>
                      </m:lim>
                    </m:limLow>
                    <m:r>
                      <a:rPr lang="en-US" b="0" i="1" smtClean="0">
                        <a:solidFill>
                          <a:srgbClr val="FF0000"/>
                        </a:solidFill>
                        <a:latin typeface="Cambria Math" panose="02040503050406030204" pitchFamily="18" charset="0"/>
                      </a:rPr>
                      <m:t> </m:t>
                    </m:r>
                    <m:r>
                      <a:rPr lang="en-US" i="1">
                        <a:solidFill>
                          <a:srgbClr val="FF0000"/>
                        </a:solidFill>
                        <a:latin typeface="Cambria Math" panose="02040503050406030204" pitchFamily="18" charset="0"/>
                      </a:rPr>
                      <m:t>𝐿</m:t>
                    </m:r>
                    <m:r>
                      <a:rPr lang="en-US" i="1">
                        <a:solidFill>
                          <a:srgbClr val="FF0000"/>
                        </a:solidFill>
                        <a:latin typeface="Cambria Math" panose="02040503050406030204" pitchFamily="18" charset="0"/>
                      </a:rPr>
                      <m:t>(</m:t>
                    </m:r>
                    <m:r>
                      <a:rPr lang="en-US" b="1" i="1">
                        <a:solidFill>
                          <a:srgbClr val="FF0000"/>
                        </a:solidFill>
                        <a:latin typeface="Cambria Math" panose="02040503050406030204" pitchFamily="18" charset="0"/>
                      </a:rPr>
                      <m:t>𝒘</m:t>
                    </m:r>
                    <m:r>
                      <a:rPr lang="en-US" i="1">
                        <a:solidFill>
                          <a:srgbClr val="FF0000"/>
                        </a:solidFill>
                        <a:latin typeface="Cambria Math" panose="02040503050406030204" pitchFamily="18" charset="0"/>
                      </a:rPr>
                      <m:t>,</m:t>
                    </m:r>
                    <m:r>
                      <a:rPr lang="en-US" i="1">
                        <a:solidFill>
                          <a:srgbClr val="FF0000"/>
                        </a:solidFill>
                        <a:latin typeface="Cambria Math" panose="02040503050406030204" pitchFamily="18" charset="0"/>
                      </a:rPr>
                      <m:t>𝑏</m:t>
                    </m:r>
                    <m:r>
                      <a:rPr lang="en-US" i="1">
                        <a:solidFill>
                          <a:srgbClr val="FF0000"/>
                        </a:solidFill>
                        <a:latin typeface="Cambria Math" panose="02040503050406030204" pitchFamily="18" charset="0"/>
                      </a:rPr>
                      <m:t>,</m:t>
                    </m:r>
                    <m:r>
                      <a:rPr lang="en-US" b="1" i="1">
                        <a:solidFill>
                          <a:srgbClr val="FF0000"/>
                        </a:solidFill>
                        <a:latin typeface="Cambria Math" panose="02040503050406030204" pitchFamily="18" charset="0"/>
                      </a:rPr>
                      <m:t>𝜶</m:t>
                    </m:r>
                    <m:r>
                      <a:rPr lang="en-US" i="1">
                        <a:solidFill>
                          <a:srgbClr val="FF0000"/>
                        </a:solidFill>
                        <a:latin typeface="Cambria Math" panose="02040503050406030204" pitchFamily="18" charset="0"/>
                      </a:rPr>
                      <m:t>)</m:t>
                    </m:r>
                  </m:oMath>
                </a14:m>
                <a:r>
                  <a:rPr lang="en-US" dirty="0"/>
                  <a:t>: </a:t>
                </a:r>
                <a:endParaRPr lang="en-US" dirty="0" smtClean="0"/>
              </a:p>
              <a:p>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456"/>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11/1/2018</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43</a:t>
            </a:fld>
            <a:endParaRPr lang="en-US"/>
          </a:p>
        </p:txBody>
      </p:sp>
      <mc:AlternateContent xmlns:mc="http://schemas.openxmlformats.org/markup-compatibility/2006" xmlns:a14="http://schemas.microsoft.com/office/drawing/2010/main">
        <mc:Choice Requires="a14">
          <p:sp>
            <p:nvSpPr>
              <p:cNvPr id="7" name="文本框 6"/>
              <p:cNvSpPr txBox="1"/>
              <p:nvPr/>
            </p:nvSpPr>
            <p:spPr>
              <a:xfrm>
                <a:off x="2416629" y="1453242"/>
                <a:ext cx="4720716" cy="242758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sz="2400" b="0" i="1" smtClean="0">
                              <a:latin typeface="Cambria Math" panose="02040503050406030204" pitchFamily="18" charset="0"/>
                            </a:rPr>
                          </m:ctrlPr>
                        </m:funcPr>
                        <m:fName>
                          <m:limLow>
                            <m:limLowPr>
                              <m:ctrlPr>
                                <a:rPr lang="en-US" sz="2400" b="0" i="1" smtClean="0">
                                  <a:latin typeface="Cambria Math" panose="02040503050406030204" pitchFamily="18" charset="0"/>
                                </a:rPr>
                              </m:ctrlPr>
                            </m:limLowPr>
                            <m:e>
                              <m:r>
                                <m:rPr>
                                  <m:sty m:val="p"/>
                                </m:rPr>
                                <a:rPr lang="en-US" sz="2400" b="0" i="0" smtClean="0">
                                  <a:latin typeface="Cambria Math" panose="02040503050406030204" pitchFamily="18" charset="0"/>
                                </a:rPr>
                                <m:t>max</m:t>
                              </m:r>
                            </m:e>
                            <m:lim>
                              <m:r>
                                <a:rPr lang="en-US" sz="2400" b="1" i="1" smtClean="0">
                                  <a:latin typeface="Cambria Math" panose="02040503050406030204" pitchFamily="18" charset="0"/>
                                </a:rPr>
                                <m:t>𝜶</m:t>
                              </m:r>
                            </m:lim>
                          </m:limLow>
                        </m:fName>
                        <m:e>
                          <m:nary>
                            <m:naryPr>
                              <m:chr m:val="∑"/>
                              <m:ctrlPr>
                                <a:rPr lang="en-US" sz="2400" b="0" i="1" smtClean="0">
                                  <a:latin typeface="Cambria Math" panose="02040503050406030204" pitchFamily="18" charset="0"/>
                                </a:rPr>
                              </m:ctrlPr>
                            </m:naryPr>
                            <m:sub>
                              <m:r>
                                <a:rPr lang="en-US" sz="2400" b="0" i="1" smtClean="0">
                                  <a:latin typeface="Cambria Math" panose="02040503050406030204" pitchFamily="18" charset="0"/>
                                </a:rPr>
                                <m:t>𝑖</m:t>
                              </m:r>
                              <m:r>
                                <a:rPr lang="en-US" sz="2400" b="0" i="1" smtClean="0">
                                  <a:latin typeface="Cambria Math" panose="02040503050406030204" pitchFamily="18" charset="0"/>
                                </a:rPr>
                                <m:t>=1</m:t>
                              </m:r>
                            </m:sub>
                            <m:sup>
                              <m:r>
                                <a:rPr lang="en-US" sz="2400" b="0" i="1" smtClean="0">
                                  <a:latin typeface="Cambria Math" panose="02040503050406030204" pitchFamily="18" charset="0"/>
                                </a:rPr>
                                <m:t>𝑛</m:t>
                              </m:r>
                            </m:sup>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𝛼</m:t>
                                  </m:r>
                                </m:e>
                                <m:sub>
                                  <m:r>
                                    <a:rPr lang="en-US" sz="2400" b="0" i="1" smtClean="0">
                                      <a:latin typeface="Cambria Math" panose="02040503050406030204" pitchFamily="18" charset="0"/>
                                    </a:rPr>
                                    <m:t>𝑖</m:t>
                                  </m:r>
                                </m:sub>
                              </m:sSub>
                            </m:e>
                          </m:nary>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2</m:t>
                              </m:r>
                            </m:den>
                          </m:f>
                          <m:nary>
                            <m:naryPr>
                              <m:chr m:val="∑"/>
                              <m:ctrlPr>
                                <a:rPr lang="en-US" sz="2400" b="0" i="1" smtClean="0">
                                  <a:latin typeface="Cambria Math" panose="02040503050406030204" pitchFamily="18" charset="0"/>
                                </a:rPr>
                              </m:ctrlPr>
                            </m:naryPr>
                            <m:sub>
                              <m:r>
                                <m:rPr>
                                  <m:brk m:alnAt="23"/>
                                </m:rPr>
                                <a:rPr lang="en-US" sz="2400" b="0" i="1" smtClean="0">
                                  <a:latin typeface="Cambria Math" panose="02040503050406030204" pitchFamily="18" charset="0"/>
                                </a:rPr>
                                <m:t>𝑖</m:t>
                              </m:r>
                              <m:r>
                                <a:rPr lang="en-US" sz="2400" b="0" i="1" smtClean="0">
                                  <a:latin typeface="Cambria Math" panose="02040503050406030204" pitchFamily="18" charset="0"/>
                                </a:rPr>
                                <m:t>=1</m:t>
                              </m:r>
                            </m:sub>
                            <m:sup>
                              <m:r>
                                <a:rPr lang="en-US" sz="2400" b="0" i="1" smtClean="0">
                                  <a:latin typeface="Cambria Math" panose="02040503050406030204" pitchFamily="18" charset="0"/>
                                </a:rPr>
                                <m:t>𝑛</m:t>
                              </m:r>
                            </m:sup>
                            <m:e>
                              <m:nary>
                                <m:naryPr>
                                  <m:chr m:val="∑"/>
                                  <m:ctrlPr>
                                    <a:rPr lang="en-US" sz="2400" b="0" i="1" smtClean="0">
                                      <a:latin typeface="Cambria Math" panose="02040503050406030204" pitchFamily="18" charset="0"/>
                                    </a:rPr>
                                  </m:ctrlPr>
                                </m:naryPr>
                                <m:sub>
                                  <m:r>
                                    <m:rPr>
                                      <m:brk m:alnAt="23"/>
                                    </m:rPr>
                                    <a:rPr lang="en-US" sz="2400" b="0" i="1" smtClean="0">
                                      <a:latin typeface="Cambria Math" panose="02040503050406030204" pitchFamily="18" charset="0"/>
                                    </a:rPr>
                                    <m:t>𝑗</m:t>
                                  </m:r>
                                  <m:r>
                                    <a:rPr lang="en-US" sz="2400" i="1">
                                      <a:latin typeface="Cambria Math" panose="02040503050406030204" pitchFamily="18" charset="0"/>
                                    </a:rPr>
                                    <m:t>=</m:t>
                                  </m:r>
                                  <m:r>
                                    <a:rPr lang="en-US" sz="2400" b="0" i="1" smtClean="0">
                                      <a:latin typeface="Cambria Math" panose="02040503050406030204" pitchFamily="18" charset="0"/>
                                    </a:rPr>
                                    <m:t>1</m:t>
                                  </m:r>
                                </m:sub>
                                <m:sup>
                                  <m:r>
                                    <a:rPr lang="en-US" sz="2400" b="0" i="1" smtClean="0">
                                      <a:latin typeface="Cambria Math" panose="02040503050406030204" pitchFamily="18" charset="0"/>
                                    </a:rPr>
                                    <m:t>𝑛</m:t>
                                  </m:r>
                                </m:sup>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𝛼</m:t>
                                      </m:r>
                                    </m:e>
                                    <m:sub>
                                      <m:r>
                                        <a:rPr lang="en-US" sz="2400" b="0" i="1" smtClean="0">
                                          <a:latin typeface="Cambria Math" panose="02040503050406030204" pitchFamily="18" charset="0"/>
                                        </a:rPr>
                                        <m:t>𝑖</m:t>
                                      </m:r>
                                    </m:sub>
                                  </m:sSub>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𝛼</m:t>
                                      </m:r>
                                    </m:e>
                                    <m:sub>
                                      <m:r>
                                        <a:rPr lang="en-US" sz="2400" b="0" i="1" smtClean="0">
                                          <a:latin typeface="Cambria Math" panose="02040503050406030204" pitchFamily="18" charset="0"/>
                                        </a:rPr>
                                        <m:t>𝑗</m:t>
                                      </m:r>
                                    </m:sub>
                                  </m:sSub>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𝑦</m:t>
                                      </m:r>
                                    </m:e>
                                    <m:sub>
                                      <m:r>
                                        <a:rPr lang="en-US" sz="2400" b="0" i="1" smtClean="0">
                                          <a:latin typeface="Cambria Math" panose="02040503050406030204" pitchFamily="18" charset="0"/>
                                        </a:rPr>
                                        <m:t>𝑖</m:t>
                                      </m:r>
                                    </m:sub>
                                  </m:sSub>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𝑦</m:t>
                                      </m:r>
                                    </m:e>
                                    <m:sub>
                                      <m:r>
                                        <a:rPr lang="en-US" sz="2400" b="0" i="1" smtClean="0">
                                          <a:latin typeface="Cambria Math" panose="02040503050406030204" pitchFamily="18" charset="0"/>
                                        </a:rPr>
                                        <m:t>𝑗</m:t>
                                      </m:r>
                                    </m:sub>
                                  </m:sSub>
                                  <m:sSubSup>
                                    <m:sSubSupPr>
                                      <m:ctrlPr>
                                        <a:rPr lang="en-US" sz="2400" b="0" i="1" smtClean="0">
                                          <a:latin typeface="Cambria Math" panose="02040503050406030204" pitchFamily="18" charset="0"/>
                                        </a:rPr>
                                      </m:ctrlPr>
                                    </m:sSubSupPr>
                                    <m:e>
                                      <m:r>
                                        <a:rPr lang="en-US" sz="2400" b="1" i="1" smtClean="0">
                                          <a:latin typeface="Cambria Math" panose="02040503050406030204" pitchFamily="18" charset="0"/>
                                        </a:rPr>
                                        <m:t>𝒙</m:t>
                                      </m:r>
                                    </m:e>
                                    <m:sub>
                                      <m:r>
                                        <a:rPr lang="en-US" sz="2400" b="0" i="1" smtClean="0">
                                          <a:latin typeface="Cambria Math" panose="02040503050406030204" pitchFamily="18" charset="0"/>
                                        </a:rPr>
                                        <m:t>𝑖</m:t>
                                      </m:r>
                                    </m:sub>
                                    <m:sup>
                                      <m:r>
                                        <a:rPr lang="en-US" sz="2400" b="0" i="1" smtClean="0">
                                          <a:latin typeface="Cambria Math" panose="02040503050406030204" pitchFamily="18" charset="0"/>
                                        </a:rPr>
                                        <m:t>𝑇</m:t>
                                      </m:r>
                                    </m:sup>
                                  </m:sSubSup>
                                  <m:sSub>
                                    <m:sSubPr>
                                      <m:ctrlPr>
                                        <a:rPr lang="en-US" sz="2400" b="0" i="1" smtClean="0">
                                          <a:latin typeface="Cambria Math" panose="02040503050406030204" pitchFamily="18" charset="0"/>
                                        </a:rPr>
                                      </m:ctrlPr>
                                    </m:sSubPr>
                                    <m:e>
                                      <m:r>
                                        <a:rPr lang="en-US" sz="2400" b="1" i="1" smtClean="0">
                                          <a:latin typeface="Cambria Math" panose="02040503050406030204" pitchFamily="18" charset="0"/>
                                        </a:rPr>
                                        <m:t>𝒙</m:t>
                                      </m:r>
                                    </m:e>
                                    <m:sub>
                                      <m:r>
                                        <a:rPr lang="en-US" sz="2400" b="0" i="1" smtClean="0">
                                          <a:latin typeface="Cambria Math" panose="02040503050406030204" pitchFamily="18" charset="0"/>
                                        </a:rPr>
                                        <m:t>𝑗</m:t>
                                      </m:r>
                                    </m:sub>
                                  </m:sSub>
                                </m:e>
                              </m:nary>
                            </m:e>
                          </m:nary>
                        </m:e>
                      </m:func>
                    </m:oMath>
                  </m:oMathPara>
                </a14:m>
                <a:endParaRPr lang="en-US" sz="2400" b="0" dirty="0" smtClean="0"/>
              </a:p>
              <a:p>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rPr>
                        <m:t>              </m:t>
                      </m:r>
                      <m:r>
                        <a:rPr lang="en-US" sz="2400" b="0" i="1" smtClean="0">
                          <a:latin typeface="Cambria Math" panose="02040503050406030204" pitchFamily="18" charset="0"/>
                        </a:rPr>
                        <m:t>𝑠</m:t>
                      </m:r>
                      <m:r>
                        <a:rPr lang="en-US" sz="2400" b="0" i="1" smtClean="0">
                          <a:latin typeface="Cambria Math" panose="02040503050406030204" pitchFamily="18" charset="0"/>
                        </a:rPr>
                        <m:t>.</m:t>
                      </m:r>
                      <m:r>
                        <a:rPr lang="en-US" sz="2400" b="0" i="1" smtClean="0">
                          <a:latin typeface="Cambria Math" panose="02040503050406030204" pitchFamily="18" charset="0"/>
                        </a:rPr>
                        <m:t>𝑡</m:t>
                      </m:r>
                      <m:r>
                        <a:rPr lang="en-US" sz="2400" b="0" i="1" smtClean="0">
                          <a:latin typeface="Cambria Math" panose="02040503050406030204" pitchFamily="18" charset="0"/>
                        </a:rPr>
                        <m:t>.     </m:t>
                      </m:r>
                      <m:nary>
                        <m:naryPr>
                          <m:chr m:val="∑"/>
                          <m:ctrlPr>
                            <a:rPr lang="en-US" sz="2400" i="1">
                              <a:latin typeface="Cambria Math" panose="02040503050406030204" pitchFamily="18" charset="0"/>
                            </a:rPr>
                          </m:ctrlPr>
                        </m:naryPr>
                        <m:sub>
                          <m:r>
                            <m:rPr>
                              <m:brk m:alnAt="23"/>
                            </m:rPr>
                            <a:rPr lang="en-US" sz="2400" i="1">
                              <a:latin typeface="Cambria Math" panose="02040503050406030204" pitchFamily="18" charset="0"/>
                            </a:rPr>
                            <m:t>𝑖</m:t>
                          </m:r>
                          <m:r>
                            <a:rPr lang="en-US" sz="2400" i="1">
                              <a:latin typeface="Cambria Math" panose="02040503050406030204" pitchFamily="18" charset="0"/>
                            </a:rPr>
                            <m:t>=1</m:t>
                          </m:r>
                        </m:sub>
                        <m:sup>
                          <m:r>
                            <a:rPr lang="en-US" sz="2400" i="1">
                              <a:latin typeface="Cambria Math" panose="02040503050406030204" pitchFamily="18" charset="0"/>
                            </a:rPr>
                            <m:t>𝑛</m:t>
                          </m:r>
                        </m:sup>
                        <m:e>
                          <m:sSub>
                            <m:sSubPr>
                              <m:ctrlPr>
                                <a:rPr lang="en-US" sz="2400" i="1">
                                  <a:latin typeface="Cambria Math" panose="02040503050406030204" pitchFamily="18" charset="0"/>
                                </a:rPr>
                              </m:ctrlPr>
                            </m:sSubPr>
                            <m:e>
                              <m:r>
                                <a:rPr lang="en-US" sz="2400" i="1">
                                  <a:latin typeface="Cambria Math" panose="02040503050406030204" pitchFamily="18" charset="0"/>
                                </a:rPr>
                                <m:t>𝛼</m:t>
                              </m:r>
                            </m:e>
                            <m:sub>
                              <m:r>
                                <a:rPr lang="en-US" sz="2400" i="1">
                                  <a:latin typeface="Cambria Math" panose="02040503050406030204" pitchFamily="18" charset="0"/>
                                </a:rPr>
                                <m:t>𝑖</m:t>
                              </m:r>
                            </m:sub>
                          </m:sSub>
                          <m:sSub>
                            <m:sSubPr>
                              <m:ctrlPr>
                                <a:rPr lang="en-US" sz="2400" i="1">
                                  <a:latin typeface="Cambria Math" panose="02040503050406030204" pitchFamily="18" charset="0"/>
                                </a:rPr>
                              </m:ctrlPr>
                            </m:sSubPr>
                            <m:e>
                              <m:r>
                                <a:rPr lang="en-US" sz="2400" i="1">
                                  <a:latin typeface="Cambria Math" panose="02040503050406030204" pitchFamily="18" charset="0"/>
                                </a:rPr>
                                <m:t>𝑦</m:t>
                              </m:r>
                            </m:e>
                            <m:sub>
                              <m:r>
                                <a:rPr lang="en-US" sz="2400" i="1">
                                  <a:latin typeface="Cambria Math" panose="02040503050406030204" pitchFamily="18" charset="0"/>
                                </a:rPr>
                                <m:t>𝑖</m:t>
                              </m:r>
                            </m:sub>
                          </m:sSub>
                        </m:e>
                      </m:nary>
                      <m:r>
                        <a:rPr lang="en-US" sz="2400" b="0" i="1" smtClean="0">
                          <a:latin typeface="Cambria Math" panose="02040503050406030204" pitchFamily="18" charset="0"/>
                        </a:rPr>
                        <m:t>=0,</m:t>
                      </m:r>
                    </m:oMath>
                  </m:oMathPara>
                </a14:m>
                <a:endParaRPr lang="en-US" sz="2400" b="0" dirty="0" smtClean="0"/>
              </a:p>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                </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𝛼</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≥0, </m:t>
                      </m:r>
                      <m:r>
                        <a:rPr lang="en-US" sz="2400" b="0" i="1" smtClean="0">
                          <a:latin typeface="Cambria Math" panose="02040503050406030204" pitchFamily="18" charset="0"/>
                        </a:rPr>
                        <m:t>𝑖</m:t>
                      </m:r>
                      <m:r>
                        <a:rPr lang="en-US" sz="2400" b="0" i="1" smtClean="0">
                          <a:latin typeface="Cambria Math" panose="02040503050406030204" pitchFamily="18" charset="0"/>
                        </a:rPr>
                        <m:t>=1,…,</m:t>
                      </m:r>
                      <m:r>
                        <a:rPr lang="en-US" sz="2400" b="0" i="1" smtClean="0">
                          <a:latin typeface="Cambria Math" panose="02040503050406030204" pitchFamily="18" charset="0"/>
                        </a:rPr>
                        <m:t>𝑛</m:t>
                      </m:r>
                    </m:oMath>
                  </m:oMathPara>
                </a14:m>
                <a:endParaRPr lang="en-US" sz="2400" dirty="0"/>
              </a:p>
            </p:txBody>
          </p:sp>
        </mc:Choice>
        <mc:Fallback xmlns="">
          <p:sp>
            <p:nvSpPr>
              <p:cNvPr id="7" name="文本框 6"/>
              <p:cNvSpPr txBox="1">
                <a:spLocks noRot="1" noChangeAspect="1" noMove="1" noResize="1" noEditPoints="1" noAdjustHandles="1" noChangeArrowheads="1" noChangeShapeType="1" noTextEdit="1"/>
              </p:cNvSpPr>
              <p:nvPr/>
            </p:nvSpPr>
            <p:spPr>
              <a:xfrm>
                <a:off x="2416629" y="1453242"/>
                <a:ext cx="4720716" cy="2427588"/>
              </a:xfrm>
              <a:prstGeom prst="rect">
                <a:avLst/>
              </a:prstGeom>
              <a:blipFill>
                <a:blip r:embed="rId3"/>
                <a:stretch>
                  <a:fillRect b="-125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矩形 7"/>
              <p:cNvSpPr/>
              <p:nvPr/>
            </p:nvSpPr>
            <p:spPr>
              <a:xfrm>
                <a:off x="587829" y="4435276"/>
                <a:ext cx="4839851" cy="110055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ea typeface="Cambria Math" panose="02040503050406030204" pitchFamily="18" charset="0"/>
                        </a:rPr>
                        <m:t>𝑓</m:t>
                      </m:r>
                      <m:d>
                        <m:dPr>
                          <m:ctrlPr>
                            <a:rPr lang="en-US" sz="2400" b="0" i="1" smtClean="0">
                              <a:latin typeface="Cambria Math" panose="02040503050406030204" pitchFamily="18" charset="0"/>
                              <a:ea typeface="Cambria Math" panose="02040503050406030204" pitchFamily="18" charset="0"/>
                            </a:rPr>
                          </m:ctrlPr>
                        </m:dPr>
                        <m:e>
                          <m:r>
                            <a:rPr lang="en-US" sz="2400" b="1" i="1" smtClean="0">
                              <a:latin typeface="Cambria Math" panose="02040503050406030204" pitchFamily="18" charset="0"/>
                              <a:ea typeface="Cambria Math" panose="02040503050406030204" pitchFamily="18" charset="0"/>
                            </a:rPr>
                            <m:t>𝒙</m:t>
                          </m:r>
                        </m:e>
                      </m:d>
                      <m:r>
                        <a:rPr lang="en-US" sz="2400" b="0" i="1" smtClean="0">
                          <a:latin typeface="Cambria Math" panose="02040503050406030204" pitchFamily="18" charset="0"/>
                          <a:ea typeface="Cambria Math" panose="02040503050406030204" pitchFamily="18" charset="0"/>
                        </a:rPr>
                        <m:t>=</m:t>
                      </m:r>
                      <m:sSup>
                        <m:sSupPr>
                          <m:ctrlPr>
                            <a:rPr lang="en-US" sz="2400" i="1">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𝒘</m:t>
                          </m:r>
                        </m:e>
                        <m:sup>
                          <m:r>
                            <a:rPr lang="en-US" sz="2400" i="1">
                              <a:latin typeface="Cambria Math" panose="02040503050406030204" pitchFamily="18" charset="0"/>
                              <a:ea typeface="Cambria Math" panose="02040503050406030204" pitchFamily="18" charset="0"/>
                            </a:rPr>
                            <m:t>𝑇</m:t>
                          </m:r>
                        </m:sup>
                      </m:sSup>
                      <m:r>
                        <a:rPr lang="en-US" sz="2400" b="1" i="1">
                          <a:latin typeface="Cambria Math" panose="02040503050406030204" pitchFamily="18" charset="0"/>
                          <a:ea typeface="Cambria Math" panose="02040503050406030204" pitchFamily="18" charset="0"/>
                        </a:rPr>
                        <m:t>𝒙</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𝑏</m:t>
                      </m:r>
                      <m:r>
                        <a:rPr lang="en-US" sz="2400" b="0" i="1" smtClean="0">
                          <a:latin typeface="Cambria Math" panose="02040503050406030204" pitchFamily="18" charset="0"/>
                          <a:ea typeface="Cambria Math" panose="02040503050406030204" pitchFamily="18" charset="0"/>
                        </a:rPr>
                        <m:t>=</m:t>
                      </m:r>
                      <m:nary>
                        <m:naryPr>
                          <m:chr m:val="∑"/>
                          <m:ctrlPr>
                            <a:rPr lang="en-US" sz="2400" b="0" i="1" smtClean="0">
                              <a:latin typeface="Cambria Math" panose="02040503050406030204" pitchFamily="18" charset="0"/>
                              <a:ea typeface="Cambria Math" panose="02040503050406030204" pitchFamily="18" charset="0"/>
                            </a:rPr>
                          </m:ctrlPr>
                        </m:naryPr>
                        <m:sub>
                          <m:r>
                            <a:rPr lang="en-US" sz="2400" b="0" i="1" smtClean="0">
                              <a:latin typeface="Cambria Math" panose="02040503050406030204" pitchFamily="18" charset="0"/>
                              <a:ea typeface="Cambria Math" panose="02040503050406030204" pitchFamily="18" charset="0"/>
                            </a:rPr>
                            <m:t>𝑖</m:t>
                          </m:r>
                          <m:r>
                            <a:rPr lang="en-US" sz="2400" b="0" i="1" smtClean="0">
                              <a:latin typeface="Cambria Math" panose="02040503050406030204" pitchFamily="18" charset="0"/>
                              <a:ea typeface="Cambria Math" panose="02040503050406030204" pitchFamily="18" charset="0"/>
                            </a:rPr>
                            <m:t>=1</m:t>
                          </m:r>
                        </m:sub>
                        <m:sup>
                          <m:r>
                            <a:rPr lang="en-US" sz="2400" b="0" i="1" smtClean="0">
                              <a:latin typeface="Cambria Math" panose="02040503050406030204" pitchFamily="18" charset="0"/>
                              <a:ea typeface="Cambria Math" panose="02040503050406030204" pitchFamily="18" charset="0"/>
                            </a:rPr>
                            <m:t>𝑛</m:t>
                          </m:r>
                        </m:sup>
                        <m:e>
                          <m:sSub>
                            <m:sSubPr>
                              <m:ctrlPr>
                                <a:rPr lang="en-US" sz="2400" i="1">
                                  <a:latin typeface="Cambria Math" panose="02040503050406030204" pitchFamily="18" charset="0"/>
                                </a:rPr>
                              </m:ctrlPr>
                            </m:sSubPr>
                            <m:e>
                              <m:r>
                                <a:rPr lang="en-US" sz="2400" i="1">
                                  <a:latin typeface="Cambria Math" panose="02040503050406030204" pitchFamily="18" charset="0"/>
                                </a:rPr>
                                <m:t>𝛼</m:t>
                              </m:r>
                            </m:e>
                            <m:sub>
                              <m:r>
                                <a:rPr lang="en-US" sz="2400" i="1">
                                  <a:latin typeface="Cambria Math" panose="02040503050406030204" pitchFamily="18" charset="0"/>
                                </a:rPr>
                                <m:t>𝑖</m:t>
                              </m:r>
                            </m:sub>
                          </m:sSub>
                          <m:sSub>
                            <m:sSubPr>
                              <m:ctrlPr>
                                <a:rPr lang="en-US" sz="2400" i="1">
                                  <a:latin typeface="Cambria Math" panose="02040503050406030204" pitchFamily="18" charset="0"/>
                                </a:rPr>
                              </m:ctrlPr>
                            </m:sSubPr>
                            <m:e>
                              <m:r>
                                <a:rPr lang="en-US" sz="2400" i="1">
                                  <a:latin typeface="Cambria Math" panose="02040503050406030204" pitchFamily="18" charset="0"/>
                                </a:rPr>
                                <m:t>𝑦</m:t>
                              </m:r>
                            </m:e>
                            <m:sub>
                              <m:r>
                                <a:rPr lang="en-US" sz="2400" i="1">
                                  <a:latin typeface="Cambria Math" panose="02040503050406030204" pitchFamily="18" charset="0"/>
                                </a:rPr>
                                <m:t>𝑖</m:t>
                              </m:r>
                            </m:sub>
                          </m:sSub>
                          <m:sSubSup>
                            <m:sSubSupPr>
                              <m:ctrlPr>
                                <a:rPr lang="en-US" sz="2400" i="1">
                                  <a:latin typeface="Cambria Math" panose="02040503050406030204" pitchFamily="18" charset="0"/>
                                </a:rPr>
                              </m:ctrlPr>
                            </m:sSubSupPr>
                            <m:e>
                              <m:r>
                                <a:rPr lang="en-US" sz="2400" b="1" i="1">
                                  <a:latin typeface="Cambria Math" panose="02040503050406030204" pitchFamily="18" charset="0"/>
                                </a:rPr>
                                <m:t>𝒙</m:t>
                              </m:r>
                            </m:e>
                            <m:sub>
                              <m:r>
                                <a:rPr lang="en-US" sz="2400" i="1">
                                  <a:latin typeface="Cambria Math" panose="02040503050406030204" pitchFamily="18" charset="0"/>
                                </a:rPr>
                                <m:t>𝑖</m:t>
                              </m:r>
                            </m:sub>
                            <m:sup>
                              <m:r>
                                <a:rPr lang="en-US" sz="2400" i="1">
                                  <a:latin typeface="Cambria Math" panose="02040503050406030204" pitchFamily="18" charset="0"/>
                                </a:rPr>
                                <m:t>𝑇</m:t>
                              </m:r>
                            </m:sup>
                          </m:sSubSup>
                          <m:r>
                            <a:rPr lang="en-US" sz="2400" b="1" i="1" smtClean="0">
                              <a:latin typeface="Cambria Math" panose="02040503050406030204" pitchFamily="18" charset="0"/>
                            </a:rPr>
                            <m:t>𝒙</m:t>
                          </m:r>
                        </m:e>
                      </m:nary>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𝑏</m:t>
                      </m:r>
                    </m:oMath>
                  </m:oMathPara>
                </a14:m>
                <a:endParaRPr lang="en-US" sz="2400" dirty="0"/>
              </a:p>
            </p:txBody>
          </p:sp>
        </mc:Choice>
        <mc:Fallback xmlns="">
          <p:sp>
            <p:nvSpPr>
              <p:cNvPr id="8" name="矩形 7"/>
              <p:cNvSpPr>
                <a:spLocks noRot="1" noChangeAspect="1" noMove="1" noResize="1" noEditPoints="1" noAdjustHandles="1" noChangeArrowheads="1" noChangeShapeType="1" noTextEdit="1"/>
              </p:cNvSpPr>
              <p:nvPr/>
            </p:nvSpPr>
            <p:spPr>
              <a:xfrm>
                <a:off x="587829" y="4435276"/>
                <a:ext cx="4839851" cy="1100558"/>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60790577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How to solve this problem?</a:t>
            </a:r>
          </a:p>
        </p:txBody>
      </p:sp>
      <p:sp>
        <p:nvSpPr>
          <p:cNvPr id="3" name="内容占位符 2"/>
          <p:cNvSpPr>
            <a:spLocks noGrp="1"/>
          </p:cNvSpPr>
          <p:nvPr>
            <p:ph idx="1"/>
          </p:nvPr>
        </p:nvSpPr>
        <p:spPr/>
        <p:txBody>
          <a:bodyPr/>
          <a:lstStyle/>
          <a:p>
            <a:r>
              <a:rPr lang="en-US" dirty="0" smtClean="0"/>
              <a:t>KKT conditions:</a:t>
            </a:r>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11/1/2018</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44</a:t>
            </a:fld>
            <a:endParaRPr lang="en-US"/>
          </a:p>
        </p:txBody>
      </p:sp>
      <mc:AlternateContent xmlns:mc="http://schemas.openxmlformats.org/markup-compatibility/2006" xmlns:a14="http://schemas.microsoft.com/office/drawing/2010/main">
        <mc:Choice Requires="a14">
          <p:sp>
            <p:nvSpPr>
              <p:cNvPr id="7" name="文本框 6"/>
              <p:cNvSpPr txBox="1"/>
              <p:nvPr/>
            </p:nvSpPr>
            <p:spPr>
              <a:xfrm>
                <a:off x="1289958" y="1469571"/>
                <a:ext cx="3604000" cy="2311658"/>
              </a:xfrm>
              <a:prstGeom prst="rect">
                <a:avLst/>
              </a:prstGeom>
              <a:noFill/>
            </p:spPr>
            <p:txBody>
              <a:bodyPr wrap="none" lIns="0" tIns="0" rIns="0" bIns="0" rtlCol="0">
                <a:spAutoFit/>
              </a:bodyPr>
              <a:lstStyle/>
              <a:p>
                <a:pPr/>
                <a14:m>
                  <m:oMathPara xmlns:m="http://schemas.openxmlformats.org/officeDocument/2006/math">
                    <m:oMathParaPr>
                      <m:jc m:val="left"/>
                    </m:oMathParaPr>
                    <m:oMath xmlns:m="http://schemas.openxmlformats.org/officeDocument/2006/math">
                      <m:d>
                        <m:dPr>
                          <m:begChr m:val="{"/>
                          <m:endChr m:val=""/>
                          <m:ctrlPr>
                            <a:rPr lang="en-US" sz="2400" i="1" smtClean="0">
                              <a:latin typeface="Cambria Math" panose="02040503050406030204" pitchFamily="18" charset="0"/>
                            </a:rPr>
                          </m:ctrlPr>
                        </m:dPr>
                        <m:e>
                          <m:eqArr>
                            <m:eqArrPr>
                              <m:ctrlPr>
                                <a:rPr lang="en-US" sz="2400" i="1" smtClean="0">
                                  <a:latin typeface="Cambria Math" panose="02040503050406030204" pitchFamily="18" charset="0"/>
                                </a:rPr>
                              </m:ctrlPr>
                            </m:eqArrPr>
                            <m:e>
                              <m:eqArr>
                                <m:eqArrPr>
                                  <m:ctrlPr>
                                    <a:rPr lang="en-US" sz="2400" i="1" smtClean="0">
                                      <a:latin typeface="Cambria Math" panose="02040503050406030204" pitchFamily="18" charset="0"/>
                                    </a:rPr>
                                  </m:ctrlPr>
                                </m:eqArrPr>
                                <m:e>
                                  <m:sSub>
                                    <m:sSubPr>
                                      <m:ctrlPr>
                                        <a:rPr lang="en-US" sz="2400" i="1">
                                          <a:latin typeface="Cambria Math" panose="02040503050406030204" pitchFamily="18" charset="0"/>
                                        </a:rPr>
                                      </m:ctrlPr>
                                    </m:sSubPr>
                                    <m:e>
                                      <m:r>
                                        <a:rPr lang="en-US" sz="2400" i="1">
                                          <a:latin typeface="Cambria Math" panose="02040503050406030204" pitchFamily="18" charset="0"/>
                                        </a:rPr>
                                        <m:t>𝛼</m:t>
                                      </m:r>
                                    </m:e>
                                    <m:sub>
                                      <m:r>
                                        <a:rPr lang="en-US" sz="2400" i="1">
                                          <a:latin typeface="Cambria Math" panose="02040503050406030204" pitchFamily="18" charset="0"/>
                                        </a:rPr>
                                        <m:t>𝑖</m:t>
                                      </m:r>
                                    </m:sub>
                                  </m:sSub>
                                  <m:d>
                                    <m:dPr>
                                      <m:begChr m:val="["/>
                                      <m:endChr m:val="]"/>
                                      <m:ctrlPr>
                                        <a:rPr lang="en-US" sz="2400" i="1">
                                          <a:latin typeface="Cambria Math" panose="02040503050406030204" pitchFamily="18" charset="0"/>
                                        </a:rPr>
                                      </m:ctrlPr>
                                    </m:dPr>
                                    <m:e>
                                      <m:r>
                                        <a:rPr lang="en-US" sz="2400" i="1">
                                          <a:latin typeface="Cambria Math" panose="02040503050406030204" pitchFamily="18" charset="0"/>
                                        </a:rPr>
                                        <m:t>1−</m:t>
                                      </m:r>
                                      <m:sSub>
                                        <m:sSubPr>
                                          <m:ctrlPr>
                                            <a:rPr lang="en-US" sz="2400" i="1">
                                              <a:latin typeface="Cambria Math" panose="02040503050406030204" pitchFamily="18" charset="0"/>
                                            </a:rPr>
                                          </m:ctrlPr>
                                        </m:sSubPr>
                                        <m:e>
                                          <m:r>
                                            <a:rPr lang="en-US" sz="2400" i="1">
                                              <a:latin typeface="Cambria Math" panose="02040503050406030204" pitchFamily="18" charset="0"/>
                                            </a:rPr>
                                            <m:t>𝑦</m:t>
                                          </m:r>
                                        </m:e>
                                        <m:sub>
                                          <m:r>
                                            <a:rPr lang="en-US" sz="2400" i="1">
                                              <a:latin typeface="Cambria Math" panose="02040503050406030204" pitchFamily="18" charset="0"/>
                                            </a:rPr>
                                            <m:t>𝑖</m:t>
                                          </m:r>
                                        </m:sub>
                                      </m:sSub>
                                      <m:d>
                                        <m:dPr>
                                          <m:ctrlPr>
                                            <a:rPr lang="en-US" sz="2400" i="1">
                                              <a:latin typeface="Cambria Math" panose="02040503050406030204" pitchFamily="18" charset="0"/>
                                            </a:rPr>
                                          </m:ctrlPr>
                                        </m:dPr>
                                        <m:e>
                                          <m:sSup>
                                            <m:sSupPr>
                                              <m:ctrlPr>
                                                <a:rPr lang="en-US" sz="2400" i="1">
                                                  <a:latin typeface="Cambria Math" panose="02040503050406030204" pitchFamily="18" charset="0"/>
                                                </a:rPr>
                                              </m:ctrlPr>
                                            </m:sSupPr>
                                            <m:e>
                                              <m:r>
                                                <a:rPr lang="en-US" sz="2400" b="1" i="1">
                                                  <a:latin typeface="Cambria Math" panose="02040503050406030204" pitchFamily="18" charset="0"/>
                                                </a:rPr>
                                                <m:t>𝒘</m:t>
                                              </m:r>
                                            </m:e>
                                            <m:sup>
                                              <m:r>
                                                <a:rPr lang="en-US" sz="2400" i="1">
                                                  <a:latin typeface="Cambria Math" panose="02040503050406030204" pitchFamily="18" charset="0"/>
                                                </a:rPr>
                                                <m:t>𝑇</m:t>
                                              </m:r>
                                            </m:sup>
                                          </m:sSup>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i="1">
                                                  <a:latin typeface="Cambria Math" panose="02040503050406030204" pitchFamily="18" charset="0"/>
                                                </a:rPr>
                                                <m:t>𝑖</m:t>
                                              </m:r>
                                            </m:sub>
                                          </m:sSub>
                                          <m:r>
                                            <a:rPr lang="en-US" sz="2400" i="1">
                                              <a:latin typeface="Cambria Math" panose="02040503050406030204" pitchFamily="18" charset="0"/>
                                            </a:rPr>
                                            <m:t>+</m:t>
                                          </m:r>
                                          <m:r>
                                            <a:rPr lang="en-US" sz="2400" i="1">
                                              <a:latin typeface="Cambria Math" panose="02040503050406030204" pitchFamily="18" charset="0"/>
                                            </a:rPr>
                                            <m:t>𝑏</m:t>
                                          </m:r>
                                        </m:e>
                                      </m:d>
                                    </m:e>
                                  </m:d>
                                  <m:r>
                                    <a:rPr lang="en-US" sz="2400" i="1">
                                      <a:latin typeface="Cambria Math" panose="02040503050406030204" pitchFamily="18" charset="0"/>
                                    </a:rPr>
                                    <m:t>=0</m:t>
                                  </m:r>
                                </m:e>
                                <m:e>
                                  <m:r>
                                    <a:rPr lang="en-US" sz="2400" i="1">
                                      <a:latin typeface="Cambria Math" panose="02040503050406030204" pitchFamily="18" charset="0"/>
                                    </a:rPr>
                                    <m:t>1−</m:t>
                                  </m:r>
                                  <m:sSub>
                                    <m:sSubPr>
                                      <m:ctrlPr>
                                        <a:rPr lang="en-US" sz="2400" i="1">
                                          <a:latin typeface="Cambria Math" panose="02040503050406030204" pitchFamily="18" charset="0"/>
                                        </a:rPr>
                                      </m:ctrlPr>
                                    </m:sSubPr>
                                    <m:e>
                                      <m:r>
                                        <a:rPr lang="en-US" sz="2400" i="1">
                                          <a:latin typeface="Cambria Math" panose="02040503050406030204" pitchFamily="18" charset="0"/>
                                        </a:rPr>
                                        <m:t>𝑦</m:t>
                                      </m:r>
                                    </m:e>
                                    <m:sub>
                                      <m:r>
                                        <a:rPr lang="en-US" sz="2400" i="1">
                                          <a:latin typeface="Cambria Math" panose="02040503050406030204" pitchFamily="18" charset="0"/>
                                        </a:rPr>
                                        <m:t>𝑖</m:t>
                                      </m:r>
                                    </m:sub>
                                  </m:sSub>
                                  <m:d>
                                    <m:dPr>
                                      <m:ctrlPr>
                                        <a:rPr lang="en-US" sz="2400" i="1">
                                          <a:latin typeface="Cambria Math" panose="02040503050406030204" pitchFamily="18" charset="0"/>
                                        </a:rPr>
                                      </m:ctrlPr>
                                    </m:dPr>
                                    <m:e>
                                      <m:sSup>
                                        <m:sSupPr>
                                          <m:ctrlPr>
                                            <a:rPr lang="en-US" sz="2400" i="1">
                                              <a:latin typeface="Cambria Math" panose="02040503050406030204" pitchFamily="18" charset="0"/>
                                            </a:rPr>
                                          </m:ctrlPr>
                                        </m:sSupPr>
                                        <m:e>
                                          <m:r>
                                            <a:rPr lang="en-US" sz="2400" b="1" i="1">
                                              <a:latin typeface="Cambria Math" panose="02040503050406030204" pitchFamily="18" charset="0"/>
                                            </a:rPr>
                                            <m:t>𝒘</m:t>
                                          </m:r>
                                        </m:e>
                                        <m:sup>
                                          <m:r>
                                            <a:rPr lang="en-US" sz="2400" i="1">
                                              <a:latin typeface="Cambria Math" panose="02040503050406030204" pitchFamily="18" charset="0"/>
                                            </a:rPr>
                                            <m:t>𝑇</m:t>
                                          </m:r>
                                        </m:sup>
                                      </m:sSup>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i="1">
                                              <a:latin typeface="Cambria Math" panose="02040503050406030204" pitchFamily="18" charset="0"/>
                                            </a:rPr>
                                            <m:t>𝑖</m:t>
                                          </m:r>
                                        </m:sub>
                                      </m:sSub>
                                      <m:r>
                                        <a:rPr lang="en-US" sz="2400" i="1">
                                          <a:latin typeface="Cambria Math" panose="02040503050406030204" pitchFamily="18" charset="0"/>
                                        </a:rPr>
                                        <m:t>+</m:t>
                                      </m:r>
                                      <m:r>
                                        <a:rPr lang="en-US" sz="2400" i="1">
                                          <a:latin typeface="Cambria Math" panose="02040503050406030204" pitchFamily="18" charset="0"/>
                                        </a:rPr>
                                        <m:t>𝑏</m:t>
                                      </m:r>
                                    </m:e>
                                  </m:d>
                                  <m:r>
                                    <a:rPr lang="en-US" sz="2400" i="1">
                                      <a:latin typeface="Cambria Math" panose="02040503050406030204" pitchFamily="18" charset="0"/>
                                    </a:rPr>
                                    <m:t>≤0</m:t>
                                  </m:r>
                                </m:e>
                                <m:e>
                                  <m:sSub>
                                    <m:sSubPr>
                                      <m:ctrlPr>
                                        <a:rPr lang="en-US" sz="2400" i="1">
                                          <a:latin typeface="Cambria Math" panose="02040503050406030204" pitchFamily="18" charset="0"/>
                                        </a:rPr>
                                      </m:ctrlPr>
                                    </m:sSubPr>
                                    <m:e>
                                      <m:r>
                                        <a:rPr lang="en-US" sz="2400" i="1">
                                          <a:latin typeface="Cambria Math" panose="02040503050406030204" pitchFamily="18" charset="0"/>
                                        </a:rPr>
                                        <m:t>𝛼</m:t>
                                      </m:r>
                                    </m:e>
                                    <m:sub>
                                      <m:r>
                                        <a:rPr lang="en-US" sz="2400" i="1">
                                          <a:latin typeface="Cambria Math" panose="02040503050406030204" pitchFamily="18" charset="0"/>
                                        </a:rPr>
                                        <m:t>𝑖</m:t>
                                      </m:r>
                                    </m:sub>
                                  </m:sSub>
                                  <m:r>
                                    <a:rPr lang="en-US" sz="2400" i="1">
                                      <a:latin typeface="Cambria Math" panose="02040503050406030204" pitchFamily="18" charset="0"/>
                                    </a:rPr>
                                    <m:t>≥0</m:t>
                                  </m:r>
                                </m:e>
                              </m:eqArr>
                            </m:e>
                            <m:e>
                              <m:nary>
                                <m:naryPr>
                                  <m:chr m:val="∑"/>
                                  <m:ctrlPr>
                                    <a:rPr lang="en-US" sz="2400" i="1">
                                      <a:latin typeface="Cambria Math" panose="02040503050406030204" pitchFamily="18" charset="0"/>
                                    </a:rPr>
                                  </m:ctrlPr>
                                </m:naryPr>
                                <m:sub>
                                  <m:r>
                                    <m:rPr>
                                      <m:brk m:alnAt="23"/>
                                    </m:rPr>
                                    <a:rPr lang="en-US" sz="2400" i="1">
                                      <a:latin typeface="Cambria Math" panose="02040503050406030204" pitchFamily="18" charset="0"/>
                                    </a:rPr>
                                    <m:t>𝑖</m:t>
                                  </m:r>
                                  <m:r>
                                    <a:rPr lang="en-US" sz="2400" i="1">
                                      <a:latin typeface="Cambria Math" panose="02040503050406030204" pitchFamily="18" charset="0"/>
                                    </a:rPr>
                                    <m:t>=1</m:t>
                                  </m:r>
                                </m:sub>
                                <m:sup>
                                  <m:r>
                                    <a:rPr lang="en-US" sz="2400" i="1">
                                      <a:latin typeface="Cambria Math" panose="02040503050406030204" pitchFamily="18" charset="0"/>
                                    </a:rPr>
                                    <m:t>𝑛</m:t>
                                  </m:r>
                                </m:sup>
                                <m:e>
                                  <m:sSub>
                                    <m:sSubPr>
                                      <m:ctrlPr>
                                        <a:rPr lang="en-US" sz="2400" i="1">
                                          <a:latin typeface="Cambria Math" panose="02040503050406030204" pitchFamily="18" charset="0"/>
                                        </a:rPr>
                                      </m:ctrlPr>
                                    </m:sSubPr>
                                    <m:e>
                                      <m:r>
                                        <a:rPr lang="en-US" sz="2400" i="1">
                                          <a:latin typeface="Cambria Math" panose="02040503050406030204" pitchFamily="18" charset="0"/>
                                        </a:rPr>
                                        <m:t>𝛼</m:t>
                                      </m:r>
                                    </m:e>
                                    <m:sub>
                                      <m:r>
                                        <a:rPr lang="en-US" sz="2400" i="1">
                                          <a:latin typeface="Cambria Math" panose="02040503050406030204" pitchFamily="18" charset="0"/>
                                        </a:rPr>
                                        <m:t>𝑖</m:t>
                                      </m:r>
                                    </m:sub>
                                  </m:sSub>
                                  <m:sSub>
                                    <m:sSubPr>
                                      <m:ctrlPr>
                                        <a:rPr lang="en-US" sz="2400" i="1">
                                          <a:latin typeface="Cambria Math" panose="02040503050406030204" pitchFamily="18" charset="0"/>
                                        </a:rPr>
                                      </m:ctrlPr>
                                    </m:sSubPr>
                                    <m:e>
                                      <m:r>
                                        <a:rPr lang="en-US" sz="2400" i="1">
                                          <a:latin typeface="Cambria Math" panose="02040503050406030204" pitchFamily="18" charset="0"/>
                                        </a:rPr>
                                        <m:t>𝑦</m:t>
                                      </m:r>
                                    </m:e>
                                    <m:sub>
                                      <m:r>
                                        <a:rPr lang="en-US" sz="2400" i="1">
                                          <a:latin typeface="Cambria Math" panose="02040503050406030204" pitchFamily="18" charset="0"/>
                                        </a:rPr>
                                        <m:t>𝑖</m:t>
                                      </m:r>
                                    </m:sub>
                                  </m:sSub>
                                </m:e>
                              </m:nary>
                              <m:r>
                                <a:rPr lang="en-US" sz="2400" i="1">
                                  <a:latin typeface="Cambria Math" panose="02040503050406030204" pitchFamily="18" charset="0"/>
                                </a:rPr>
                                <m:t>=0</m:t>
                              </m:r>
                            </m:e>
                          </m:eqArr>
                        </m:e>
                      </m:d>
                    </m:oMath>
                  </m:oMathPara>
                </a14:m>
                <a:endParaRPr lang="en-US" sz="2400" dirty="0"/>
              </a:p>
            </p:txBody>
          </p:sp>
        </mc:Choice>
        <mc:Fallback xmlns="">
          <p:sp>
            <p:nvSpPr>
              <p:cNvPr id="7" name="文本框 6"/>
              <p:cNvSpPr txBox="1">
                <a:spLocks noRot="1" noChangeAspect="1" noMove="1" noResize="1" noEditPoints="1" noAdjustHandles="1" noChangeArrowheads="1" noChangeShapeType="1" noTextEdit="1"/>
              </p:cNvSpPr>
              <p:nvPr/>
            </p:nvSpPr>
            <p:spPr>
              <a:xfrm>
                <a:off x="1289958" y="1469571"/>
                <a:ext cx="3604000" cy="2311658"/>
              </a:xfrm>
              <a:prstGeom prst="rect">
                <a:avLst/>
              </a:prstGeom>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60795852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How to solve this problem?</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604306" y="862147"/>
                <a:ext cx="8020594" cy="5444238"/>
              </a:xfrm>
            </p:spPr>
            <p:txBody>
              <a:bodyPr/>
              <a:lstStyle/>
              <a:p>
                <a:r>
                  <a:rPr lang="en-US" dirty="0" smtClean="0"/>
                  <a:t>SMO algorithm</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en-US" dirty="0" smtClean="0"/>
                  <a:t>We have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𝛼</m:t>
                        </m:r>
                      </m:e>
                      <m:sub>
                        <m:r>
                          <a:rPr lang="en-US" b="0" i="1" smtClean="0">
                            <a:latin typeface="Cambria Math" panose="02040503050406030204" pitchFamily="18" charset="0"/>
                          </a:rPr>
                          <m:t>𝑖</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𝛼</m:t>
                        </m:r>
                      </m:e>
                      <m:sub>
                        <m:r>
                          <a:rPr lang="en-US" b="0" i="1" smtClean="0">
                            <a:latin typeface="Cambria Math" panose="02040503050406030204" pitchFamily="18" charset="0"/>
                          </a:rPr>
                          <m:t>𝑗</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𝑗</m:t>
                        </m:r>
                      </m:sub>
                    </m:sSub>
                    <m:r>
                      <a:rPr lang="en-US" b="0" i="1" smtClean="0">
                        <a:latin typeface="Cambria Math" panose="02040503050406030204" pitchFamily="18" charset="0"/>
                      </a:rPr>
                      <m:t>=−</m:t>
                    </m:r>
                    <m:nary>
                      <m:naryPr>
                        <m:chr m:val="∑"/>
                        <m:supHide m:val="on"/>
                        <m:ctrlPr>
                          <a:rPr lang="en-US" b="0" i="1" smtClean="0">
                            <a:latin typeface="Cambria Math" panose="02040503050406030204" pitchFamily="18" charset="0"/>
                          </a:rPr>
                        </m:ctrlPr>
                      </m:naryPr>
                      <m:sub>
                        <m:r>
                          <a:rPr lang="en-US" b="0" i="1" smtClean="0">
                            <a:latin typeface="Cambria Math" panose="02040503050406030204" pitchFamily="18" charset="0"/>
                          </a:rPr>
                          <m:t>𝑘</m:t>
                        </m:r>
                        <m:r>
                          <a:rPr lang="en-US" b="0" i="1" smtClean="0">
                            <a:latin typeface="Cambria Math" panose="02040503050406030204" pitchFamily="18" charset="0"/>
                          </a:rPr>
                          <m:t>≠</m:t>
                        </m:r>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𝑗</m:t>
                        </m:r>
                      </m:sub>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𝛼</m:t>
                            </m:r>
                          </m:e>
                          <m:sub>
                            <m:r>
                              <a:rPr lang="en-US" b="0" i="1" smtClean="0">
                                <a:latin typeface="Cambria Math" panose="02040503050406030204" pitchFamily="18" charset="0"/>
                              </a:rPr>
                              <m:t>𝑘</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𝑘</m:t>
                            </m:r>
                          </m:sub>
                        </m:sSub>
                      </m:e>
                    </m:nary>
                    <m:r>
                      <a:rPr lang="en-US" b="0" i="1" smtClean="0">
                        <a:latin typeface="Cambria Math" panose="02040503050406030204" pitchFamily="18" charset="0"/>
                      </a:rPr>
                      <m:t>=</m:t>
                    </m:r>
                    <m:r>
                      <a:rPr lang="en-US" b="0" i="1" smtClean="0">
                        <a:latin typeface="Cambria Math" panose="02040503050406030204" pitchFamily="18" charset="0"/>
                      </a:rPr>
                      <m:t>𝑐</m:t>
                    </m:r>
                  </m:oMath>
                </a14:m>
                <a:endParaRPr lang="en-US" dirty="0" smtClean="0"/>
              </a:p>
              <a:p>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604306" y="862147"/>
                <a:ext cx="8020594" cy="5444238"/>
              </a:xfrm>
              <a:blipFill>
                <a:blip r:embed="rId2"/>
                <a:stretch>
                  <a:fillRect l="-1140" t="-1566"/>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11/1/2018</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45</a:t>
            </a:fld>
            <a:endParaRPr lang="en-US"/>
          </a:p>
        </p:txBody>
      </p:sp>
      <mc:AlternateContent xmlns:mc="http://schemas.openxmlformats.org/markup-compatibility/2006" xmlns:a14="http://schemas.microsoft.com/office/drawing/2010/main">
        <mc:Choice Requires="a14">
          <p:sp>
            <p:nvSpPr>
              <p:cNvPr id="7" name="文本框 6"/>
              <p:cNvSpPr txBox="1"/>
              <p:nvPr/>
            </p:nvSpPr>
            <p:spPr>
              <a:xfrm>
                <a:off x="701556" y="1590650"/>
                <a:ext cx="7805057" cy="3086100"/>
              </a:xfrm>
              <a:prstGeom prst="rect">
                <a:avLst/>
              </a:prstGeom>
              <a:noFill/>
              <a:ln w="38100">
                <a:solidFill>
                  <a:schemeClr val="accent1"/>
                </a:solidFill>
              </a:ln>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Repeat until convergence {</a:t>
                </a:r>
              </a:p>
              <a:p>
                <a:pPr marL="815975" indent="-457200">
                  <a:buAutoNum type="arabicPeriod"/>
                </a:pPr>
                <a:r>
                  <a:rPr lang="en-US" sz="2400" dirty="0" smtClean="0">
                    <a:latin typeface="Times New Roman" panose="02020603050405020304" pitchFamily="18" charset="0"/>
                    <a:cs typeface="Times New Roman" panose="02020603050405020304" pitchFamily="18" charset="0"/>
                  </a:rPr>
                  <a:t>Select some pair </a:t>
                </a:r>
                <a14:m>
                  <m:oMath xmlns:m="http://schemas.openxmlformats.org/officeDocument/2006/math">
                    <m:sSub>
                      <m:sSubPr>
                        <m:ctrlPr>
                          <a:rPr lang="en-US" sz="2400" b="0" i="1" smtClean="0">
                            <a:latin typeface="Cambria Math" panose="02040503050406030204" pitchFamily="18" charset="0"/>
                            <a:cs typeface="Times New Roman" panose="02020603050405020304" pitchFamily="18" charset="0"/>
                          </a:rPr>
                        </m:ctrlPr>
                      </m:sSubPr>
                      <m:e>
                        <m:r>
                          <a:rPr lang="en-US" sz="2400" b="0" i="1" smtClean="0">
                            <a:latin typeface="Cambria Math" panose="02040503050406030204" pitchFamily="18" charset="0"/>
                            <a:cs typeface="Times New Roman" panose="02020603050405020304" pitchFamily="18" charset="0"/>
                          </a:rPr>
                          <m:t>𝛼</m:t>
                        </m:r>
                      </m:e>
                      <m:sub>
                        <m:r>
                          <a:rPr lang="en-US" sz="2400" b="0" i="1" smtClean="0">
                            <a:latin typeface="Cambria Math" panose="02040503050406030204" pitchFamily="18" charset="0"/>
                            <a:cs typeface="Times New Roman" panose="02020603050405020304" pitchFamily="18" charset="0"/>
                          </a:rPr>
                          <m:t>𝑖</m:t>
                        </m:r>
                      </m:sub>
                    </m:sSub>
                  </m:oMath>
                </a14:m>
                <a:r>
                  <a:rPr lang="en-US" sz="2400" dirty="0" smtClean="0">
                    <a:latin typeface="Times New Roman" panose="02020603050405020304" pitchFamily="18" charset="0"/>
                    <a:cs typeface="Times New Roman" panose="02020603050405020304" pitchFamily="18" charset="0"/>
                  </a:rPr>
                  <a:t> and </a:t>
                </a:r>
                <a14:m>
                  <m:oMath xmlns:m="http://schemas.openxmlformats.org/officeDocument/2006/math">
                    <m:sSub>
                      <m:sSubPr>
                        <m:ctrlPr>
                          <a:rPr lang="en-US" sz="2400" i="1">
                            <a:latin typeface="Cambria Math" panose="02040503050406030204" pitchFamily="18" charset="0"/>
                            <a:cs typeface="Times New Roman" panose="02020603050405020304" pitchFamily="18" charset="0"/>
                          </a:rPr>
                        </m:ctrlPr>
                      </m:sSubPr>
                      <m:e>
                        <m:r>
                          <a:rPr lang="en-US" sz="2400" i="1">
                            <a:latin typeface="Cambria Math" panose="02040503050406030204" pitchFamily="18" charset="0"/>
                            <a:cs typeface="Times New Roman" panose="02020603050405020304" pitchFamily="18" charset="0"/>
                          </a:rPr>
                          <m:t>𝛼</m:t>
                        </m:r>
                      </m:e>
                      <m:sub>
                        <m:r>
                          <a:rPr lang="en-US" sz="2400" b="0" i="1" smtClean="0">
                            <a:latin typeface="Cambria Math" panose="02040503050406030204" pitchFamily="18" charset="0"/>
                            <a:cs typeface="Times New Roman" panose="02020603050405020304" pitchFamily="18" charset="0"/>
                          </a:rPr>
                          <m:t>𝑗</m:t>
                        </m:r>
                      </m:sub>
                    </m:sSub>
                  </m:oMath>
                </a14:m>
                <a:r>
                  <a:rPr lang="en-US" sz="2400" dirty="0" smtClean="0">
                    <a:latin typeface="Times New Roman" panose="02020603050405020304" pitchFamily="18" charset="0"/>
                    <a:cs typeface="Times New Roman" panose="02020603050405020304" pitchFamily="18" charset="0"/>
                  </a:rPr>
                  <a:t> to update next (using a heuristic that tries to pick the two that will allow us to make the biggest progress towards the global minimum)</a:t>
                </a:r>
              </a:p>
              <a:p>
                <a:pPr marL="815975" indent="-457200">
                  <a:buAutoNum type="arabicPeriod"/>
                </a:pPr>
                <a:r>
                  <a:rPr lang="en-US" sz="2400" dirty="0" err="1" smtClean="0">
                    <a:latin typeface="Times New Roman" panose="02020603050405020304" pitchFamily="18" charset="0"/>
                    <a:cs typeface="Times New Roman" panose="02020603050405020304" pitchFamily="18" charset="0"/>
                  </a:rPr>
                  <a:t>Reoptimize</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r>
                      <a:rPr lang="en-US" sz="2400" b="0" i="1" smtClean="0">
                        <a:latin typeface="Cambria Math" panose="02040503050406030204" pitchFamily="18" charset="0"/>
                        <a:cs typeface="Times New Roman" panose="02020603050405020304" pitchFamily="18" charset="0"/>
                      </a:rPr>
                      <m:t>𝐿</m:t>
                    </m:r>
                    <m:d>
                      <m:dPr>
                        <m:ctrlPr>
                          <a:rPr lang="en-US" sz="2400" b="0" i="1" smtClean="0">
                            <a:latin typeface="Cambria Math" panose="02040503050406030204" pitchFamily="18" charset="0"/>
                            <a:cs typeface="Times New Roman" panose="02020603050405020304" pitchFamily="18" charset="0"/>
                          </a:rPr>
                        </m:ctrlPr>
                      </m:dPr>
                      <m:e>
                        <m:r>
                          <a:rPr lang="en-US" sz="2400" b="1" i="1" smtClean="0">
                            <a:latin typeface="Cambria Math" panose="02040503050406030204" pitchFamily="18" charset="0"/>
                            <a:cs typeface="Times New Roman" panose="02020603050405020304" pitchFamily="18" charset="0"/>
                          </a:rPr>
                          <m:t>𝜶</m:t>
                        </m:r>
                      </m:e>
                    </m:d>
                  </m:oMath>
                </a14:m>
                <a:r>
                  <a:rPr lang="en-US" sz="2400" dirty="0" smtClean="0">
                    <a:latin typeface="Times New Roman" panose="02020603050405020304" pitchFamily="18" charset="0"/>
                    <a:cs typeface="Times New Roman" panose="02020603050405020304" pitchFamily="18" charset="0"/>
                  </a:rPr>
                  <a:t> with respect to </a:t>
                </a:r>
                <a14:m>
                  <m:oMath xmlns:m="http://schemas.openxmlformats.org/officeDocument/2006/math">
                    <m:sSub>
                      <m:sSubPr>
                        <m:ctrlPr>
                          <a:rPr lang="en-US" sz="2400" i="1">
                            <a:latin typeface="Cambria Math" panose="02040503050406030204" pitchFamily="18" charset="0"/>
                            <a:cs typeface="Times New Roman" panose="02020603050405020304" pitchFamily="18" charset="0"/>
                          </a:rPr>
                        </m:ctrlPr>
                      </m:sSubPr>
                      <m:e>
                        <m:r>
                          <a:rPr lang="en-US" sz="2400" i="1">
                            <a:latin typeface="Cambria Math" panose="02040503050406030204" pitchFamily="18" charset="0"/>
                            <a:cs typeface="Times New Roman" panose="02020603050405020304" pitchFamily="18" charset="0"/>
                          </a:rPr>
                          <m:t>𝛼</m:t>
                        </m:r>
                      </m:e>
                      <m:sub>
                        <m:r>
                          <a:rPr lang="en-US" sz="2400" i="1">
                            <a:latin typeface="Cambria Math" panose="02040503050406030204" pitchFamily="18" charset="0"/>
                            <a:cs typeface="Times New Roman" panose="02020603050405020304" pitchFamily="18" charset="0"/>
                          </a:rPr>
                          <m:t>𝑖</m:t>
                        </m:r>
                      </m:sub>
                    </m:sSub>
                  </m:oMath>
                </a14:m>
                <a:r>
                  <a:rPr lang="en-US" sz="2400" dirty="0">
                    <a:latin typeface="Times New Roman" panose="02020603050405020304" pitchFamily="18" charset="0"/>
                    <a:cs typeface="Times New Roman" panose="02020603050405020304" pitchFamily="18" charset="0"/>
                  </a:rPr>
                  <a:t> and </a:t>
                </a:r>
                <a14:m>
                  <m:oMath xmlns:m="http://schemas.openxmlformats.org/officeDocument/2006/math">
                    <m:sSub>
                      <m:sSubPr>
                        <m:ctrlPr>
                          <a:rPr lang="en-US" sz="2400" i="1">
                            <a:latin typeface="Cambria Math" panose="02040503050406030204" pitchFamily="18" charset="0"/>
                            <a:cs typeface="Times New Roman" panose="02020603050405020304" pitchFamily="18" charset="0"/>
                          </a:rPr>
                        </m:ctrlPr>
                      </m:sSubPr>
                      <m:e>
                        <m:r>
                          <a:rPr lang="en-US" sz="2400" i="1">
                            <a:latin typeface="Cambria Math" panose="02040503050406030204" pitchFamily="18" charset="0"/>
                            <a:cs typeface="Times New Roman" panose="02020603050405020304" pitchFamily="18" charset="0"/>
                          </a:rPr>
                          <m:t>𝛼</m:t>
                        </m:r>
                      </m:e>
                      <m:sub>
                        <m:r>
                          <a:rPr lang="en-US" sz="2400" i="1">
                            <a:latin typeface="Cambria Math" panose="02040503050406030204" pitchFamily="18" charset="0"/>
                            <a:cs typeface="Times New Roman" panose="02020603050405020304" pitchFamily="18" charset="0"/>
                          </a:rPr>
                          <m:t>𝑗</m:t>
                        </m:r>
                      </m:sub>
                    </m:sSub>
                  </m:oMath>
                </a14:m>
                <a:r>
                  <a:rPr lang="en-US" sz="2400" dirty="0" smtClean="0">
                    <a:latin typeface="Times New Roman" panose="02020603050405020304" pitchFamily="18" charset="0"/>
                    <a:cs typeface="Times New Roman" panose="02020603050405020304" pitchFamily="18" charset="0"/>
                  </a:rPr>
                  <a:t>, while holding all the other </a:t>
                </a:r>
                <a14:m>
                  <m:oMath xmlns:m="http://schemas.openxmlformats.org/officeDocument/2006/math">
                    <m:sSub>
                      <m:sSubPr>
                        <m:ctrlPr>
                          <a:rPr lang="en-US" sz="2400" i="1" smtClean="0">
                            <a:latin typeface="Cambria Math" panose="02040503050406030204" pitchFamily="18" charset="0"/>
                            <a:cs typeface="Times New Roman" panose="02020603050405020304" pitchFamily="18" charset="0"/>
                          </a:rPr>
                        </m:ctrlPr>
                      </m:sSubPr>
                      <m:e>
                        <m:r>
                          <a:rPr lang="en-US" sz="2400" i="1">
                            <a:latin typeface="Cambria Math" panose="02040503050406030204" pitchFamily="18" charset="0"/>
                            <a:cs typeface="Times New Roman" panose="02020603050405020304" pitchFamily="18" charset="0"/>
                          </a:rPr>
                          <m:t>𝛼</m:t>
                        </m:r>
                      </m:e>
                      <m:sub>
                        <m:r>
                          <a:rPr lang="en-US" sz="2400" b="0" i="1" smtClean="0">
                            <a:latin typeface="Cambria Math" panose="02040503050406030204" pitchFamily="18" charset="0"/>
                            <a:cs typeface="Times New Roman" panose="02020603050405020304" pitchFamily="18" charset="0"/>
                          </a:rPr>
                          <m:t>𝑘</m:t>
                        </m:r>
                      </m:sub>
                    </m:sSub>
                  </m:oMath>
                </a14:m>
                <a:r>
                  <a:rPr lang="en-US" sz="2400" dirty="0" smtClean="0">
                    <a:latin typeface="Times New Roman" panose="02020603050405020304" pitchFamily="18" charset="0"/>
                    <a:cs typeface="Times New Roman" panose="02020603050405020304" pitchFamily="18" charset="0"/>
                  </a:rPr>
                  <a:t>’s </a:t>
                </a:r>
                <a14:m>
                  <m:oMath xmlns:m="http://schemas.openxmlformats.org/officeDocument/2006/math">
                    <m:r>
                      <a:rPr lang="en-US" sz="2400" b="0" i="0" smtClean="0">
                        <a:latin typeface="Cambria Math" panose="02040503050406030204" pitchFamily="18" charset="0"/>
                        <a:cs typeface="Times New Roman" panose="02020603050405020304" pitchFamily="18" charset="0"/>
                      </a:rPr>
                      <m:t>(</m:t>
                    </m:r>
                    <m:r>
                      <a:rPr lang="en-US" sz="2400" b="0" i="1" smtClean="0">
                        <a:latin typeface="Cambria Math" panose="02040503050406030204" pitchFamily="18" charset="0"/>
                        <a:cs typeface="Times New Roman" panose="02020603050405020304" pitchFamily="18" charset="0"/>
                      </a:rPr>
                      <m:t>𝑘</m:t>
                    </m:r>
                    <m:r>
                      <a:rPr lang="en-US" sz="2400" b="0" i="1" smtClean="0">
                        <a:latin typeface="Cambria Math" panose="02040503050406030204" pitchFamily="18" charset="0"/>
                        <a:cs typeface="Times New Roman" panose="02020603050405020304" pitchFamily="18" charset="0"/>
                      </a:rPr>
                      <m:t>≠</m:t>
                    </m:r>
                    <m:r>
                      <a:rPr lang="en-US" sz="2400" b="0" i="1" smtClean="0">
                        <a:latin typeface="Cambria Math" panose="02040503050406030204" pitchFamily="18" charset="0"/>
                        <a:cs typeface="Times New Roman" panose="02020603050405020304" pitchFamily="18" charset="0"/>
                      </a:rPr>
                      <m:t>𝑖</m:t>
                    </m:r>
                    <m:r>
                      <a:rPr lang="en-US" sz="2400" b="0" i="1" smtClean="0">
                        <a:latin typeface="Cambria Math" panose="02040503050406030204" pitchFamily="18" charset="0"/>
                        <a:cs typeface="Times New Roman" panose="02020603050405020304" pitchFamily="18" charset="0"/>
                      </a:rPr>
                      <m:t>,</m:t>
                    </m:r>
                    <m:r>
                      <a:rPr lang="en-US" sz="2400" b="0" i="1" smtClean="0">
                        <a:latin typeface="Cambria Math" panose="02040503050406030204" pitchFamily="18" charset="0"/>
                        <a:cs typeface="Times New Roman" panose="02020603050405020304" pitchFamily="18" charset="0"/>
                      </a:rPr>
                      <m:t>𝑗</m:t>
                    </m:r>
                    <m:r>
                      <a:rPr lang="en-US" sz="2400" b="0" i="1" smtClean="0">
                        <a:latin typeface="Cambria Math" panose="02040503050406030204" pitchFamily="18" charset="0"/>
                        <a:cs typeface="Times New Roman" panose="02020603050405020304" pitchFamily="18" charset="0"/>
                      </a:rPr>
                      <m:t>)</m:t>
                    </m:r>
                  </m:oMath>
                </a14:m>
                <a:r>
                  <a:rPr lang="en-US" sz="2400" dirty="0" smtClean="0">
                    <a:latin typeface="Times New Roman" panose="02020603050405020304" pitchFamily="18" charset="0"/>
                    <a:cs typeface="Times New Roman" panose="02020603050405020304" pitchFamily="18" charset="0"/>
                  </a:rPr>
                  <a:t> fixed</a:t>
                </a:r>
              </a:p>
              <a:p>
                <a:r>
                  <a:rPr lang="en-US" sz="2400" dirty="0">
                    <a:latin typeface="Times New Roman" panose="02020603050405020304" pitchFamily="18" charset="0"/>
                    <a:cs typeface="Times New Roman" panose="02020603050405020304" pitchFamily="18" charset="0"/>
                  </a:rPr>
                  <a:t>}</a:t>
                </a:r>
              </a:p>
            </p:txBody>
          </p:sp>
        </mc:Choice>
        <mc:Fallback xmlns="">
          <p:sp>
            <p:nvSpPr>
              <p:cNvPr id="7" name="文本框 6"/>
              <p:cNvSpPr txBox="1">
                <a:spLocks noRot="1" noChangeAspect="1" noMove="1" noResize="1" noEditPoints="1" noAdjustHandles="1" noChangeArrowheads="1" noChangeShapeType="1" noTextEdit="1"/>
              </p:cNvSpPr>
              <p:nvPr/>
            </p:nvSpPr>
            <p:spPr>
              <a:xfrm>
                <a:off x="701556" y="1590650"/>
                <a:ext cx="7805057" cy="3086100"/>
              </a:xfrm>
              <a:prstGeom prst="rect">
                <a:avLst/>
              </a:prstGeom>
              <a:blipFill>
                <a:blip r:embed="rId3"/>
                <a:stretch>
                  <a:fillRect l="-933" t="-977" b="-3711"/>
                </a:stretch>
              </a:blipFill>
              <a:ln w="38100">
                <a:solidFill>
                  <a:schemeClr val="accent1"/>
                </a:solidFill>
              </a:ln>
            </p:spPr>
            <p:txBody>
              <a:bodyPr/>
              <a:lstStyle/>
              <a:p>
                <a:r>
                  <a:rPr lang="en-US">
                    <a:noFill/>
                  </a:rPr>
                  <a:t> </a:t>
                </a:r>
              </a:p>
            </p:txBody>
          </p:sp>
        </mc:Fallback>
      </mc:AlternateContent>
    </p:spTree>
    <p:extLst>
      <p:ext uri="{BB962C8B-B14F-4D97-AF65-F5344CB8AC3E}">
        <p14:creationId xmlns:p14="http://schemas.microsoft.com/office/powerpoint/2010/main" val="77859659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How to solve this problem?</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dirty="0" smtClean="0"/>
                  <a:t>How to determine </a:t>
                </a:r>
                <a:r>
                  <a:rPr lang="en-US" i="1" dirty="0" smtClean="0">
                    <a:latin typeface="Times New Roman" panose="02020603050405020304" pitchFamily="18" charset="0"/>
                    <a:cs typeface="Times New Roman" panose="02020603050405020304" pitchFamily="18" charset="0"/>
                  </a:rPr>
                  <a:t>b</a:t>
                </a:r>
                <a:r>
                  <a:rPr lang="en-US" dirty="0" smtClean="0"/>
                  <a:t>?</a:t>
                </a:r>
              </a:p>
              <a:p>
                <a:r>
                  <a:rPr lang="en-US" dirty="0" smtClean="0"/>
                  <a:t>Noticed that for any support vector </a:t>
                </a:r>
                <a14:m>
                  <m:oMath xmlns:m="http://schemas.openxmlformats.org/officeDocument/2006/math">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1" i="1" smtClean="0">
                            <a:latin typeface="Cambria Math" panose="02040503050406030204" pitchFamily="18" charset="0"/>
                          </a:rPr>
                          <m:t>𝒙</m:t>
                        </m:r>
                      </m:e>
                      <m:sub>
                        <m:r>
                          <a:rPr lang="en-US" b="0" i="1" smtClean="0">
                            <a:latin typeface="Cambria Math" panose="02040503050406030204" pitchFamily="18" charset="0"/>
                          </a:rPr>
                          <m:t>𝑠</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𝑠</m:t>
                        </m:r>
                      </m:sub>
                    </m:sSub>
                    <m:r>
                      <a:rPr lang="en-US" b="0" i="1" smtClean="0">
                        <a:latin typeface="Cambria Math" panose="02040503050406030204" pitchFamily="18" charset="0"/>
                      </a:rPr>
                      <m:t>)</m:t>
                    </m:r>
                  </m:oMath>
                </a14:m>
                <a:r>
                  <a:rPr lang="en-US" dirty="0" smtClean="0"/>
                  <a:t>, there is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𝑠</m:t>
                        </m:r>
                      </m:sub>
                    </m:sSub>
                    <m:r>
                      <a:rPr lang="en-US" b="0" i="1" smtClean="0">
                        <a:latin typeface="Cambria Math" panose="02040503050406030204" pitchFamily="18" charset="0"/>
                      </a:rPr>
                      <m:t>𝑓</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1" i="1" smtClean="0">
                                <a:latin typeface="Cambria Math" panose="02040503050406030204" pitchFamily="18" charset="0"/>
                              </a:rPr>
                              <m:t>𝒙</m:t>
                            </m:r>
                          </m:e>
                          <m:sub>
                            <m:r>
                              <a:rPr lang="en-US" b="0" i="1" smtClean="0">
                                <a:latin typeface="Cambria Math" panose="02040503050406030204" pitchFamily="18" charset="0"/>
                              </a:rPr>
                              <m:t>𝑠</m:t>
                            </m:r>
                          </m:sub>
                        </m:sSub>
                      </m:e>
                    </m:d>
                    <m:r>
                      <a:rPr lang="en-US" b="0" i="1" smtClean="0">
                        <a:latin typeface="Cambria Math" panose="02040503050406030204" pitchFamily="18" charset="0"/>
                      </a:rPr>
                      <m:t>=1</m:t>
                    </m:r>
                  </m:oMath>
                </a14:m>
                <a:r>
                  <a:rPr lang="en-US" dirty="0" smtClean="0"/>
                  <a:t>, i.e. </a:t>
                </a:r>
              </a:p>
              <a:p>
                <a:endParaRPr lang="en-US" dirty="0"/>
              </a:p>
              <a:p>
                <a:endParaRPr lang="en-US" dirty="0" smtClean="0"/>
              </a:p>
              <a:p>
                <a:endParaRPr lang="en-US" dirty="0"/>
              </a:p>
              <a:p>
                <a:r>
                  <a:rPr lang="en-US" dirty="0" smtClean="0"/>
                  <a:t>Any support vector can be chosen to solve the above equation</a:t>
                </a:r>
              </a:p>
              <a:p>
                <a:r>
                  <a:rPr lang="en-US" dirty="0" smtClean="0"/>
                  <a:t>More often we compute </a:t>
                </a:r>
                <a:r>
                  <a:rPr lang="en-US" i="1" dirty="0" smtClean="0">
                    <a:latin typeface="Times New Roman" panose="02020603050405020304" pitchFamily="18" charset="0"/>
                    <a:cs typeface="Times New Roman" panose="02020603050405020304" pitchFamily="18" charset="0"/>
                  </a:rPr>
                  <a:t>b</a:t>
                </a:r>
                <a:r>
                  <a:rPr lang="en-US" dirty="0" smtClean="0"/>
                  <a:t> using the following equation</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680"/>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11/1/2018</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46</a:t>
            </a:fld>
            <a:endParaRPr lang="en-US"/>
          </a:p>
        </p:txBody>
      </p:sp>
      <mc:AlternateContent xmlns:mc="http://schemas.openxmlformats.org/markup-compatibility/2006" xmlns:a14="http://schemas.microsoft.com/office/drawing/2010/main">
        <mc:Choice Requires="a14">
          <p:sp>
            <p:nvSpPr>
              <p:cNvPr id="7" name="矩形 6"/>
              <p:cNvSpPr/>
              <p:nvPr/>
            </p:nvSpPr>
            <p:spPr>
              <a:xfrm>
                <a:off x="2764639" y="2101333"/>
                <a:ext cx="3703963" cy="107465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i="1">
                              <a:latin typeface="Cambria Math" panose="02040503050406030204" pitchFamily="18" charset="0"/>
                            </a:rPr>
                            <m:t>𝑦</m:t>
                          </m:r>
                        </m:e>
                        <m:sub>
                          <m:r>
                            <a:rPr lang="en-US" sz="2400" i="1">
                              <a:latin typeface="Cambria Math" panose="02040503050406030204" pitchFamily="18" charset="0"/>
                            </a:rPr>
                            <m:t>𝑠</m:t>
                          </m:r>
                        </m:sub>
                      </m:sSub>
                      <m:d>
                        <m:dPr>
                          <m:ctrlPr>
                            <a:rPr lang="en-US" sz="2400" i="1">
                              <a:latin typeface="Cambria Math" panose="02040503050406030204" pitchFamily="18" charset="0"/>
                            </a:rPr>
                          </m:ctrlPr>
                        </m:dPr>
                        <m:e>
                          <m:nary>
                            <m:naryPr>
                              <m:chr m:val="∑"/>
                              <m:supHide m:val="on"/>
                              <m:ctrlPr>
                                <a:rPr lang="en-US" sz="2400" i="1">
                                  <a:latin typeface="Cambria Math" panose="02040503050406030204" pitchFamily="18" charset="0"/>
                                </a:rPr>
                              </m:ctrlPr>
                            </m:naryPr>
                            <m:sub>
                              <m:r>
                                <a:rPr lang="en-US" sz="2400" b="0" i="1" smtClean="0">
                                  <a:latin typeface="Cambria Math" panose="02040503050406030204" pitchFamily="18" charset="0"/>
                                </a:rPr>
                                <m:t>𝑖</m:t>
                              </m:r>
                              <m:r>
                                <a:rPr lang="en-US" sz="2400" b="0" i="1" smtClean="0">
                                  <a:latin typeface="Cambria Math" panose="02040503050406030204" pitchFamily="18" charset="0"/>
                                </a:rPr>
                                <m:t>∈</m:t>
                              </m:r>
                              <m:r>
                                <a:rPr lang="en-US" sz="2400" b="0" i="1" smtClean="0">
                                  <a:latin typeface="Cambria Math" panose="02040503050406030204" pitchFamily="18" charset="0"/>
                                </a:rPr>
                                <m:t>𝑆</m:t>
                              </m:r>
                            </m:sub>
                            <m:sup/>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𝛼</m:t>
                                  </m:r>
                                </m:e>
                                <m:sub>
                                  <m:r>
                                    <a:rPr lang="en-US" sz="2400" b="0" i="1" smtClean="0">
                                      <a:latin typeface="Cambria Math" panose="02040503050406030204" pitchFamily="18" charset="0"/>
                                    </a:rPr>
                                    <m:t>𝑖</m:t>
                                  </m:r>
                                </m:sub>
                              </m:sSub>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𝑦</m:t>
                                  </m:r>
                                </m:e>
                                <m:sub>
                                  <m:r>
                                    <a:rPr lang="en-US" sz="2400" b="0" i="1" smtClean="0">
                                      <a:latin typeface="Cambria Math" panose="02040503050406030204" pitchFamily="18" charset="0"/>
                                    </a:rPr>
                                    <m:t>𝑖</m:t>
                                  </m:r>
                                </m:sub>
                              </m:sSub>
                              <m:sSubSup>
                                <m:sSubSupPr>
                                  <m:ctrlPr>
                                    <a:rPr lang="en-US" sz="2400" b="0" i="1" smtClean="0">
                                      <a:latin typeface="Cambria Math" panose="02040503050406030204" pitchFamily="18" charset="0"/>
                                    </a:rPr>
                                  </m:ctrlPr>
                                </m:sSubSupPr>
                                <m:e>
                                  <m:r>
                                    <a:rPr lang="en-US" sz="2400" b="1" i="1" smtClean="0">
                                      <a:latin typeface="Cambria Math" panose="02040503050406030204" pitchFamily="18" charset="0"/>
                                    </a:rPr>
                                    <m:t>𝒙</m:t>
                                  </m:r>
                                </m:e>
                                <m:sub>
                                  <m:r>
                                    <a:rPr lang="en-US" sz="2400" b="0" i="1" smtClean="0">
                                      <a:latin typeface="Cambria Math" panose="02040503050406030204" pitchFamily="18" charset="0"/>
                                    </a:rPr>
                                    <m:t>𝑖</m:t>
                                  </m:r>
                                </m:sub>
                                <m:sup>
                                  <m:r>
                                    <a:rPr lang="en-US" sz="2400" b="0" i="1" smtClean="0">
                                      <a:latin typeface="Cambria Math" panose="02040503050406030204" pitchFamily="18" charset="0"/>
                                    </a:rPr>
                                    <m:t>𝑇</m:t>
                                  </m:r>
                                </m:sup>
                              </m:sSubSup>
                              <m:sSub>
                                <m:sSubPr>
                                  <m:ctrlPr>
                                    <a:rPr lang="en-US" sz="2400" b="0" i="1" smtClean="0">
                                      <a:latin typeface="Cambria Math" panose="02040503050406030204" pitchFamily="18" charset="0"/>
                                    </a:rPr>
                                  </m:ctrlPr>
                                </m:sSubPr>
                                <m:e>
                                  <m:r>
                                    <a:rPr lang="en-US" sz="2400" b="1" i="1" smtClean="0">
                                      <a:latin typeface="Cambria Math" panose="02040503050406030204" pitchFamily="18" charset="0"/>
                                    </a:rPr>
                                    <m:t>𝒙</m:t>
                                  </m:r>
                                </m:e>
                                <m:sub>
                                  <m:r>
                                    <a:rPr lang="en-US" sz="2400" b="0" i="1" smtClean="0">
                                      <a:latin typeface="Cambria Math" panose="02040503050406030204" pitchFamily="18" charset="0"/>
                                    </a:rPr>
                                    <m:t>𝑠</m:t>
                                  </m:r>
                                </m:sub>
                              </m:sSub>
                            </m:e>
                          </m:nary>
                          <m:r>
                            <a:rPr lang="en-US" sz="2400" b="0" i="1" smtClean="0">
                              <a:latin typeface="Cambria Math" panose="02040503050406030204" pitchFamily="18" charset="0"/>
                            </a:rPr>
                            <m:t>+</m:t>
                          </m:r>
                          <m:r>
                            <a:rPr lang="en-US" sz="2400" b="0" i="1" smtClean="0">
                              <a:latin typeface="Cambria Math" panose="02040503050406030204" pitchFamily="18" charset="0"/>
                            </a:rPr>
                            <m:t>𝑏</m:t>
                          </m:r>
                        </m:e>
                      </m:d>
                      <m:r>
                        <a:rPr lang="en-US" sz="2400" b="0" i="1" smtClean="0">
                          <a:latin typeface="Cambria Math" panose="02040503050406030204" pitchFamily="18" charset="0"/>
                        </a:rPr>
                        <m:t>=1</m:t>
                      </m:r>
                    </m:oMath>
                  </m:oMathPara>
                </a14:m>
                <a:endParaRPr lang="en-US" sz="2400" dirty="0"/>
              </a:p>
            </p:txBody>
          </p:sp>
        </mc:Choice>
        <mc:Fallback xmlns="">
          <p:sp>
            <p:nvSpPr>
              <p:cNvPr id="7" name="矩形 6"/>
              <p:cNvSpPr>
                <a:spLocks noRot="1" noChangeAspect="1" noMove="1" noResize="1" noEditPoints="1" noAdjustHandles="1" noChangeArrowheads="1" noChangeShapeType="1" noTextEdit="1"/>
              </p:cNvSpPr>
              <p:nvPr/>
            </p:nvSpPr>
            <p:spPr>
              <a:xfrm>
                <a:off x="2764639" y="2101333"/>
                <a:ext cx="3703963" cy="1074653"/>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矩形 7"/>
              <p:cNvSpPr/>
              <p:nvPr/>
            </p:nvSpPr>
            <p:spPr>
              <a:xfrm>
                <a:off x="2764639" y="4769105"/>
                <a:ext cx="3728457" cy="98892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𝑏</m:t>
                      </m:r>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𝑆</m:t>
                              </m:r>
                            </m:e>
                          </m:d>
                        </m:den>
                      </m:f>
                      <m:nary>
                        <m:naryPr>
                          <m:chr m:val="∑"/>
                          <m:supHide m:val="on"/>
                          <m:ctrlPr>
                            <a:rPr lang="en-US" sz="2400" i="1">
                              <a:latin typeface="Cambria Math" panose="02040503050406030204" pitchFamily="18" charset="0"/>
                            </a:rPr>
                          </m:ctrlPr>
                        </m:naryPr>
                        <m:sub>
                          <m:r>
                            <a:rPr lang="en-US" sz="2400" i="1">
                              <a:latin typeface="Cambria Math" panose="02040503050406030204" pitchFamily="18" charset="0"/>
                            </a:rPr>
                            <m:t>𝑖</m:t>
                          </m:r>
                          <m:r>
                            <a:rPr lang="en-US" sz="2400" i="1">
                              <a:latin typeface="Cambria Math" panose="02040503050406030204" pitchFamily="18" charset="0"/>
                            </a:rPr>
                            <m:t>∈</m:t>
                          </m:r>
                          <m:r>
                            <a:rPr lang="en-US" sz="2400" i="1">
                              <a:latin typeface="Cambria Math" panose="02040503050406030204" pitchFamily="18" charset="0"/>
                            </a:rPr>
                            <m:t>𝑆</m:t>
                          </m:r>
                        </m:sub>
                        <m:sup/>
                        <m:e>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𝑦</m:t>
                              </m:r>
                            </m:e>
                            <m:sub>
                              <m:r>
                                <a:rPr lang="en-US" sz="2400" i="1">
                                  <a:latin typeface="Cambria Math" panose="02040503050406030204" pitchFamily="18" charset="0"/>
                                </a:rPr>
                                <m:t>𝑠</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𝛼</m:t>
                              </m:r>
                            </m:e>
                            <m:sub>
                              <m:r>
                                <a:rPr lang="en-US" sz="2400" i="1">
                                  <a:latin typeface="Cambria Math" panose="02040503050406030204" pitchFamily="18" charset="0"/>
                                </a:rPr>
                                <m:t>𝑖</m:t>
                              </m:r>
                            </m:sub>
                          </m:sSub>
                          <m:sSub>
                            <m:sSubPr>
                              <m:ctrlPr>
                                <a:rPr lang="en-US" sz="2400" i="1">
                                  <a:latin typeface="Cambria Math" panose="02040503050406030204" pitchFamily="18" charset="0"/>
                                </a:rPr>
                              </m:ctrlPr>
                            </m:sSubPr>
                            <m:e>
                              <m:r>
                                <a:rPr lang="en-US" sz="2400" i="1">
                                  <a:latin typeface="Cambria Math" panose="02040503050406030204" pitchFamily="18" charset="0"/>
                                </a:rPr>
                                <m:t>𝑦</m:t>
                              </m:r>
                            </m:e>
                            <m:sub>
                              <m:r>
                                <a:rPr lang="en-US" sz="2400" i="1">
                                  <a:latin typeface="Cambria Math" panose="02040503050406030204" pitchFamily="18" charset="0"/>
                                </a:rPr>
                                <m:t>𝑖</m:t>
                              </m:r>
                            </m:sub>
                          </m:sSub>
                          <m:sSubSup>
                            <m:sSubSupPr>
                              <m:ctrlPr>
                                <a:rPr lang="en-US" sz="2400" i="1">
                                  <a:latin typeface="Cambria Math" panose="02040503050406030204" pitchFamily="18" charset="0"/>
                                </a:rPr>
                              </m:ctrlPr>
                            </m:sSubSupPr>
                            <m:e>
                              <m:r>
                                <a:rPr lang="en-US" sz="2400" b="1" i="1">
                                  <a:latin typeface="Cambria Math" panose="02040503050406030204" pitchFamily="18" charset="0"/>
                                </a:rPr>
                                <m:t>𝒙</m:t>
                              </m:r>
                            </m:e>
                            <m:sub>
                              <m:r>
                                <a:rPr lang="en-US" sz="2400" i="1">
                                  <a:latin typeface="Cambria Math" panose="02040503050406030204" pitchFamily="18" charset="0"/>
                                </a:rPr>
                                <m:t>𝑖</m:t>
                              </m:r>
                            </m:sub>
                            <m:sup>
                              <m:r>
                                <a:rPr lang="en-US" sz="2400" i="1">
                                  <a:latin typeface="Cambria Math" panose="02040503050406030204" pitchFamily="18" charset="0"/>
                                </a:rPr>
                                <m:t>𝑇</m:t>
                              </m:r>
                            </m:sup>
                          </m:sSubSup>
                          <m:sSub>
                            <m:sSubPr>
                              <m:ctrlPr>
                                <a:rPr lang="en-US" sz="2400" i="1">
                                  <a:latin typeface="Cambria Math" panose="02040503050406030204" pitchFamily="18" charset="0"/>
                                </a:rPr>
                              </m:ctrlPr>
                            </m:sSubPr>
                            <m:e>
                              <m:r>
                                <a:rPr lang="en-US" sz="2400" b="1" i="1">
                                  <a:latin typeface="Cambria Math" panose="02040503050406030204" pitchFamily="18" charset="0"/>
                                </a:rPr>
                                <m:t>𝒙</m:t>
                              </m:r>
                            </m:e>
                            <m:sub>
                              <m:r>
                                <a:rPr lang="en-US" sz="2400" i="1">
                                  <a:latin typeface="Cambria Math" panose="02040503050406030204" pitchFamily="18" charset="0"/>
                                </a:rPr>
                                <m:t>𝑠</m:t>
                              </m:r>
                            </m:sub>
                          </m:sSub>
                          <m:r>
                            <a:rPr lang="en-US" sz="2400" i="1">
                              <a:latin typeface="Cambria Math" panose="02040503050406030204" pitchFamily="18" charset="0"/>
                            </a:rPr>
                            <m:t>)</m:t>
                          </m:r>
                        </m:e>
                      </m:nary>
                    </m:oMath>
                  </m:oMathPara>
                </a14:m>
                <a:endParaRPr lang="en-US" sz="2400" dirty="0"/>
              </a:p>
            </p:txBody>
          </p:sp>
        </mc:Choice>
        <mc:Fallback xmlns="">
          <p:sp>
            <p:nvSpPr>
              <p:cNvPr id="8" name="矩形 7"/>
              <p:cNvSpPr>
                <a:spLocks noRot="1" noChangeAspect="1" noMove="1" noResize="1" noEditPoints="1" noAdjustHandles="1" noChangeArrowheads="1" noChangeShapeType="1" noTextEdit="1"/>
              </p:cNvSpPr>
              <p:nvPr/>
            </p:nvSpPr>
            <p:spPr>
              <a:xfrm>
                <a:off x="2764639" y="4769105"/>
                <a:ext cx="3728457" cy="988925"/>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00869893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Kernel function: Motivation</a:t>
            </a:r>
            <a:endParaRPr lang="en-US" dirty="0"/>
          </a:p>
        </p:txBody>
      </p:sp>
      <p:sp>
        <p:nvSpPr>
          <p:cNvPr id="3" name="内容占位符 2"/>
          <p:cNvSpPr>
            <a:spLocks noGrp="1"/>
          </p:cNvSpPr>
          <p:nvPr>
            <p:ph idx="1"/>
          </p:nvPr>
        </p:nvSpPr>
        <p:spPr/>
        <p:txBody>
          <a:bodyPr/>
          <a:lstStyle/>
          <a:p>
            <a:r>
              <a:rPr lang="en-US" dirty="0" smtClean="0"/>
              <a:t>What if training samples </a:t>
            </a:r>
            <a:r>
              <a:rPr lang="en-US" altLang="zh-CN" dirty="0" smtClean="0"/>
              <a:t>can</a:t>
            </a:r>
            <a:r>
              <a:rPr lang="en-US" dirty="0" smtClean="0"/>
              <a:t>not be linearly separated in its feature space?</a:t>
            </a:r>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11/1/2018</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47</a:t>
            </a:fld>
            <a:endParaRPr lang="en-US"/>
          </a:p>
        </p:txBody>
      </p:sp>
      <p:pic>
        <p:nvPicPr>
          <p:cNvPr id="10" name="Picture 2" descr="http://www.eric-kim.net/eric-kim-net/posts/1/imgs/data_2d_to_3d.png"/>
          <p:cNvPicPr>
            <a:picLocks noChangeAspect="1" noChangeArrowheads="1"/>
          </p:cNvPicPr>
          <p:nvPr/>
        </p:nvPicPr>
        <p:blipFill rotWithShape="1">
          <a:blip r:embed="rId2">
            <a:extLst>
              <a:ext uri="{28A0092B-C50C-407E-A947-70E740481C1C}">
                <a14:useLocalDpi xmlns:a14="http://schemas.microsoft.com/office/drawing/2010/main" val="0"/>
              </a:ext>
            </a:extLst>
          </a:blip>
          <a:srcRect r="47315"/>
          <a:stretch/>
        </p:blipFill>
        <p:spPr bwMode="auto">
          <a:xfrm>
            <a:off x="641822" y="2785240"/>
            <a:ext cx="4142450" cy="36745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209249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Kernel </a:t>
            </a:r>
            <a:r>
              <a:rPr lang="en-US" altLang="zh-CN" dirty="0" smtClean="0"/>
              <a:t>function: </a:t>
            </a:r>
            <a:r>
              <a:rPr lang="en-US" altLang="zh-CN" dirty="0"/>
              <a:t>Motivation</a:t>
            </a:r>
            <a:endParaRPr 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Autofit/>
              </a:bodyPr>
              <a:lstStyle/>
              <a:p>
                <a:r>
                  <a:rPr lang="en-US" dirty="0" smtClean="0"/>
                  <a:t>Imagine </a:t>
                </a:r>
                <a:r>
                  <a:rPr lang="en-US" dirty="0"/>
                  <a:t>that this dataset is merely a 2-D version of the </a:t>
                </a:r>
                <a:r>
                  <a:rPr lang="en-US" dirty="0" smtClean="0"/>
                  <a:t>“true” </a:t>
                </a:r>
                <a:r>
                  <a:rPr lang="en-US" dirty="0"/>
                  <a:t>dataset that lives in </a:t>
                </a:r>
                <a14:m>
                  <m:oMath xmlns:m="http://schemas.openxmlformats.org/officeDocument/2006/math">
                    <m:sSup>
                      <m:sSupPr>
                        <m:ctrlPr>
                          <a:rPr lang="en-US" b="0" i="1" smtClean="0">
                            <a:latin typeface="Cambria Math" panose="02040503050406030204" pitchFamily="18" charset="0"/>
                            <a:ea typeface="Cambria Math" panose="02040503050406030204" pitchFamily="18" charset="0"/>
                          </a:rPr>
                        </m:ctrlPr>
                      </m:sSupPr>
                      <m:e>
                        <m:r>
                          <a:rPr lang="en-US" i="1" smtClean="0">
                            <a:latin typeface="Cambria Math" panose="02040503050406030204" pitchFamily="18" charset="0"/>
                            <a:ea typeface="Cambria Math" panose="02040503050406030204" pitchFamily="18" charset="0"/>
                          </a:rPr>
                          <m:t>ℝ</m:t>
                        </m:r>
                      </m:e>
                      <m:sup>
                        <m:r>
                          <a:rPr lang="en-US" b="0" i="1" smtClean="0">
                            <a:latin typeface="Cambria Math" panose="02040503050406030204" pitchFamily="18" charset="0"/>
                            <a:ea typeface="Cambria Math" panose="02040503050406030204" pitchFamily="18" charset="0"/>
                          </a:rPr>
                          <m:t>3</m:t>
                        </m:r>
                      </m:sup>
                    </m:sSup>
                  </m:oMath>
                </a14:m>
                <a:endParaRPr lang="en-US" dirty="0" smtClean="0"/>
              </a:p>
              <a:p>
                <a:r>
                  <a:rPr lang="en-US" dirty="0" smtClean="0"/>
                  <a:t>The </a:t>
                </a:r>
                <a14:m>
                  <m:oMath xmlns:m="http://schemas.openxmlformats.org/officeDocument/2006/math">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ℝ</m:t>
                        </m:r>
                      </m:e>
                      <m:sup>
                        <m:r>
                          <a:rPr lang="en-US" i="1">
                            <a:latin typeface="Cambria Math" panose="02040503050406030204" pitchFamily="18" charset="0"/>
                            <a:ea typeface="Cambria Math" panose="02040503050406030204" pitchFamily="18" charset="0"/>
                          </a:rPr>
                          <m:t>3</m:t>
                        </m:r>
                      </m:sup>
                    </m:sSup>
                  </m:oMath>
                </a14:m>
                <a:r>
                  <a:rPr lang="en-US" dirty="0" smtClean="0"/>
                  <a:t> </a:t>
                </a:r>
                <a:r>
                  <a:rPr lang="en-US" dirty="0"/>
                  <a:t>dataset is easily linearly separable by a hyperplane. Thus, provided that we work in this </a:t>
                </a:r>
                <a14:m>
                  <m:oMath xmlns:m="http://schemas.openxmlformats.org/officeDocument/2006/math">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ℝ</m:t>
                        </m:r>
                      </m:e>
                      <m:sup>
                        <m:r>
                          <a:rPr lang="en-US" i="1">
                            <a:latin typeface="Cambria Math" panose="02040503050406030204" pitchFamily="18" charset="0"/>
                            <a:ea typeface="Cambria Math" panose="02040503050406030204" pitchFamily="18" charset="0"/>
                          </a:rPr>
                          <m:t>3</m:t>
                        </m:r>
                      </m:sup>
                    </m:sSup>
                  </m:oMath>
                </a14:m>
                <a:r>
                  <a:rPr lang="en-US" dirty="0" smtClean="0"/>
                  <a:t> </a:t>
                </a:r>
                <a:r>
                  <a:rPr lang="en-US" dirty="0"/>
                  <a:t>space, we can train a linear SVM classifier</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568"/>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11/1/2018</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48</a:t>
            </a:fld>
            <a:endParaRPr lang="en-US"/>
          </a:p>
        </p:txBody>
      </p:sp>
      <p:pic>
        <p:nvPicPr>
          <p:cNvPr id="2050" name="Picture 2" descr="http://www.eric-kim.net/eric-kim-net/posts/1/imgs/data_2d_to_3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821" y="2785240"/>
            <a:ext cx="7862737" cy="36745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632146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Kernel </a:t>
            </a:r>
            <a:r>
              <a:rPr lang="en-US" altLang="zh-CN" dirty="0" smtClean="0"/>
              <a:t>function: </a:t>
            </a:r>
            <a:r>
              <a:rPr lang="en-US" altLang="zh-CN" dirty="0"/>
              <a:t>Motivation</a:t>
            </a:r>
            <a:endParaRPr 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dirty="0" smtClean="0"/>
                  <a:t>However, we are given the dataset in </a:t>
                </a:r>
                <a14:m>
                  <m:oMath xmlns:m="http://schemas.openxmlformats.org/officeDocument/2006/math">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ℝ</m:t>
                        </m:r>
                      </m:e>
                      <m:sup>
                        <m:r>
                          <a:rPr lang="en-US" b="0" i="1" smtClean="0">
                            <a:latin typeface="Cambria Math" panose="02040503050406030204" pitchFamily="18" charset="0"/>
                            <a:ea typeface="Cambria Math" panose="02040503050406030204" pitchFamily="18" charset="0"/>
                          </a:rPr>
                          <m:t>2</m:t>
                        </m:r>
                      </m:sup>
                    </m:sSup>
                  </m:oMath>
                </a14:m>
                <a:r>
                  <a:rPr lang="en-US" dirty="0" smtClean="0"/>
                  <a:t>.</a:t>
                </a:r>
                <a:r>
                  <a:rPr lang="en-US" dirty="0"/>
                  <a:t> The challenge is to find a transformation </a:t>
                </a:r>
                <a14:m>
                  <m:oMath xmlns:m="http://schemas.openxmlformats.org/officeDocument/2006/math">
                    <m:r>
                      <a:rPr lang="en-US" b="0" i="1" smtClean="0">
                        <a:latin typeface="Cambria Math" panose="02040503050406030204" pitchFamily="18" charset="0"/>
                      </a:rPr>
                      <m:t>𝜙</m:t>
                    </m:r>
                    <m:d>
                      <m:dPr>
                        <m:ctrlPr>
                          <a:rPr lang="en-US" b="0" i="1" smtClean="0">
                            <a:latin typeface="Cambria Math" panose="02040503050406030204" pitchFamily="18" charset="0"/>
                          </a:rPr>
                        </m:ctrlPr>
                      </m:dPr>
                      <m:e>
                        <m:r>
                          <a:rPr lang="en-US" b="1" i="1" smtClean="0">
                            <a:latin typeface="Cambria Math" panose="02040503050406030204" pitchFamily="18" charset="0"/>
                          </a:rPr>
                          <m:t>𝒙</m:t>
                        </m:r>
                      </m:e>
                    </m:d>
                    <m:r>
                      <a:rPr lang="en-US" b="0" i="1" smtClean="0">
                        <a:latin typeface="Cambria Math" panose="02040503050406030204" pitchFamily="18" charset="0"/>
                      </a:rPr>
                      <m:t>: </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ℝ</m:t>
                        </m:r>
                      </m:e>
                      <m:sup>
                        <m:r>
                          <a:rPr lang="en-US" b="0" i="1" smtClean="0">
                            <a:latin typeface="Cambria Math" panose="02040503050406030204" pitchFamily="18" charset="0"/>
                            <a:ea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ℝ</m:t>
                        </m:r>
                      </m:e>
                      <m:sup>
                        <m:r>
                          <a:rPr lang="en-US" b="0" i="1" smtClean="0">
                            <a:latin typeface="Cambria Math" panose="02040503050406030204" pitchFamily="18" charset="0"/>
                            <a:ea typeface="Cambria Math" panose="02040503050406030204" pitchFamily="18" charset="0"/>
                          </a:rPr>
                          <m:t>3</m:t>
                        </m:r>
                      </m:sup>
                    </m:sSup>
                  </m:oMath>
                </a14:m>
                <a:r>
                  <a:rPr lang="en-US" dirty="0" smtClean="0"/>
                  <a:t>, such </a:t>
                </a:r>
                <a:r>
                  <a:rPr lang="en-US" dirty="0"/>
                  <a:t>that the transformed dataset is linearly separable in </a:t>
                </a:r>
                <a14:m>
                  <m:oMath xmlns:m="http://schemas.openxmlformats.org/officeDocument/2006/math">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ℝ</m:t>
                        </m:r>
                      </m:e>
                      <m:sup>
                        <m:r>
                          <a:rPr lang="en-US" i="1">
                            <a:latin typeface="Cambria Math" panose="02040503050406030204" pitchFamily="18" charset="0"/>
                            <a:ea typeface="Cambria Math" panose="02040503050406030204" pitchFamily="18" charset="0"/>
                          </a:rPr>
                          <m:t>3</m:t>
                        </m:r>
                      </m:sup>
                    </m:sSup>
                  </m:oMath>
                </a14:m>
                <a:endParaRPr lang="en-US" dirty="0" smtClean="0"/>
              </a:p>
              <a:p>
                <a:r>
                  <a:rPr lang="en-US" dirty="0" smtClean="0"/>
                  <a:t>In this example, </a:t>
                </a:r>
                <a14:m>
                  <m:oMath xmlns:m="http://schemas.openxmlformats.org/officeDocument/2006/math">
                    <m:r>
                      <a:rPr lang="en-US" i="1">
                        <a:latin typeface="Cambria Math" panose="02040503050406030204" pitchFamily="18" charset="0"/>
                      </a:rPr>
                      <m:t>𝜙</m:t>
                    </m:r>
                    <m:d>
                      <m:dPr>
                        <m:ctrlPr>
                          <a:rPr lang="en-US" i="1">
                            <a:latin typeface="Cambria Math" panose="02040503050406030204" pitchFamily="18" charset="0"/>
                          </a:rPr>
                        </m:ctrlPr>
                      </m:dPr>
                      <m:e>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r>
                          <a:rPr lang="en-US" b="0" i="1" smtClean="0">
                            <a:latin typeface="Cambria Math" panose="02040503050406030204" pitchFamily="18" charset="0"/>
                          </a:rPr>
                          <m:t>]</m:t>
                        </m:r>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𝑥</m:t>
                        </m:r>
                      </m:e>
                      <m:sub>
                        <m:r>
                          <a:rPr lang="en-US" b="0" i="1" smtClean="0">
                            <a:latin typeface="Cambria Math" panose="02040503050406030204" pitchFamily="18" charset="0"/>
                          </a:rPr>
                          <m:t>1</m:t>
                        </m:r>
                      </m:sub>
                      <m:sup>
                        <m:r>
                          <a:rPr lang="en-US" b="0" i="1" smtClean="0">
                            <a:latin typeface="Cambria Math" panose="02040503050406030204" pitchFamily="18" charset="0"/>
                          </a:rPr>
                          <m:t>2</m:t>
                        </m:r>
                      </m:sup>
                    </m:sSubSup>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𝑥</m:t>
                        </m:r>
                      </m:e>
                      <m:sub>
                        <m:r>
                          <a:rPr lang="en-US" b="0" i="1" smtClean="0">
                            <a:latin typeface="Cambria Math" panose="02040503050406030204" pitchFamily="18" charset="0"/>
                          </a:rPr>
                          <m:t>2</m:t>
                        </m:r>
                      </m:sub>
                      <m:sup>
                        <m:r>
                          <a:rPr lang="en-US" b="0" i="1" smtClean="0">
                            <a:latin typeface="Cambria Math" panose="02040503050406030204" pitchFamily="18" charset="0"/>
                          </a:rPr>
                          <m:t>2</m:t>
                        </m:r>
                      </m:sup>
                    </m:sSubSup>
                    <m:r>
                      <a:rPr lang="en-US" b="0" i="1" smtClean="0">
                        <a:latin typeface="Cambria Math" panose="02040503050406030204" pitchFamily="18" charset="0"/>
                      </a:rPr>
                      <m:t>]</m:t>
                    </m:r>
                  </m:oMath>
                </a14:m>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568"/>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11/1/2018</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49</a:t>
            </a:fld>
            <a:endParaRPr lang="en-US"/>
          </a:p>
        </p:txBody>
      </p:sp>
      <p:pic>
        <p:nvPicPr>
          <p:cNvPr id="7" name="Picture 2" descr="http://www.eric-kim.net/eric-kim-net/posts/1/imgs/data_2d_to_3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821" y="2785240"/>
            <a:ext cx="7862737" cy="36745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80447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The dot product</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587829" y="856988"/>
                <a:ext cx="8020594" cy="5602797"/>
              </a:xfrm>
            </p:spPr>
            <p:txBody>
              <a:bodyPr>
                <a:noAutofit/>
              </a:bodyPr>
              <a:lstStyle/>
              <a:p>
                <a:r>
                  <a:rPr lang="en-US" dirty="0" smtClean="0"/>
                  <a:t>if we have two vectors </a:t>
                </a:r>
                <a:r>
                  <a:rPr lang="en-US" b="1" i="1" dirty="0">
                    <a:latin typeface="Times New Roman" panose="02020603050405020304" pitchFamily="18" charset="0"/>
                    <a:cs typeface="Times New Roman" panose="02020603050405020304" pitchFamily="18" charset="0"/>
                  </a:rPr>
                  <a:t>x</a:t>
                </a:r>
                <a:r>
                  <a:rPr lang="en-US" dirty="0" smtClean="0"/>
                  <a:t> </a:t>
                </a:r>
                <a:r>
                  <a:rPr lang="en-US" dirty="0"/>
                  <a:t>and </a:t>
                </a:r>
                <a:r>
                  <a:rPr lang="en-US" b="1" i="1" dirty="0" smtClean="0">
                    <a:latin typeface="Times New Roman" panose="02020603050405020304" pitchFamily="18" charset="0"/>
                    <a:cs typeface="Times New Roman" panose="02020603050405020304" pitchFamily="18" charset="0"/>
                  </a:rPr>
                  <a:t>y</a:t>
                </a:r>
                <a:r>
                  <a:rPr lang="en-US" dirty="0" smtClean="0"/>
                  <a:t> </a:t>
                </a:r>
                <a:r>
                  <a:rPr lang="en-US" dirty="0"/>
                  <a:t>and there is an angle </a:t>
                </a:r>
                <a:r>
                  <a:rPr lang="en-US" i="1" dirty="0" smtClean="0">
                    <a:latin typeface="Times New Roman" panose="02020603050405020304" pitchFamily="18" charset="0"/>
                    <a:cs typeface="Times New Roman" panose="02020603050405020304" pitchFamily="18" charset="0"/>
                  </a:rPr>
                  <a:t>θ</a:t>
                </a:r>
                <a:r>
                  <a:rPr lang="en-US" dirty="0" smtClean="0"/>
                  <a:t>  between </a:t>
                </a:r>
                <a:r>
                  <a:rPr lang="en-US" dirty="0"/>
                  <a:t>them, their dot product is </a:t>
                </a:r>
                <a:r>
                  <a:rPr lang="en-US" dirty="0" smtClean="0"/>
                  <a:t>:</a:t>
                </a:r>
              </a:p>
              <a:p>
                <a:r>
                  <a:rPr lang="en-US" b="1" dirty="0"/>
                  <a:t> </a:t>
                </a:r>
                <a:r>
                  <a:rPr lang="en-US" b="1" dirty="0" smtClean="0"/>
                  <a:t>              </a:t>
                </a:r>
                <a14:m>
                  <m:oMath xmlns:m="http://schemas.openxmlformats.org/officeDocument/2006/math">
                    <m:r>
                      <a:rPr lang="en-US" b="1" i="1" smtClean="0">
                        <a:latin typeface="Cambria Math" panose="02040503050406030204" pitchFamily="18" charset="0"/>
                      </a:rPr>
                      <m:t>𝒙</m:t>
                    </m:r>
                    <m:r>
                      <a:rPr lang="en-US" b="0"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𝒚</m:t>
                    </m:r>
                    <m:r>
                      <a:rPr lang="en-US" b="1" i="1" smtClean="0">
                        <a:latin typeface="Cambria Math" panose="02040503050406030204" pitchFamily="18" charset="0"/>
                        <a:ea typeface="Cambria Math" panose="02040503050406030204" pitchFamily="18" charset="0"/>
                      </a:rPr>
                      <m:t>=</m:t>
                    </m:r>
                    <m:d>
                      <m:dPr>
                        <m:begChr m:val="‖"/>
                        <m:endChr m:val="‖"/>
                        <m:ctrlPr>
                          <a:rPr lang="en-US" i="1" smtClean="0">
                            <a:latin typeface="Cambria Math" panose="02040503050406030204" pitchFamily="18" charset="0"/>
                            <a:ea typeface="Cambria Math" panose="02040503050406030204" pitchFamily="18" charset="0"/>
                          </a:rPr>
                        </m:ctrlPr>
                      </m:dPr>
                      <m:e>
                        <m:r>
                          <a:rPr lang="en-US" b="1" i="1" smtClean="0">
                            <a:latin typeface="Cambria Math" panose="02040503050406030204" pitchFamily="18" charset="0"/>
                            <a:ea typeface="Cambria Math" panose="02040503050406030204" pitchFamily="18" charset="0"/>
                          </a:rPr>
                          <m:t>𝒙</m:t>
                        </m:r>
                      </m:e>
                    </m:d>
                    <m:d>
                      <m:dPr>
                        <m:begChr m:val="‖"/>
                        <m:endChr m:val="‖"/>
                        <m:ctrlPr>
                          <a:rPr lang="en-US" i="1" smtClean="0">
                            <a:latin typeface="Cambria Math" panose="02040503050406030204" pitchFamily="18" charset="0"/>
                            <a:ea typeface="Cambria Math" panose="02040503050406030204" pitchFamily="18" charset="0"/>
                          </a:rPr>
                        </m:ctrlPr>
                      </m:dPr>
                      <m:e>
                        <m:r>
                          <a:rPr lang="en-US" b="1" i="1" smtClean="0">
                            <a:latin typeface="Cambria Math" panose="02040503050406030204" pitchFamily="18" charset="0"/>
                            <a:ea typeface="Cambria Math" panose="02040503050406030204" pitchFamily="18" charset="0"/>
                          </a:rPr>
                          <m:t>𝒚</m:t>
                        </m:r>
                      </m:e>
                    </m:d>
                    <m:r>
                      <a:rPr lang="en-US" b="0" i="1" smtClean="0">
                        <a:latin typeface="Cambria Math" panose="02040503050406030204" pitchFamily="18" charset="0"/>
                        <a:ea typeface="Cambria Math" panose="02040503050406030204" pitchFamily="18" charset="0"/>
                      </a:rPr>
                      <m:t>𝑐𝑜𝑠</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𝜃</m:t>
                    </m:r>
                    <m:r>
                      <a:rPr lang="en-US" b="0" i="1" smtClean="0">
                        <a:latin typeface="Cambria Math" panose="02040503050406030204" pitchFamily="18" charset="0"/>
                        <a:ea typeface="Cambria Math" panose="02040503050406030204" pitchFamily="18" charset="0"/>
                      </a:rPr>
                      <m:t>)</m:t>
                    </m:r>
                  </m:oMath>
                </a14:m>
                <a:endParaRPr lang="en-US" dirty="0"/>
              </a:p>
              <a:p>
                <a:endParaRPr lang="en-US" sz="1800" dirty="0" smtClean="0"/>
              </a:p>
              <a:p>
                <a:endParaRPr lang="en-US" dirty="0"/>
              </a:p>
              <a:p>
                <a:endParaRPr lang="en-US" dirty="0" smtClean="0"/>
              </a:p>
              <a:p>
                <a:endParaRPr lang="en-US" dirty="0" smtClean="0"/>
              </a:p>
              <a:p>
                <a:endParaRPr lang="en-US" dirty="0"/>
              </a:p>
              <a:p>
                <a:r>
                  <a:rPr lang="en-US" dirty="0" smtClean="0"/>
                  <a:t>Talking </a:t>
                </a:r>
                <a:r>
                  <a:rPr lang="en-US" dirty="0"/>
                  <a:t>about the dot product </a:t>
                </a:r>
                <a:r>
                  <a:rPr lang="en-US" b="1" i="1" dirty="0" err="1" smtClean="0">
                    <a:latin typeface="Times New Roman" panose="02020603050405020304" pitchFamily="18" charset="0"/>
                    <a:cs typeface="Times New Roman" panose="02020603050405020304" pitchFamily="18" charset="0"/>
                  </a:rPr>
                  <a:t>x</a:t>
                </a:r>
                <a:r>
                  <a:rPr lang="en-US" b="1" dirty="0" err="1" smtClean="0">
                    <a:latin typeface="Times New Roman" panose="02020603050405020304" pitchFamily="18" charset="0"/>
                    <a:cs typeface="Times New Roman" panose="02020603050405020304" pitchFamily="18" charset="0"/>
                  </a:rPr>
                  <a:t>∙</a:t>
                </a:r>
                <a:r>
                  <a:rPr lang="en-US" b="1" i="1" dirty="0" err="1" smtClean="0">
                    <a:latin typeface="Times New Roman" panose="02020603050405020304" pitchFamily="18" charset="0"/>
                    <a:cs typeface="Times New Roman" panose="02020603050405020304" pitchFamily="18" charset="0"/>
                  </a:rPr>
                  <a:t>y</a:t>
                </a:r>
                <a:r>
                  <a:rPr lang="en-US" dirty="0"/>
                  <a:t> is the same as talking </a:t>
                </a:r>
                <a:r>
                  <a:rPr lang="en-US" dirty="0" smtClean="0"/>
                  <a:t>about</a:t>
                </a:r>
              </a:p>
              <a:p>
                <a:pPr lvl="1"/>
                <a:r>
                  <a:rPr lang="en-US" dirty="0"/>
                  <a:t> the </a:t>
                </a:r>
                <a:r>
                  <a:rPr lang="en-US" dirty="0">
                    <a:solidFill>
                      <a:srgbClr val="FF0000"/>
                    </a:solidFill>
                  </a:rPr>
                  <a:t>inner product</a:t>
                </a:r>
                <a:r>
                  <a:rPr lang="en-US" dirty="0"/>
                  <a:t>  </a:t>
                </a:r>
                <a:r>
                  <a:rPr lang="en-US" dirty="0">
                    <a:latin typeface="Times New Roman" panose="02020603050405020304" pitchFamily="18" charset="0"/>
                    <a:cs typeface="Times New Roman" panose="02020603050405020304" pitchFamily="18" charset="0"/>
                  </a:rPr>
                  <a:t>⟨</a:t>
                </a:r>
                <a:r>
                  <a:rPr lang="en-US" b="1" i="1" dirty="0" err="1">
                    <a:latin typeface="Times New Roman" panose="02020603050405020304" pitchFamily="18" charset="0"/>
                    <a:cs typeface="Times New Roman" panose="02020603050405020304" pitchFamily="18" charset="0"/>
                  </a:rPr>
                  <a:t>x</a:t>
                </a:r>
                <a:r>
                  <a:rPr lang="en-US" dirty="0" err="1">
                    <a:latin typeface="Times New Roman" panose="02020603050405020304" pitchFamily="18" charset="0"/>
                    <a:cs typeface="Times New Roman" panose="02020603050405020304" pitchFamily="18" charset="0"/>
                  </a:rPr>
                  <a:t>,</a:t>
                </a:r>
                <a:r>
                  <a:rPr lang="en-US" b="1" i="1" dirty="0" err="1">
                    <a:latin typeface="Times New Roman" panose="02020603050405020304" pitchFamily="18" charset="0"/>
                    <a:cs typeface="Times New Roman" panose="02020603050405020304" pitchFamily="18" charset="0"/>
                  </a:rPr>
                  <a:t>y</a:t>
                </a:r>
                <a:r>
                  <a:rPr lang="en-US" dirty="0" smtClean="0">
                    <a:latin typeface="Times New Roman" panose="02020603050405020304" pitchFamily="18" charset="0"/>
                    <a:cs typeface="Times New Roman" panose="02020603050405020304" pitchFamily="18" charset="0"/>
                  </a:rPr>
                  <a:t>⟩ </a:t>
                </a:r>
                <a:r>
                  <a:rPr lang="en-US" dirty="0" smtClean="0"/>
                  <a:t>(in </a:t>
                </a:r>
                <a:r>
                  <a:rPr lang="en-US" dirty="0"/>
                  <a:t>linear </a:t>
                </a:r>
                <a:r>
                  <a:rPr lang="en-US" dirty="0" smtClean="0"/>
                  <a:t>algebra)</a:t>
                </a:r>
              </a:p>
              <a:p>
                <a:pPr lvl="1"/>
                <a:r>
                  <a:rPr lang="en-US" dirty="0">
                    <a:solidFill>
                      <a:srgbClr val="FF0000"/>
                    </a:solidFill>
                  </a:rPr>
                  <a:t>scalar product</a:t>
                </a:r>
              </a:p>
              <a:p>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587829" y="856988"/>
                <a:ext cx="8020594" cy="5602797"/>
              </a:xfrm>
              <a:blipFill>
                <a:blip r:embed="rId2"/>
                <a:stretch>
                  <a:fillRect l="-1140" t="-1632" r="-1748"/>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11/1/2018</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5</a:t>
            </a:fld>
            <a:endParaRPr lang="en-US"/>
          </a:p>
        </p:txBody>
      </p:sp>
      <p:pic>
        <p:nvPicPr>
          <p:cNvPr id="1027" name="Picture 3" descr="dot produc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9353" y="1763235"/>
            <a:ext cx="3048000" cy="2619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744937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Kernel function</a:t>
            </a:r>
            <a:r>
              <a:rPr lang="en-US" altLang="zh-CN" dirty="0" smtClean="0"/>
              <a:t>: </a:t>
            </a:r>
            <a:r>
              <a:rPr lang="en-US" altLang="zh-CN" dirty="0"/>
              <a:t>Motivation</a:t>
            </a:r>
            <a:endParaRPr 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dirty="0" smtClean="0"/>
                  <a:t>Assuming we have such a transformation</a:t>
                </a:r>
                <a:r>
                  <a:rPr lang="en-US" dirty="0"/>
                  <a:t> </a:t>
                </a:r>
                <a14:m>
                  <m:oMath xmlns:m="http://schemas.openxmlformats.org/officeDocument/2006/math">
                    <m:r>
                      <a:rPr lang="en-US" i="1">
                        <a:latin typeface="Cambria Math" panose="02040503050406030204" pitchFamily="18" charset="0"/>
                      </a:rPr>
                      <m:t>𝜙</m:t>
                    </m:r>
                  </m:oMath>
                </a14:m>
                <a:r>
                  <a:rPr lang="en-US" dirty="0"/>
                  <a:t> , the new classification pipeline is as follows. </a:t>
                </a:r>
                <a:endParaRPr lang="en-US" dirty="0" smtClean="0"/>
              </a:p>
              <a:p>
                <a:r>
                  <a:rPr lang="en-US" dirty="0" smtClean="0"/>
                  <a:t>1. Transform </a:t>
                </a:r>
                <a:r>
                  <a:rPr lang="en-US" dirty="0"/>
                  <a:t>the training set </a:t>
                </a:r>
                <a14:m>
                  <m:oMath xmlns:m="http://schemas.openxmlformats.org/officeDocument/2006/math">
                    <m:r>
                      <a:rPr lang="en-US" b="0" i="1" smtClean="0">
                        <a:latin typeface="Cambria Math" panose="02040503050406030204" pitchFamily="18" charset="0"/>
                      </a:rPr>
                      <m:t>𝑋</m:t>
                    </m:r>
                  </m:oMath>
                </a14:m>
                <a:r>
                  <a:rPr lang="en-US" dirty="0"/>
                  <a:t> </a:t>
                </a:r>
                <a:r>
                  <a:rPr lang="en-US" dirty="0" smtClean="0"/>
                  <a:t>to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𝑋</m:t>
                        </m:r>
                      </m:e>
                      <m:sup>
                        <m:r>
                          <a:rPr lang="en-US" b="0" i="1" smtClean="0">
                            <a:latin typeface="Cambria Math" panose="02040503050406030204" pitchFamily="18" charset="0"/>
                          </a:rPr>
                          <m:t>′</m:t>
                        </m:r>
                      </m:sup>
                    </m:sSup>
                  </m:oMath>
                </a14:m>
                <a:r>
                  <a:rPr lang="en-US" dirty="0" smtClean="0"/>
                  <a:t> with </a:t>
                </a:r>
                <a14:m>
                  <m:oMath xmlns:m="http://schemas.openxmlformats.org/officeDocument/2006/math">
                    <m:r>
                      <a:rPr lang="en-US" i="1">
                        <a:latin typeface="Cambria Math" panose="02040503050406030204" pitchFamily="18" charset="0"/>
                      </a:rPr>
                      <m:t>𝜙</m:t>
                    </m:r>
                  </m:oMath>
                </a14:m>
                <a:r>
                  <a:rPr lang="en-US" dirty="0" smtClean="0"/>
                  <a:t>. </a:t>
                </a:r>
              </a:p>
              <a:p>
                <a:r>
                  <a:rPr lang="en-US" dirty="0" smtClean="0"/>
                  <a:t>2. Train </a:t>
                </a:r>
                <a:r>
                  <a:rPr lang="en-US" dirty="0"/>
                  <a:t>a linear SVM on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m:t>
                        </m:r>
                      </m:sup>
                    </m:sSup>
                  </m:oMath>
                </a14:m>
                <a:r>
                  <a:rPr lang="en-US" dirty="0" smtClean="0"/>
                  <a:t> </a:t>
                </a:r>
                <a:r>
                  <a:rPr lang="en-US" dirty="0"/>
                  <a:t>to get classifier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𝑆𝑉𝑀</m:t>
                        </m:r>
                      </m:sub>
                    </m:sSub>
                  </m:oMath>
                </a14:m>
                <a:r>
                  <a:rPr lang="en-US" dirty="0" smtClean="0"/>
                  <a:t>. </a:t>
                </a:r>
              </a:p>
              <a:p>
                <a:r>
                  <a:rPr lang="en-US" dirty="0" smtClean="0"/>
                  <a:t>3. At </a:t>
                </a:r>
                <a:r>
                  <a:rPr lang="en-US" dirty="0"/>
                  <a:t>test time, a new example </a:t>
                </a:r>
                <a14:m>
                  <m:oMath xmlns:m="http://schemas.openxmlformats.org/officeDocument/2006/math">
                    <m:acc>
                      <m:accPr>
                        <m:chr m:val="̃"/>
                        <m:ctrlPr>
                          <a:rPr lang="en-US" i="1" smtClean="0">
                            <a:latin typeface="Cambria Math" panose="02040503050406030204" pitchFamily="18" charset="0"/>
                          </a:rPr>
                        </m:ctrlPr>
                      </m:accPr>
                      <m:e>
                        <m:r>
                          <a:rPr lang="en-US" b="1" i="1" smtClean="0">
                            <a:latin typeface="Cambria Math" panose="02040503050406030204" pitchFamily="18" charset="0"/>
                          </a:rPr>
                          <m:t>𝒙</m:t>
                        </m:r>
                      </m:e>
                    </m:acc>
                  </m:oMath>
                </a14:m>
                <a:r>
                  <a:rPr lang="en-US" dirty="0" smtClean="0"/>
                  <a:t> </a:t>
                </a:r>
                <a:r>
                  <a:rPr lang="en-US" dirty="0"/>
                  <a:t>will first be transformed to </a:t>
                </a:r>
                <a14:m>
                  <m:oMath xmlns:m="http://schemas.openxmlformats.org/officeDocument/2006/math">
                    <m:r>
                      <a:rPr lang="en-US" b="0" i="1" smtClean="0">
                        <a:latin typeface="Cambria Math" panose="02040503050406030204" pitchFamily="18" charset="0"/>
                      </a:rPr>
                      <m:t>𝜙</m:t>
                    </m:r>
                    <m:d>
                      <m:dPr>
                        <m:ctrlPr>
                          <a:rPr lang="en-US" b="0" i="1" smtClean="0">
                            <a:latin typeface="Cambria Math" panose="02040503050406030204" pitchFamily="18" charset="0"/>
                          </a:rPr>
                        </m:ctrlPr>
                      </m:dPr>
                      <m:e>
                        <m:acc>
                          <m:accPr>
                            <m:chr m:val="̃"/>
                            <m:ctrlPr>
                              <a:rPr lang="en-US" i="1">
                                <a:latin typeface="Cambria Math" panose="02040503050406030204" pitchFamily="18" charset="0"/>
                              </a:rPr>
                            </m:ctrlPr>
                          </m:accPr>
                          <m:e>
                            <m:r>
                              <a:rPr lang="en-US" b="1" i="1">
                                <a:latin typeface="Cambria Math" panose="02040503050406030204" pitchFamily="18" charset="0"/>
                              </a:rPr>
                              <m:t>𝒙</m:t>
                            </m:r>
                          </m:e>
                        </m:acc>
                      </m:e>
                    </m:d>
                  </m:oMath>
                </a14:m>
                <a:r>
                  <a:rPr lang="en-US" dirty="0" smtClean="0"/>
                  <a:t>. </a:t>
                </a:r>
                <a:r>
                  <a:rPr lang="en-US" dirty="0"/>
                  <a:t>The output class label is then determined </a:t>
                </a:r>
                <a:r>
                  <a:rPr lang="en-US" dirty="0" smtClean="0"/>
                  <a:t>by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𝑆𝑉𝑀</m:t>
                        </m:r>
                      </m:sub>
                    </m:sSub>
                    <m:d>
                      <m:dPr>
                        <m:ctrlPr>
                          <a:rPr lang="en-US" b="0" i="1" smtClean="0">
                            <a:latin typeface="Cambria Math" panose="02040503050406030204" pitchFamily="18" charset="0"/>
                          </a:rPr>
                        </m:ctrlPr>
                      </m:dPr>
                      <m:e>
                        <m:r>
                          <a:rPr lang="en-US" i="1">
                            <a:latin typeface="Cambria Math" panose="02040503050406030204" pitchFamily="18" charset="0"/>
                          </a:rPr>
                          <m:t>𝜙</m:t>
                        </m:r>
                        <m:d>
                          <m:dPr>
                            <m:ctrlPr>
                              <a:rPr lang="en-US" i="1">
                                <a:latin typeface="Cambria Math" panose="02040503050406030204" pitchFamily="18" charset="0"/>
                              </a:rPr>
                            </m:ctrlPr>
                          </m:dPr>
                          <m:e>
                            <m:acc>
                              <m:accPr>
                                <m:chr m:val="̃"/>
                                <m:ctrlPr>
                                  <a:rPr lang="en-US" i="1">
                                    <a:latin typeface="Cambria Math" panose="02040503050406030204" pitchFamily="18" charset="0"/>
                                  </a:rPr>
                                </m:ctrlPr>
                              </m:accPr>
                              <m:e>
                                <m:r>
                                  <a:rPr lang="en-US" b="1" i="1">
                                    <a:latin typeface="Cambria Math" panose="02040503050406030204" pitchFamily="18" charset="0"/>
                                  </a:rPr>
                                  <m:t>𝒙</m:t>
                                </m:r>
                              </m:e>
                            </m:acc>
                          </m:e>
                        </m:d>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1" i="1" smtClean="0">
                            <a:latin typeface="Cambria Math" panose="02040503050406030204" pitchFamily="18" charset="0"/>
                          </a:rPr>
                          <m:t>𝒘</m:t>
                        </m:r>
                      </m:e>
                      <m:sup>
                        <m:r>
                          <a:rPr lang="en-US" b="0" i="1" smtClean="0">
                            <a:latin typeface="Cambria Math" panose="02040503050406030204" pitchFamily="18" charset="0"/>
                          </a:rPr>
                          <m:t>𝑇</m:t>
                        </m:r>
                      </m:sup>
                    </m:sSup>
                    <m:r>
                      <a:rPr lang="en-US" i="1">
                        <a:latin typeface="Cambria Math" panose="02040503050406030204" pitchFamily="18" charset="0"/>
                      </a:rPr>
                      <m:t>𝜙</m:t>
                    </m:r>
                    <m:d>
                      <m:dPr>
                        <m:ctrlPr>
                          <a:rPr lang="en-US" i="1">
                            <a:latin typeface="Cambria Math" panose="02040503050406030204" pitchFamily="18" charset="0"/>
                          </a:rPr>
                        </m:ctrlPr>
                      </m:dPr>
                      <m:e>
                        <m:acc>
                          <m:accPr>
                            <m:chr m:val="̃"/>
                            <m:ctrlPr>
                              <a:rPr lang="en-US" i="1">
                                <a:latin typeface="Cambria Math" panose="02040503050406030204" pitchFamily="18" charset="0"/>
                              </a:rPr>
                            </m:ctrlPr>
                          </m:accPr>
                          <m:e>
                            <m:r>
                              <a:rPr lang="en-US" b="1" i="1">
                                <a:latin typeface="Cambria Math" panose="02040503050406030204" pitchFamily="18" charset="0"/>
                              </a:rPr>
                              <m:t>𝒙</m:t>
                            </m:r>
                          </m:e>
                        </m:acc>
                      </m:e>
                    </m:d>
                    <m:r>
                      <a:rPr lang="en-US" b="1" i="1" smtClean="0">
                        <a:latin typeface="Cambria Math" panose="02040503050406030204" pitchFamily="18" charset="0"/>
                      </a:rPr>
                      <m:t>+</m:t>
                    </m:r>
                    <m:r>
                      <a:rPr lang="en-US" b="1" i="1" smtClean="0">
                        <a:latin typeface="Cambria Math" panose="02040503050406030204" pitchFamily="18" charset="0"/>
                      </a:rPr>
                      <m:t>𝒃</m:t>
                    </m:r>
                  </m:oMath>
                </a14:m>
                <a:endParaRPr lang="en-US" dirty="0" smtClean="0"/>
              </a:p>
              <a:p>
                <a:r>
                  <a:rPr lang="en-US" dirty="0"/>
                  <a:t>This is exactly the same as the train/test procedure for regular linear SVMs, but with an added data transformation </a:t>
                </a:r>
                <a:r>
                  <a:rPr lang="en-US" dirty="0" smtClean="0"/>
                  <a:t>via </a:t>
                </a:r>
                <a14:m>
                  <m:oMath xmlns:m="http://schemas.openxmlformats.org/officeDocument/2006/math">
                    <m:r>
                      <a:rPr lang="en-US" i="1">
                        <a:latin typeface="Cambria Math" panose="02040503050406030204" pitchFamily="18" charset="0"/>
                      </a:rPr>
                      <m:t>𝜙</m:t>
                    </m:r>
                  </m:oMath>
                </a14:m>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568"/>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11/1/2018</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50</a:t>
            </a:fld>
            <a:endParaRPr lang="en-US"/>
          </a:p>
        </p:txBody>
      </p:sp>
    </p:spTree>
    <p:extLst>
      <p:ext uri="{BB962C8B-B14F-4D97-AF65-F5344CB8AC3E}">
        <p14:creationId xmlns:p14="http://schemas.microsoft.com/office/powerpoint/2010/main" val="95032946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Kernel </a:t>
            </a:r>
            <a:r>
              <a:rPr lang="en-US" dirty="0" smtClean="0"/>
              <a:t>function</a:t>
            </a:r>
            <a:r>
              <a:rPr lang="en-US" altLang="zh-CN" dirty="0" smtClean="0"/>
              <a:t>: </a:t>
            </a:r>
            <a:r>
              <a:rPr lang="en-US" altLang="zh-CN" dirty="0"/>
              <a:t>Motivation</a:t>
            </a:r>
            <a:endParaRPr lang="en-US" dirty="0"/>
          </a:p>
        </p:txBody>
      </p:sp>
      <p:sp>
        <p:nvSpPr>
          <p:cNvPr id="3" name="内容占位符 2"/>
          <p:cNvSpPr>
            <a:spLocks noGrp="1"/>
          </p:cNvSpPr>
          <p:nvPr>
            <p:ph idx="1"/>
          </p:nvPr>
        </p:nvSpPr>
        <p:spPr/>
        <p:txBody>
          <a:bodyPr/>
          <a:lstStyle/>
          <a:p>
            <a:endParaRPr lang="en-US"/>
          </a:p>
        </p:txBody>
      </p:sp>
      <p:sp>
        <p:nvSpPr>
          <p:cNvPr id="4" name="日期占位符 3"/>
          <p:cNvSpPr>
            <a:spLocks noGrp="1"/>
          </p:cNvSpPr>
          <p:nvPr>
            <p:ph type="dt" sz="half" idx="10"/>
          </p:nvPr>
        </p:nvSpPr>
        <p:spPr/>
        <p:txBody>
          <a:bodyPr/>
          <a:lstStyle/>
          <a:p>
            <a:fld id="{568E3CEA-F198-483E-B136-E6DE4D19DBBA}" type="datetime1">
              <a:rPr lang="en-US" smtClean="0"/>
              <a:t>11/1/2018</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51</a:t>
            </a:fld>
            <a:endParaRPr lang="en-US"/>
          </a:p>
        </p:txBody>
      </p:sp>
      <p:pic>
        <p:nvPicPr>
          <p:cNvPr id="7" name="Picture 4" descr="http://www.eric-kim.net/eric-kim-net/posts/1/imgs/data_2d_to_3d_hyperplan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280" y="1592229"/>
            <a:ext cx="8341692" cy="3973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921979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Kernel function</a:t>
            </a:r>
            <a:r>
              <a:rPr lang="en-US" altLang="zh-CN" dirty="0" smtClean="0"/>
              <a:t>: </a:t>
            </a:r>
            <a:r>
              <a:rPr lang="en-US" altLang="zh-CN" dirty="0"/>
              <a:t>Motivation</a:t>
            </a:r>
            <a:endParaRPr 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dirty="0" smtClean="0"/>
                  <a:t>A dataset </a:t>
                </a:r>
                <a:r>
                  <a:rPr lang="en-US" i="1" dirty="0" smtClean="0">
                    <a:latin typeface="Times New Roman" panose="02020603050405020304" pitchFamily="18" charset="0"/>
                    <a:cs typeface="Times New Roman" panose="02020603050405020304" pitchFamily="18" charset="0"/>
                  </a:rPr>
                  <a:t>D</a:t>
                </a:r>
                <a:r>
                  <a:rPr lang="en-US" dirty="0" smtClean="0"/>
                  <a:t> </a:t>
                </a:r>
                <a:r>
                  <a:rPr lang="en-US" dirty="0"/>
                  <a:t>that is not linearly separable in </a:t>
                </a:r>
                <a14:m>
                  <m:oMath xmlns:m="http://schemas.openxmlformats.org/officeDocument/2006/math">
                    <m:sSup>
                      <m:sSupPr>
                        <m:ctrlPr>
                          <a:rPr lang="en-US" b="0" i="1" smtClean="0">
                            <a:latin typeface="Cambria Math" panose="02040503050406030204" pitchFamily="18" charset="0"/>
                            <a:ea typeface="Cambria Math" panose="02040503050406030204" pitchFamily="18" charset="0"/>
                          </a:rPr>
                        </m:ctrlPr>
                      </m:sSupPr>
                      <m:e>
                        <m:r>
                          <a:rPr lang="en-US" i="1" smtClean="0">
                            <a:latin typeface="Cambria Math" panose="02040503050406030204" pitchFamily="18" charset="0"/>
                            <a:ea typeface="Cambria Math" panose="02040503050406030204" pitchFamily="18" charset="0"/>
                          </a:rPr>
                          <m:t>ℝ</m:t>
                        </m:r>
                      </m:e>
                      <m:sup>
                        <m:r>
                          <a:rPr lang="en-US" b="0" i="1" smtClean="0">
                            <a:latin typeface="Cambria Math" panose="02040503050406030204" pitchFamily="18" charset="0"/>
                            <a:ea typeface="Cambria Math" panose="02040503050406030204" pitchFamily="18" charset="0"/>
                          </a:rPr>
                          <m:t>𝑁</m:t>
                        </m:r>
                      </m:sup>
                    </m:sSup>
                  </m:oMath>
                </a14:m>
                <a:r>
                  <a:rPr lang="en-US" dirty="0" smtClean="0"/>
                  <a:t> (</a:t>
                </a:r>
                <a:r>
                  <a:rPr lang="en-US" dirty="0" smtClean="0">
                    <a:solidFill>
                      <a:srgbClr val="FF0000"/>
                    </a:solidFill>
                  </a:rPr>
                  <a:t>input space</a:t>
                </a:r>
                <a:r>
                  <a:rPr lang="en-US" dirty="0" smtClean="0"/>
                  <a:t>) may </a:t>
                </a:r>
                <a:r>
                  <a:rPr lang="en-US" dirty="0"/>
                  <a:t>be linearly separable in a higher-dimensional space </a:t>
                </a:r>
                <a14:m>
                  <m:oMath xmlns:m="http://schemas.openxmlformats.org/officeDocument/2006/math">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ℝ</m:t>
                        </m:r>
                      </m:e>
                      <m:sup>
                        <m:r>
                          <a:rPr lang="en-US" b="0" i="1" smtClean="0">
                            <a:latin typeface="Cambria Math" panose="02040503050406030204" pitchFamily="18" charset="0"/>
                            <a:ea typeface="Cambria Math" panose="02040503050406030204" pitchFamily="18" charset="0"/>
                          </a:rPr>
                          <m:t>𝑀</m:t>
                        </m:r>
                      </m:sup>
                    </m:sSup>
                  </m:oMath>
                </a14:m>
                <a:r>
                  <a:rPr lang="en-US" dirty="0" smtClean="0"/>
                  <a:t> (</a:t>
                </a:r>
                <a:r>
                  <a:rPr lang="en-US" dirty="0" smtClean="0">
                    <a:solidFill>
                      <a:srgbClr val="FF0000"/>
                    </a:solidFill>
                  </a:rPr>
                  <a:t>feature space</a:t>
                </a:r>
                <a:r>
                  <a:rPr lang="en-US" dirty="0" smtClean="0"/>
                  <a:t>), where </a:t>
                </a:r>
                <a:r>
                  <a:rPr lang="en-US" i="1" dirty="0" smtClean="0">
                    <a:latin typeface="Times New Roman" panose="02020603050405020304" pitchFamily="18" charset="0"/>
                    <a:cs typeface="Times New Roman" panose="02020603050405020304" pitchFamily="18" charset="0"/>
                  </a:rPr>
                  <a:t>M</a:t>
                </a:r>
                <a:r>
                  <a:rPr lang="en-US" dirty="0" smtClean="0">
                    <a:latin typeface="Times New Roman" panose="02020603050405020304" pitchFamily="18" charset="0"/>
                    <a:cs typeface="Times New Roman" panose="02020603050405020304" pitchFamily="18" charset="0"/>
                  </a:rPr>
                  <a:t> &gt; </a:t>
                </a:r>
                <a:r>
                  <a:rPr lang="en-US" i="1" dirty="0">
                    <a:latin typeface="Times New Roman" panose="02020603050405020304" pitchFamily="18" charset="0"/>
                    <a:cs typeface="Times New Roman" panose="02020603050405020304" pitchFamily="18" charset="0"/>
                  </a:rPr>
                  <a:t>N</a:t>
                </a:r>
                <a:r>
                  <a:rPr lang="en-US" dirty="0" smtClean="0"/>
                  <a:t>. </a:t>
                </a:r>
              </a:p>
              <a:p>
                <a:r>
                  <a:rPr lang="en-US" dirty="0" smtClean="0"/>
                  <a:t>If </a:t>
                </a:r>
                <a:r>
                  <a:rPr lang="en-US" dirty="0"/>
                  <a:t>we have a transformation </a:t>
                </a:r>
                <a14:m>
                  <m:oMath xmlns:m="http://schemas.openxmlformats.org/officeDocument/2006/math">
                    <m:r>
                      <a:rPr lang="en-US" i="1">
                        <a:latin typeface="Cambria Math" panose="02040503050406030204" pitchFamily="18" charset="0"/>
                      </a:rPr>
                      <m:t>𝜙</m:t>
                    </m:r>
                  </m:oMath>
                </a14:m>
                <a:r>
                  <a:rPr lang="en-US" dirty="0"/>
                  <a:t> that lifts the dataset </a:t>
                </a:r>
                <a:r>
                  <a:rPr lang="en-US" i="1" dirty="0" smtClean="0">
                    <a:latin typeface="Times New Roman" panose="02020603050405020304" pitchFamily="18" charset="0"/>
                    <a:cs typeface="Times New Roman" panose="02020603050405020304" pitchFamily="18" charset="0"/>
                  </a:rPr>
                  <a:t>D</a:t>
                </a:r>
                <a:r>
                  <a:rPr lang="en-US" dirty="0" smtClean="0"/>
                  <a:t> to a higher-dimensional</a:t>
                </a:r>
                <a:r>
                  <a:rPr lang="en-US" dirty="0"/>
                  <a:t>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𝐷</m:t>
                        </m:r>
                      </m:e>
                      <m:sup>
                        <m:r>
                          <a:rPr lang="en-US" b="0" i="1" smtClean="0">
                            <a:latin typeface="Cambria Math" panose="02040503050406030204" pitchFamily="18" charset="0"/>
                          </a:rPr>
                          <m:t>′</m:t>
                        </m:r>
                      </m:sup>
                    </m:sSup>
                  </m:oMath>
                </a14:m>
                <a:r>
                  <a:rPr lang="en-US" dirty="0" smtClean="0"/>
                  <a:t> </a:t>
                </a:r>
                <a:r>
                  <a:rPr lang="en-US" dirty="0"/>
                  <a:t>such that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𝐷</m:t>
                        </m:r>
                      </m:e>
                      <m:sup>
                        <m:r>
                          <a:rPr lang="en-US" i="1">
                            <a:latin typeface="Cambria Math" panose="02040503050406030204" pitchFamily="18" charset="0"/>
                          </a:rPr>
                          <m:t>′</m:t>
                        </m:r>
                      </m:sup>
                    </m:sSup>
                  </m:oMath>
                </a14:m>
                <a:r>
                  <a:rPr lang="en-US" dirty="0" smtClean="0"/>
                  <a:t> is </a:t>
                </a:r>
                <a:r>
                  <a:rPr lang="en-US" dirty="0"/>
                  <a:t> linearly separable, then we can train a linear SVM on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𝐷</m:t>
                        </m:r>
                      </m:e>
                      <m:sup>
                        <m:r>
                          <a:rPr lang="en-US" i="1">
                            <a:latin typeface="Cambria Math" panose="02040503050406030204" pitchFamily="18" charset="0"/>
                          </a:rPr>
                          <m:t>′</m:t>
                        </m:r>
                      </m:sup>
                    </m:sSup>
                  </m:oMath>
                </a14:m>
                <a:r>
                  <a:rPr lang="en-US" dirty="0" smtClean="0"/>
                  <a:t> </a:t>
                </a:r>
                <a:r>
                  <a:rPr lang="en-US" dirty="0"/>
                  <a:t>to find a decision </a:t>
                </a:r>
                <a:r>
                  <a:rPr lang="en-US" dirty="0" smtClean="0"/>
                  <a:t>boundary </a:t>
                </a:r>
                <a14:m>
                  <m:oMath xmlns:m="http://schemas.openxmlformats.org/officeDocument/2006/math">
                    <m:r>
                      <a:rPr lang="en-US" b="1" i="1" smtClean="0">
                        <a:latin typeface="Cambria Math" panose="02040503050406030204" pitchFamily="18" charset="0"/>
                      </a:rPr>
                      <m:t>𝒘</m:t>
                    </m:r>
                  </m:oMath>
                </a14:m>
                <a:r>
                  <a:rPr lang="en-US" dirty="0"/>
                  <a:t> that separates the classes in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𝐷</m:t>
                        </m:r>
                      </m:e>
                      <m:sup>
                        <m:r>
                          <a:rPr lang="en-US" i="1">
                            <a:latin typeface="Cambria Math" panose="02040503050406030204" pitchFamily="18" charset="0"/>
                          </a:rPr>
                          <m:t>′</m:t>
                        </m:r>
                      </m:sup>
                    </m:sSup>
                  </m:oMath>
                </a14:m>
                <a:r>
                  <a:rPr lang="en-US" dirty="0" smtClean="0"/>
                  <a:t>. </a:t>
                </a:r>
              </a:p>
              <a:p>
                <a:r>
                  <a:rPr lang="en-US" dirty="0" smtClean="0"/>
                  <a:t>Projecting </a:t>
                </a:r>
                <a:r>
                  <a:rPr lang="en-US" dirty="0"/>
                  <a:t>the decision boundary</a:t>
                </a:r>
                <a:r>
                  <a:rPr lang="en-US" b="1" dirty="0"/>
                  <a:t> </a:t>
                </a:r>
                <a14:m>
                  <m:oMath xmlns:m="http://schemas.openxmlformats.org/officeDocument/2006/math">
                    <m:r>
                      <a:rPr lang="en-US" b="1" i="1">
                        <a:latin typeface="Cambria Math" panose="02040503050406030204" pitchFamily="18" charset="0"/>
                      </a:rPr>
                      <m:t>𝒘</m:t>
                    </m:r>
                    <m:r>
                      <a:rPr lang="en-US" b="1" i="1">
                        <a:latin typeface="Cambria Math" panose="02040503050406030204" pitchFamily="18" charset="0"/>
                      </a:rPr>
                      <m:t> </m:t>
                    </m:r>
                  </m:oMath>
                </a14:m>
                <a:r>
                  <a:rPr lang="en-US" dirty="0"/>
                  <a:t> found </a:t>
                </a:r>
                <a:r>
                  <a:rPr lang="en-US" dirty="0" smtClean="0"/>
                  <a:t>in </a:t>
                </a:r>
                <a14:m>
                  <m:oMath xmlns:m="http://schemas.openxmlformats.org/officeDocument/2006/math">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ℝ</m:t>
                        </m:r>
                      </m:e>
                      <m:sup>
                        <m:r>
                          <a:rPr lang="en-US" i="1">
                            <a:latin typeface="Cambria Math" panose="02040503050406030204" pitchFamily="18" charset="0"/>
                            <a:ea typeface="Cambria Math" panose="02040503050406030204" pitchFamily="18" charset="0"/>
                          </a:rPr>
                          <m:t>𝑀</m:t>
                        </m:r>
                      </m:sup>
                    </m:sSup>
                  </m:oMath>
                </a14:m>
                <a:r>
                  <a:rPr lang="en-US" dirty="0"/>
                  <a:t> back to the original space </a:t>
                </a:r>
                <a14:m>
                  <m:oMath xmlns:m="http://schemas.openxmlformats.org/officeDocument/2006/math">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ℝ</m:t>
                        </m:r>
                      </m:e>
                      <m:sup>
                        <m:r>
                          <a:rPr lang="en-US" i="1">
                            <a:latin typeface="Cambria Math" panose="02040503050406030204" pitchFamily="18" charset="0"/>
                            <a:ea typeface="Cambria Math" panose="02040503050406030204" pitchFamily="18" charset="0"/>
                          </a:rPr>
                          <m:t>𝑁</m:t>
                        </m:r>
                      </m:sup>
                    </m:sSup>
                  </m:oMath>
                </a14:m>
                <a:r>
                  <a:rPr lang="en-US" dirty="0" smtClean="0"/>
                  <a:t> will </a:t>
                </a:r>
                <a:r>
                  <a:rPr lang="en-US" dirty="0"/>
                  <a:t>yield a nonlinear decision </a:t>
                </a:r>
                <a:r>
                  <a:rPr lang="en-US" dirty="0" smtClean="0"/>
                  <a:t>boundary.</a:t>
                </a:r>
              </a:p>
              <a:p>
                <a:r>
                  <a:rPr lang="en-US" dirty="0"/>
                  <a:t>This means that we can learn nonlinear SVMs </a:t>
                </a:r>
                <a:r>
                  <a:rPr lang="en-US" b="1" dirty="0"/>
                  <a:t>while still using the original Linear SVM formulation</a:t>
                </a:r>
                <a:r>
                  <a:rPr lang="en-US" dirty="0"/>
                  <a:t>!</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680"/>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11/1/2018</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52</a:t>
            </a:fld>
            <a:endParaRPr lang="en-US"/>
          </a:p>
        </p:txBody>
      </p:sp>
    </p:spTree>
    <p:extLst>
      <p:ext uri="{BB962C8B-B14F-4D97-AF65-F5344CB8AC3E}">
        <p14:creationId xmlns:p14="http://schemas.microsoft.com/office/powerpoint/2010/main" val="166313743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Kernel function</a:t>
            </a:r>
            <a:r>
              <a:rPr lang="en-US" altLang="zh-CN" dirty="0"/>
              <a:t>: Motivation</a:t>
            </a:r>
            <a:endParaRPr 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dirty="0" smtClean="0"/>
                  <a:t>Suppose the hyperplane (decision boundary) in the feature space is </a:t>
                </a:r>
                <a14:m>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1" i="1" smtClean="0">
                            <a:latin typeface="Cambria Math" panose="02040503050406030204" pitchFamily="18" charset="0"/>
                          </a:rPr>
                          <m:t>𝒙</m:t>
                        </m:r>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1" i="1" smtClean="0">
                            <a:latin typeface="Cambria Math" panose="02040503050406030204" pitchFamily="18" charset="0"/>
                          </a:rPr>
                          <m:t>𝒘</m:t>
                        </m:r>
                      </m:e>
                      <m:sup>
                        <m:r>
                          <a:rPr lang="en-US" b="0" i="1" smtClean="0">
                            <a:latin typeface="Cambria Math" panose="02040503050406030204" pitchFamily="18" charset="0"/>
                          </a:rPr>
                          <m:t>𝑇</m:t>
                        </m:r>
                      </m:sup>
                    </m:sSup>
                    <m:r>
                      <a:rPr lang="en-US" b="0" i="1" smtClean="0">
                        <a:latin typeface="Cambria Math" panose="02040503050406030204" pitchFamily="18" charset="0"/>
                      </a:rPr>
                      <m:t>𝜙</m:t>
                    </m:r>
                    <m:d>
                      <m:dPr>
                        <m:ctrlPr>
                          <a:rPr lang="en-US" b="0" i="1" smtClean="0">
                            <a:latin typeface="Cambria Math" panose="02040503050406030204" pitchFamily="18" charset="0"/>
                          </a:rPr>
                        </m:ctrlPr>
                      </m:dPr>
                      <m:e>
                        <m:r>
                          <a:rPr lang="en-US" b="1" i="1" smtClean="0">
                            <a:latin typeface="Cambria Math" panose="02040503050406030204" pitchFamily="18" charset="0"/>
                          </a:rPr>
                          <m:t>𝒙</m:t>
                        </m:r>
                      </m:e>
                    </m:d>
                    <m:r>
                      <a:rPr lang="en-US" b="0" i="1" smtClean="0">
                        <a:latin typeface="Cambria Math" panose="02040503050406030204" pitchFamily="18" charset="0"/>
                      </a:rPr>
                      <m:t>+</m:t>
                    </m:r>
                    <m:r>
                      <a:rPr lang="en-US" b="0" i="1" smtClean="0">
                        <a:latin typeface="Cambria Math" panose="02040503050406030204" pitchFamily="18" charset="0"/>
                      </a:rPr>
                      <m:t>𝑏</m:t>
                    </m:r>
                  </m:oMath>
                </a14:m>
                <a:endParaRPr lang="en-US" dirty="0" smtClean="0"/>
              </a:p>
              <a:p>
                <a:r>
                  <a:rPr lang="en-US" dirty="0" smtClean="0"/>
                  <a:t>Similar to the previous results, we can have</a:t>
                </a:r>
              </a:p>
              <a:p>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568"/>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11/1/2018</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53</a:t>
            </a:fld>
            <a:endParaRPr lang="en-US"/>
          </a:p>
        </p:txBody>
      </p:sp>
      <p:pic>
        <p:nvPicPr>
          <p:cNvPr id="5122" name="Picture 2" descr="“kernel function”的图片搜索结果"/>
          <p:cNvPicPr>
            <a:picLocks noChangeAspect="1" noChangeArrowheads="1"/>
          </p:cNvPicPr>
          <p:nvPr/>
        </p:nvPicPr>
        <p:blipFill rotWithShape="1">
          <a:blip r:embed="rId3">
            <a:extLst>
              <a:ext uri="{28A0092B-C50C-407E-A947-70E740481C1C}">
                <a14:useLocalDpi xmlns:a14="http://schemas.microsoft.com/office/drawing/2010/main" val="0"/>
              </a:ext>
            </a:extLst>
          </a:blip>
          <a:srcRect l="1624" t="5013" r="1849" b="7517"/>
          <a:stretch/>
        </p:blipFill>
        <p:spPr bwMode="auto">
          <a:xfrm>
            <a:off x="3200400" y="3660128"/>
            <a:ext cx="5372099" cy="2724343"/>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8" name="矩形 7"/>
              <p:cNvSpPr/>
              <p:nvPr/>
            </p:nvSpPr>
            <p:spPr>
              <a:xfrm>
                <a:off x="2602868" y="2261375"/>
                <a:ext cx="4223657" cy="1317733"/>
              </a:xfrm>
              <a:prstGeom prst="rect">
                <a:avLst/>
              </a:prstGeom>
            </p:spPr>
            <p:txBody>
              <a:bodyPr wrap="none">
                <a:spAutoFit/>
              </a:bodyPr>
              <a:lstStyle/>
              <a:p>
                <a:pPr>
                  <a:spcAft>
                    <a:spcPts val="1200"/>
                  </a:spcAft>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ea typeface="Cambria Math" panose="02040503050406030204" pitchFamily="18" charset="0"/>
                        </a:rPr>
                        <m:t> </m:t>
                      </m:r>
                      <m:func>
                        <m:funcPr>
                          <m:ctrlPr>
                            <a:rPr lang="en-US" sz="2400" i="1" smtClean="0">
                              <a:latin typeface="Cambria Math" panose="02040503050406030204" pitchFamily="18" charset="0"/>
                              <a:ea typeface="Cambria Math" panose="02040503050406030204" pitchFamily="18" charset="0"/>
                            </a:rPr>
                          </m:ctrlPr>
                        </m:funcPr>
                        <m:fName>
                          <m:limLow>
                            <m:limLowPr>
                              <m:ctrlPr>
                                <a:rPr lang="en-US" sz="2400" i="1">
                                  <a:latin typeface="Cambria Math" panose="02040503050406030204" pitchFamily="18" charset="0"/>
                                  <a:ea typeface="Cambria Math" panose="02040503050406030204" pitchFamily="18" charset="0"/>
                                </a:rPr>
                              </m:ctrlPr>
                            </m:limLowPr>
                            <m:e>
                              <m:r>
                                <m:rPr>
                                  <m:sty m:val="p"/>
                                </m:rPr>
                                <a:rPr lang="en-US" sz="2400" b="0" i="0" smtClean="0">
                                  <a:latin typeface="Cambria Math" panose="02040503050406030204" pitchFamily="18" charset="0"/>
                                  <a:ea typeface="Cambria Math" panose="02040503050406030204" pitchFamily="18" charset="0"/>
                                </a:rPr>
                                <m:t>min</m:t>
                              </m:r>
                            </m:e>
                            <m:lim>
                              <m:r>
                                <a:rPr lang="en-US" sz="2400" b="1" i="1">
                                  <a:latin typeface="Cambria Math" panose="02040503050406030204" pitchFamily="18" charset="0"/>
                                  <a:ea typeface="Cambria Math" panose="02040503050406030204" pitchFamily="18" charset="0"/>
                                </a:rPr>
                                <m:t>𝒘</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𝑏</m:t>
                              </m:r>
                            </m:lim>
                          </m:limLow>
                          <m:r>
                            <a:rPr lang="en-US" sz="2400" b="0" i="1" smtClean="0">
                              <a:latin typeface="Cambria Math" panose="02040503050406030204" pitchFamily="18" charset="0"/>
                              <a:ea typeface="Cambria Math" panose="02040503050406030204" pitchFamily="18" charset="0"/>
                            </a:rPr>
                            <m:t>   </m:t>
                          </m:r>
                        </m:fName>
                        <m:e>
                          <m:f>
                            <m:fPr>
                              <m:ctrlPr>
                                <a:rPr lang="en-US" sz="2400" b="0" i="1" smtClean="0">
                                  <a:latin typeface="Cambria Math" panose="02040503050406030204" pitchFamily="18" charset="0"/>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1</m:t>
                              </m:r>
                            </m:num>
                            <m:den>
                              <m:r>
                                <a:rPr lang="en-US" sz="2400" b="0" i="1" smtClean="0">
                                  <a:latin typeface="Cambria Math" panose="02040503050406030204" pitchFamily="18" charset="0"/>
                                  <a:ea typeface="Cambria Math" panose="02040503050406030204" pitchFamily="18" charset="0"/>
                                </a:rPr>
                                <m:t>2</m:t>
                              </m:r>
                            </m:den>
                          </m:f>
                          <m:sSubSup>
                            <m:sSubSupPr>
                              <m:ctrlPr>
                                <a:rPr lang="en-US" sz="2400" b="0" i="1" smtClean="0">
                                  <a:latin typeface="Cambria Math" panose="02040503050406030204" pitchFamily="18" charset="0"/>
                                  <a:ea typeface="Cambria Math" panose="02040503050406030204" pitchFamily="18" charset="0"/>
                                </a:rPr>
                              </m:ctrlPr>
                            </m:sSubSupPr>
                            <m:e>
                              <m:d>
                                <m:dPr>
                                  <m:begChr m:val="‖"/>
                                  <m:endChr m:val="‖"/>
                                  <m:ctrlPr>
                                    <a:rPr lang="en-US" sz="2400" i="1">
                                      <a:latin typeface="Cambria Math" panose="02040503050406030204" pitchFamily="18" charset="0"/>
                                      <a:ea typeface="Cambria Math" panose="02040503050406030204" pitchFamily="18" charset="0"/>
                                    </a:rPr>
                                  </m:ctrlPr>
                                </m:dPr>
                                <m:e>
                                  <m:r>
                                    <a:rPr lang="en-US" sz="2400" b="1" i="1">
                                      <a:latin typeface="Cambria Math" panose="02040503050406030204" pitchFamily="18" charset="0"/>
                                      <a:ea typeface="Cambria Math" panose="02040503050406030204" pitchFamily="18" charset="0"/>
                                    </a:rPr>
                                    <m:t>𝒘</m:t>
                                  </m:r>
                                </m:e>
                              </m:d>
                            </m:e>
                            <m:sub>
                              <m:r>
                                <a:rPr lang="en-US" sz="2400" i="1">
                                  <a:latin typeface="Cambria Math" panose="02040503050406030204" pitchFamily="18" charset="0"/>
                                  <a:ea typeface="Cambria Math" panose="02040503050406030204" pitchFamily="18" charset="0"/>
                                </a:rPr>
                                <m:t>2</m:t>
                              </m:r>
                            </m:sub>
                            <m:sup>
                              <m:r>
                                <a:rPr lang="en-US" sz="2400" b="0" i="1" smtClean="0">
                                  <a:latin typeface="Cambria Math" panose="02040503050406030204" pitchFamily="18" charset="0"/>
                                  <a:ea typeface="Cambria Math" panose="02040503050406030204" pitchFamily="18" charset="0"/>
                                </a:rPr>
                                <m:t>2</m:t>
                              </m:r>
                            </m:sup>
                          </m:sSubSup>
                        </m:e>
                      </m:func>
                    </m:oMath>
                  </m:oMathPara>
                </a14:m>
                <a:endParaRPr lang="en-US" sz="2400" i="1" dirty="0" smtClean="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ea typeface="Cambria Math" panose="02040503050406030204" pitchFamily="18" charset="0"/>
                        </a:rPr>
                        <m:t>𝑠</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𝑡</m:t>
                      </m:r>
                      <m:r>
                        <a:rPr lang="en-US" sz="2400" b="0" i="1" smtClean="0">
                          <a:latin typeface="Cambria Math" panose="02040503050406030204" pitchFamily="18" charset="0"/>
                          <a:ea typeface="Cambria Math" panose="02040503050406030204" pitchFamily="18" charset="0"/>
                        </a:rPr>
                        <m:t>.    </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𝑦</m:t>
                          </m:r>
                        </m:e>
                        <m:sub>
                          <m:r>
                            <a:rPr lang="en-US" sz="2400" b="0" i="1" smtClean="0">
                              <a:latin typeface="Cambria Math" panose="02040503050406030204" pitchFamily="18" charset="0"/>
                              <a:ea typeface="Cambria Math" panose="02040503050406030204" pitchFamily="18" charset="0"/>
                            </a:rPr>
                            <m:t>𝑖</m:t>
                          </m:r>
                        </m:sub>
                      </m:sSub>
                      <m:d>
                        <m:dPr>
                          <m:begChr m:val="["/>
                          <m:endChr m:val="]"/>
                          <m:ctrlPr>
                            <a:rPr lang="en-US" sz="2400" i="1">
                              <a:latin typeface="Cambria Math" panose="02040503050406030204" pitchFamily="18" charset="0"/>
                              <a:ea typeface="Cambria Math" panose="02040503050406030204" pitchFamily="18" charset="0"/>
                            </a:rPr>
                          </m:ctrlPr>
                        </m:dPr>
                        <m:e>
                          <m:sSup>
                            <m:sSupPr>
                              <m:ctrlPr>
                                <a:rPr lang="en-US" sz="2400" i="1">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𝒘</m:t>
                              </m:r>
                            </m:e>
                            <m:sup>
                              <m:r>
                                <a:rPr lang="en-US" sz="2400" i="1">
                                  <a:latin typeface="Cambria Math" panose="02040503050406030204" pitchFamily="18" charset="0"/>
                                  <a:ea typeface="Cambria Math" panose="02040503050406030204" pitchFamily="18" charset="0"/>
                                </a:rPr>
                                <m:t>𝑇</m:t>
                              </m:r>
                            </m:sup>
                          </m:sSup>
                          <m:r>
                            <a:rPr lang="en-US" sz="2400" b="0" i="1" smtClean="0">
                              <a:latin typeface="Cambria Math" panose="02040503050406030204" pitchFamily="18" charset="0"/>
                              <a:ea typeface="Cambria Math" panose="02040503050406030204" pitchFamily="18" charset="0"/>
                            </a:rPr>
                            <m:t>𝜙</m:t>
                          </m:r>
                          <m:r>
                            <a:rPr lang="en-US" sz="2400" b="1" i="1" smtClean="0">
                              <a:latin typeface="Cambria Math" panose="02040503050406030204" pitchFamily="18" charset="0"/>
                              <a:ea typeface="Cambria Math" panose="02040503050406030204" pitchFamily="18" charset="0"/>
                            </a:rPr>
                            <m:t>(</m:t>
                          </m:r>
                          <m:sSub>
                            <m:sSubPr>
                              <m:ctrlPr>
                                <a:rPr lang="en-US" sz="2400" b="1" i="1">
                                  <a:latin typeface="Cambria Math" panose="02040503050406030204" pitchFamily="18" charset="0"/>
                                  <a:ea typeface="Cambria Math" panose="02040503050406030204" pitchFamily="18" charset="0"/>
                                </a:rPr>
                              </m:ctrlPr>
                            </m:sSubPr>
                            <m:e>
                              <m:r>
                                <a:rPr lang="en-US" sz="2400" b="1" i="1">
                                  <a:latin typeface="Cambria Math" panose="02040503050406030204" pitchFamily="18" charset="0"/>
                                  <a:ea typeface="Cambria Math" panose="02040503050406030204" pitchFamily="18" charset="0"/>
                                </a:rPr>
                                <m:t>𝒙</m:t>
                              </m:r>
                            </m:e>
                            <m:sub>
                              <m:r>
                                <a:rPr lang="en-US" sz="2400" b="0" i="1" smtClean="0">
                                  <a:latin typeface="Cambria Math" panose="02040503050406030204" pitchFamily="18" charset="0"/>
                                  <a:ea typeface="Cambria Math" panose="02040503050406030204" pitchFamily="18" charset="0"/>
                                </a:rPr>
                                <m:t>𝑖</m:t>
                              </m:r>
                            </m:sub>
                          </m:sSub>
                          <m:r>
                            <a:rPr lang="en-US" sz="2400" b="1" i="1" smtClean="0">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𝑏</m:t>
                          </m:r>
                        </m:e>
                      </m:d>
                      <m:r>
                        <a:rPr lang="en-US" sz="2400" b="0" i="1" smtClean="0">
                          <a:latin typeface="Cambria Math" panose="02040503050406030204" pitchFamily="18" charset="0"/>
                          <a:ea typeface="Cambria Math" panose="02040503050406030204" pitchFamily="18" charset="0"/>
                        </a:rPr>
                        <m:t>≥1, ∀</m:t>
                      </m:r>
                      <m:r>
                        <a:rPr lang="en-US" sz="2400" b="0" i="1" smtClean="0">
                          <a:latin typeface="Cambria Math" panose="02040503050406030204" pitchFamily="18" charset="0"/>
                          <a:ea typeface="Cambria Math" panose="02040503050406030204" pitchFamily="18" charset="0"/>
                        </a:rPr>
                        <m:t>𝑖</m:t>
                      </m:r>
                    </m:oMath>
                  </m:oMathPara>
                </a14:m>
                <a:endParaRPr lang="en-US" sz="2400" dirty="0"/>
              </a:p>
            </p:txBody>
          </p:sp>
        </mc:Choice>
        <mc:Fallback xmlns="">
          <p:sp>
            <p:nvSpPr>
              <p:cNvPr id="8" name="矩形 7"/>
              <p:cNvSpPr>
                <a:spLocks noRot="1" noChangeAspect="1" noMove="1" noResize="1" noEditPoints="1" noAdjustHandles="1" noChangeArrowheads="1" noChangeShapeType="1" noTextEdit="1"/>
              </p:cNvSpPr>
              <p:nvPr/>
            </p:nvSpPr>
            <p:spPr>
              <a:xfrm>
                <a:off x="2602868" y="2261375"/>
                <a:ext cx="4223657" cy="1317733"/>
              </a:xfrm>
              <a:prstGeom prst="rect">
                <a:avLst/>
              </a:prstGeom>
              <a:blipFill>
                <a:blip r:embed="rId4"/>
                <a:stretch>
                  <a:fillRect b="-5556"/>
                </a:stretch>
              </a:blipFill>
            </p:spPr>
            <p:txBody>
              <a:bodyPr/>
              <a:lstStyle/>
              <a:p>
                <a:r>
                  <a:rPr lang="en-US">
                    <a:noFill/>
                  </a:rPr>
                  <a:t> </a:t>
                </a:r>
              </a:p>
            </p:txBody>
          </p:sp>
        </mc:Fallback>
      </mc:AlternateContent>
    </p:spTree>
    <p:extLst>
      <p:ext uri="{BB962C8B-B14F-4D97-AF65-F5344CB8AC3E}">
        <p14:creationId xmlns:p14="http://schemas.microsoft.com/office/powerpoint/2010/main" val="245017168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Kernel function</a:t>
            </a:r>
            <a:r>
              <a:rPr lang="en-US" altLang="zh-CN" dirty="0"/>
              <a:t>: Motivation</a:t>
            </a:r>
            <a:endParaRPr 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dirty="0"/>
                  <a:t>Suppose the hyperplane (decision boundary) in the feature space is </a:t>
                </a:r>
                <a14:m>
                  <m:oMath xmlns:m="http://schemas.openxmlformats.org/officeDocument/2006/math">
                    <m:r>
                      <a:rPr lang="en-US" i="1">
                        <a:latin typeface="Cambria Math" panose="02040503050406030204" pitchFamily="18" charset="0"/>
                      </a:rPr>
                      <m:t>𝑓</m:t>
                    </m:r>
                    <m:d>
                      <m:dPr>
                        <m:ctrlPr>
                          <a:rPr lang="en-US" i="1">
                            <a:latin typeface="Cambria Math" panose="02040503050406030204" pitchFamily="18" charset="0"/>
                          </a:rPr>
                        </m:ctrlPr>
                      </m:dPr>
                      <m:e>
                        <m:r>
                          <a:rPr lang="en-US" b="1" i="1">
                            <a:latin typeface="Cambria Math" panose="02040503050406030204" pitchFamily="18" charset="0"/>
                          </a:rPr>
                          <m:t>𝒙</m:t>
                        </m:r>
                      </m:e>
                    </m:d>
                    <m:r>
                      <a:rPr lang="en-US" i="1">
                        <a:latin typeface="Cambria Math" panose="02040503050406030204" pitchFamily="18" charset="0"/>
                      </a:rPr>
                      <m:t>=</m:t>
                    </m:r>
                    <m:sSup>
                      <m:sSupPr>
                        <m:ctrlPr>
                          <a:rPr lang="en-US" i="1">
                            <a:latin typeface="Cambria Math" panose="02040503050406030204" pitchFamily="18" charset="0"/>
                          </a:rPr>
                        </m:ctrlPr>
                      </m:sSupPr>
                      <m:e>
                        <m:r>
                          <a:rPr lang="en-US" b="1" i="1">
                            <a:latin typeface="Cambria Math" panose="02040503050406030204" pitchFamily="18" charset="0"/>
                          </a:rPr>
                          <m:t>𝒘</m:t>
                        </m:r>
                      </m:e>
                      <m:sup>
                        <m:r>
                          <a:rPr lang="en-US" i="1">
                            <a:latin typeface="Cambria Math" panose="02040503050406030204" pitchFamily="18" charset="0"/>
                          </a:rPr>
                          <m:t>𝑇</m:t>
                        </m:r>
                      </m:sup>
                    </m:sSup>
                    <m:r>
                      <a:rPr lang="en-US" i="1">
                        <a:latin typeface="Cambria Math" panose="02040503050406030204" pitchFamily="18" charset="0"/>
                      </a:rPr>
                      <m:t>𝜙</m:t>
                    </m:r>
                    <m:d>
                      <m:dPr>
                        <m:ctrlPr>
                          <a:rPr lang="en-US" i="1">
                            <a:latin typeface="Cambria Math" panose="02040503050406030204" pitchFamily="18" charset="0"/>
                          </a:rPr>
                        </m:ctrlPr>
                      </m:dPr>
                      <m:e>
                        <m:r>
                          <a:rPr lang="en-US" b="1" i="1">
                            <a:latin typeface="Cambria Math" panose="02040503050406030204" pitchFamily="18" charset="0"/>
                          </a:rPr>
                          <m:t>𝒙</m:t>
                        </m:r>
                      </m:e>
                    </m:d>
                    <m:r>
                      <a:rPr lang="en-US" i="1">
                        <a:latin typeface="Cambria Math" panose="02040503050406030204" pitchFamily="18" charset="0"/>
                      </a:rPr>
                      <m:t>+</m:t>
                    </m:r>
                    <m:r>
                      <a:rPr lang="en-US" i="1">
                        <a:latin typeface="Cambria Math" panose="02040503050406030204" pitchFamily="18" charset="0"/>
                      </a:rPr>
                      <m:t>𝑏</m:t>
                    </m:r>
                  </m:oMath>
                </a14:m>
                <a:endParaRPr lang="en-US" dirty="0"/>
              </a:p>
              <a:p>
                <a:r>
                  <a:rPr lang="en-US" dirty="0"/>
                  <a:t>Similar to the previous results, we can have</a:t>
                </a:r>
              </a:p>
              <a:p>
                <a:endParaRPr lang="en-US" dirty="0" smtClean="0"/>
              </a:p>
              <a:p>
                <a:endParaRPr lang="en-US" dirty="0"/>
              </a:p>
              <a:p>
                <a:endParaRPr lang="en-US" sz="1600" dirty="0" smtClean="0"/>
              </a:p>
              <a:p>
                <a:r>
                  <a:rPr lang="en-US" dirty="0" smtClean="0"/>
                  <a:t>It’s dual problem is</a:t>
                </a:r>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568"/>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11/1/2018</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54</a:t>
            </a:fld>
            <a:endParaRPr lang="en-US"/>
          </a:p>
        </p:txBody>
      </p:sp>
      <mc:AlternateContent xmlns:mc="http://schemas.openxmlformats.org/markup-compatibility/2006" xmlns:a14="http://schemas.microsoft.com/office/drawing/2010/main">
        <mc:Choice Requires="a14">
          <p:sp>
            <p:nvSpPr>
              <p:cNvPr id="8" name="文本框 7"/>
              <p:cNvSpPr txBox="1"/>
              <p:nvPr/>
            </p:nvSpPr>
            <p:spPr>
              <a:xfrm>
                <a:off x="2357897" y="4032198"/>
                <a:ext cx="5857566" cy="242758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sz="2400" b="0" i="1" smtClean="0">
                              <a:latin typeface="Cambria Math" panose="02040503050406030204" pitchFamily="18" charset="0"/>
                            </a:rPr>
                          </m:ctrlPr>
                        </m:funcPr>
                        <m:fName>
                          <m:limLow>
                            <m:limLowPr>
                              <m:ctrlPr>
                                <a:rPr lang="en-US" sz="2400" b="0" i="1" smtClean="0">
                                  <a:latin typeface="Cambria Math" panose="02040503050406030204" pitchFamily="18" charset="0"/>
                                </a:rPr>
                              </m:ctrlPr>
                            </m:limLowPr>
                            <m:e>
                              <m:r>
                                <m:rPr>
                                  <m:sty m:val="p"/>
                                </m:rPr>
                                <a:rPr lang="en-US" sz="2400" b="0" i="0" smtClean="0">
                                  <a:latin typeface="Cambria Math" panose="02040503050406030204" pitchFamily="18" charset="0"/>
                                </a:rPr>
                                <m:t>max</m:t>
                              </m:r>
                            </m:e>
                            <m:lim>
                              <m:r>
                                <a:rPr lang="en-US" sz="2400" b="1" i="1" smtClean="0">
                                  <a:latin typeface="Cambria Math" panose="02040503050406030204" pitchFamily="18" charset="0"/>
                                </a:rPr>
                                <m:t>𝜶</m:t>
                              </m:r>
                            </m:lim>
                          </m:limLow>
                        </m:fName>
                        <m:e>
                          <m:r>
                            <a:rPr lang="en-US" sz="2400" b="0" i="1" smtClean="0">
                              <a:latin typeface="Cambria Math" panose="02040503050406030204" pitchFamily="18" charset="0"/>
                            </a:rPr>
                            <m:t>  </m:t>
                          </m:r>
                          <m:nary>
                            <m:naryPr>
                              <m:chr m:val="∑"/>
                              <m:ctrlPr>
                                <a:rPr lang="en-US" sz="2400" b="0" i="1" smtClean="0">
                                  <a:latin typeface="Cambria Math" panose="02040503050406030204" pitchFamily="18" charset="0"/>
                                </a:rPr>
                              </m:ctrlPr>
                            </m:naryPr>
                            <m:sub>
                              <m:r>
                                <a:rPr lang="en-US" sz="2400" b="0" i="1" smtClean="0">
                                  <a:latin typeface="Cambria Math" panose="02040503050406030204" pitchFamily="18" charset="0"/>
                                </a:rPr>
                                <m:t>𝑖</m:t>
                              </m:r>
                              <m:r>
                                <a:rPr lang="en-US" sz="2400" b="0" i="1" smtClean="0">
                                  <a:latin typeface="Cambria Math" panose="02040503050406030204" pitchFamily="18" charset="0"/>
                                </a:rPr>
                                <m:t>=1</m:t>
                              </m:r>
                            </m:sub>
                            <m:sup>
                              <m:r>
                                <a:rPr lang="en-US" sz="2400" b="0" i="1" smtClean="0">
                                  <a:latin typeface="Cambria Math" panose="02040503050406030204" pitchFamily="18" charset="0"/>
                                </a:rPr>
                                <m:t>𝑛</m:t>
                              </m:r>
                            </m:sup>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𝛼</m:t>
                                  </m:r>
                                </m:e>
                                <m:sub>
                                  <m:r>
                                    <a:rPr lang="en-US" sz="2400" b="0" i="1" smtClean="0">
                                      <a:latin typeface="Cambria Math" panose="02040503050406030204" pitchFamily="18" charset="0"/>
                                    </a:rPr>
                                    <m:t>𝑖</m:t>
                                  </m:r>
                                </m:sub>
                              </m:sSub>
                            </m:e>
                          </m:nary>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2</m:t>
                              </m:r>
                            </m:den>
                          </m:f>
                          <m:nary>
                            <m:naryPr>
                              <m:chr m:val="∑"/>
                              <m:ctrlPr>
                                <a:rPr lang="en-US" sz="2400" b="0" i="1" smtClean="0">
                                  <a:latin typeface="Cambria Math" panose="02040503050406030204" pitchFamily="18" charset="0"/>
                                </a:rPr>
                              </m:ctrlPr>
                            </m:naryPr>
                            <m:sub>
                              <m:r>
                                <m:rPr>
                                  <m:brk m:alnAt="23"/>
                                </m:rPr>
                                <a:rPr lang="en-US" sz="2400" b="0" i="1" smtClean="0">
                                  <a:latin typeface="Cambria Math" panose="02040503050406030204" pitchFamily="18" charset="0"/>
                                </a:rPr>
                                <m:t>𝑖</m:t>
                              </m:r>
                              <m:r>
                                <a:rPr lang="en-US" sz="2400" b="0" i="1" smtClean="0">
                                  <a:latin typeface="Cambria Math" panose="02040503050406030204" pitchFamily="18" charset="0"/>
                                </a:rPr>
                                <m:t>=1</m:t>
                              </m:r>
                            </m:sub>
                            <m:sup>
                              <m:r>
                                <a:rPr lang="en-US" sz="2400" b="0" i="1" smtClean="0">
                                  <a:latin typeface="Cambria Math" panose="02040503050406030204" pitchFamily="18" charset="0"/>
                                </a:rPr>
                                <m:t>𝑛</m:t>
                              </m:r>
                            </m:sup>
                            <m:e>
                              <m:nary>
                                <m:naryPr>
                                  <m:chr m:val="∑"/>
                                  <m:ctrlPr>
                                    <a:rPr lang="en-US" sz="2400" b="0" i="1" smtClean="0">
                                      <a:latin typeface="Cambria Math" panose="02040503050406030204" pitchFamily="18" charset="0"/>
                                    </a:rPr>
                                  </m:ctrlPr>
                                </m:naryPr>
                                <m:sub>
                                  <m:r>
                                    <m:rPr>
                                      <m:brk m:alnAt="23"/>
                                    </m:rPr>
                                    <a:rPr lang="en-US" sz="2400" b="0" i="1" smtClean="0">
                                      <a:latin typeface="Cambria Math" panose="02040503050406030204" pitchFamily="18" charset="0"/>
                                    </a:rPr>
                                    <m:t>𝑗</m:t>
                                  </m:r>
                                  <m:r>
                                    <a:rPr lang="en-US" sz="2400" i="1">
                                      <a:latin typeface="Cambria Math" panose="02040503050406030204" pitchFamily="18" charset="0"/>
                                    </a:rPr>
                                    <m:t>=</m:t>
                                  </m:r>
                                  <m:r>
                                    <a:rPr lang="en-US" sz="2400" b="0" i="1" smtClean="0">
                                      <a:latin typeface="Cambria Math" panose="02040503050406030204" pitchFamily="18" charset="0"/>
                                    </a:rPr>
                                    <m:t>1</m:t>
                                  </m:r>
                                </m:sub>
                                <m:sup>
                                  <m:r>
                                    <a:rPr lang="en-US" sz="2400" b="0" i="1" smtClean="0">
                                      <a:latin typeface="Cambria Math" panose="02040503050406030204" pitchFamily="18" charset="0"/>
                                    </a:rPr>
                                    <m:t>𝑛</m:t>
                                  </m:r>
                                </m:sup>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𝛼</m:t>
                                      </m:r>
                                    </m:e>
                                    <m:sub>
                                      <m:r>
                                        <a:rPr lang="en-US" sz="2400" b="0" i="1" smtClean="0">
                                          <a:latin typeface="Cambria Math" panose="02040503050406030204" pitchFamily="18" charset="0"/>
                                        </a:rPr>
                                        <m:t>𝑖</m:t>
                                      </m:r>
                                    </m:sub>
                                  </m:sSub>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𝛼</m:t>
                                      </m:r>
                                    </m:e>
                                    <m:sub>
                                      <m:r>
                                        <a:rPr lang="en-US" sz="2400" b="0" i="1" smtClean="0">
                                          <a:latin typeface="Cambria Math" panose="02040503050406030204" pitchFamily="18" charset="0"/>
                                        </a:rPr>
                                        <m:t>𝑗</m:t>
                                      </m:r>
                                    </m:sub>
                                  </m:sSub>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𝑦</m:t>
                                      </m:r>
                                    </m:e>
                                    <m:sub>
                                      <m:r>
                                        <a:rPr lang="en-US" sz="2400" b="0" i="1" smtClean="0">
                                          <a:latin typeface="Cambria Math" panose="02040503050406030204" pitchFamily="18" charset="0"/>
                                        </a:rPr>
                                        <m:t>𝑖</m:t>
                                      </m:r>
                                    </m:sub>
                                  </m:sSub>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𝑦</m:t>
                                      </m:r>
                                    </m:e>
                                    <m:sub>
                                      <m:r>
                                        <a:rPr lang="en-US" sz="2400" b="0" i="1" smtClean="0">
                                          <a:latin typeface="Cambria Math" panose="02040503050406030204" pitchFamily="18" charset="0"/>
                                        </a:rPr>
                                        <m:t>𝑗</m:t>
                                      </m:r>
                                    </m:sub>
                                  </m:sSub>
                                  <m:r>
                                    <a:rPr lang="en-US" sz="2400" b="0" i="1" smtClean="0">
                                      <a:latin typeface="Cambria Math" panose="02040503050406030204" pitchFamily="18" charset="0"/>
                                    </a:rPr>
                                    <m:t>𝜙</m:t>
                                  </m:r>
                                  <m:sSup>
                                    <m:sSupPr>
                                      <m:ctrlPr>
                                        <a:rPr lang="en-US" sz="2400" b="0" i="1" smtClean="0">
                                          <a:latin typeface="Cambria Math" panose="02040503050406030204" pitchFamily="18" charset="0"/>
                                        </a:rPr>
                                      </m:ctrlPr>
                                    </m:sSupPr>
                                    <m:e>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1" i="1" smtClean="0">
                                                  <a:latin typeface="Cambria Math" panose="02040503050406030204" pitchFamily="18" charset="0"/>
                                                </a:rPr>
                                                <m:t>𝒙</m:t>
                                              </m:r>
                                            </m:e>
                                            <m:sub>
                                              <m:r>
                                                <a:rPr lang="en-US" sz="2400" b="0" i="1" smtClean="0">
                                                  <a:latin typeface="Cambria Math" panose="02040503050406030204" pitchFamily="18" charset="0"/>
                                                </a:rPr>
                                                <m:t>𝑖</m:t>
                                              </m:r>
                                            </m:sub>
                                          </m:sSub>
                                        </m:e>
                                      </m:d>
                                    </m:e>
                                    <m:sup>
                                      <m:r>
                                        <a:rPr lang="en-US" sz="2400" b="0" i="1" smtClean="0">
                                          <a:latin typeface="Cambria Math" panose="02040503050406030204" pitchFamily="18" charset="0"/>
                                        </a:rPr>
                                        <m:t>𝑇</m:t>
                                      </m:r>
                                    </m:sup>
                                  </m:sSup>
                                  <m:r>
                                    <a:rPr lang="en-US" sz="2400" b="0" i="1" smtClean="0">
                                      <a:latin typeface="Cambria Math" panose="02040503050406030204" pitchFamily="18" charset="0"/>
                                    </a:rPr>
                                    <m:t>𝜙</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1" i="1" smtClean="0">
                                          <a:latin typeface="Cambria Math" panose="02040503050406030204" pitchFamily="18" charset="0"/>
                                        </a:rPr>
                                        <m:t>𝒙</m:t>
                                      </m:r>
                                    </m:e>
                                    <m:sub>
                                      <m:r>
                                        <a:rPr lang="en-US" sz="2400" b="0" i="1" smtClean="0">
                                          <a:latin typeface="Cambria Math" panose="02040503050406030204" pitchFamily="18" charset="0"/>
                                        </a:rPr>
                                        <m:t>𝑗</m:t>
                                      </m:r>
                                    </m:sub>
                                  </m:sSub>
                                  <m:r>
                                    <a:rPr lang="en-US" sz="2400" b="0" i="1" smtClean="0">
                                      <a:latin typeface="Cambria Math" panose="02040503050406030204" pitchFamily="18" charset="0"/>
                                    </a:rPr>
                                    <m:t>)</m:t>
                                  </m:r>
                                </m:e>
                              </m:nary>
                            </m:e>
                          </m:nary>
                        </m:e>
                      </m:func>
                    </m:oMath>
                  </m:oMathPara>
                </a14:m>
                <a:endParaRPr lang="en-US" sz="2400" b="0" dirty="0" smtClean="0"/>
              </a:p>
              <a:p>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rPr>
                        <m:t> </m:t>
                      </m:r>
                      <m:r>
                        <a:rPr lang="en-US" sz="2400" b="0" i="1" smtClean="0">
                          <a:latin typeface="Cambria Math" panose="02040503050406030204" pitchFamily="18" charset="0"/>
                        </a:rPr>
                        <m:t>𝑠</m:t>
                      </m:r>
                      <m:r>
                        <a:rPr lang="en-US" sz="2400" b="0" i="1" smtClean="0">
                          <a:latin typeface="Cambria Math" panose="02040503050406030204" pitchFamily="18" charset="0"/>
                        </a:rPr>
                        <m:t>.</m:t>
                      </m:r>
                      <m:r>
                        <a:rPr lang="en-US" sz="2400" b="0" i="1" smtClean="0">
                          <a:latin typeface="Cambria Math" panose="02040503050406030204" pitchFamily="18" charset="0"/>
                        </a:rPr>
                        <m:t>𝑡</m:t>
                      </m:r>
                      <m:r>
                        <a:rPr lang="en-US" sz="2400" b="0" i="1" smtClean="0">
                          <a:latin typeface="Cambria Math" panose="02040503050406030204" pitchFamily="18" charset="0"/>
                        </a:rPr>
                        <m:t>.     </m:t>
                      </m:r>
                      <m:nary>
                        <m:naryPr>
                          <m:chr m:val="∑"/>
                          <m:ctrlPr>
                            <a:rPr lang="en-US" sz="2400" i="1">
                              <a:latin typeface="Cambria Math" panose="02040503050406030204" pitchFamily="18" charset="0"/>
                            </a:rPr>
                          </m:ctrlPr>
                        </m:naryPr>
                        <m:sub>
                          <m:r>
                            <m:rPr>
                              <m:brk m:alnAt="23"/>
                            </m:rPr>
                            <a:rPr lang="en-US" sz="2400" i="1">
                              <a:latin typeface="Cambria Math" panose="02040503050406030204" pitchFamily="18" charset="0"/>
                            </a:rPr>
                            <m:t>𝑖</m:t>
                          </m:r>
                          <m:r>
                            <a:rPr lang="en-US" sz="2400" i="1">
                              <a:latin typeface="Cambria Math" panose="02040503050406030204" pitchFamily="18" charset="0"/>
                            </a:rPr>
                            <m:t>=1</m:t>
                          </m:r>
                        </m:sub>
                        <m:sup>
                          <m:r>
                            <a:rPr lang="en-US" sz="2400" i="1">
                              <a:latin typeface="Cambria Math" panose="02040503050406030204" pitchFamily="18" charset="0"/>
                            </a:rPr>
                            <m:t>𝑛</m:t>
                          </m:r>
                        </m:sup>
                        <m:e>
                          <m:sSub>
                            <m:sSubPr>
                              <m:ctrlPr>
                                <a:rPr lang="en-US" sz="2400" i="1">
                                  <a:latin typeface="Cambria Math" panose="02040503050406030204" pitchFamily="18" charset="0"/>
                                </a:rPr>
                              </m:ctrlPr>
                            </m:sSubPr>
                            <m:e>
                              <m:r>
                                <a:rPr lang="en-US" sz="2400" i="1">
                                  <a:latin typeface="Cambria Math" panose="02040503050406030204" pitchFamily="18" charset="0"/>
                                </a:rPr>
                                <m:t>𝛼</m:t>
                              </m:r>
                            </m:e>
                            <m:sub>
                              <m:r>
                                <a:rPr lang="en-US" sz="2400" i="1">
                                  <a:latin typeface="Cambria Math" panose="02040503050406030204" pitchFamily="18" charset="0"/>
                                </a:rPr>
                                <m:t>𝑖</m:t>
                              </m:r>
                            </m:sub>
                          </m:sSub>
                          <m:sSub>
                            <m:sSubPr>
                              <m:ctrlPr>
                                <a:rPr lang="en-US" sz="2400" i="1">
                                  <a:latin typeface="Cambria Math" panose="02040503050406030204" pitchFamily="18" charset="0"/>
                                </a:rPr>
                              </m:ctrlPr>
                            </m:sSubPr>
                            <m:e>
                              <m:r>
                                <a:rPr lang="en-US" sz="2400" i="1">
                                  <a:latin typeface="Cambria Math" panose="02040503050406030204" pitchFamily="18" charset="0"/>
                                </a:rPr>
                                <m:t>𝑦</m:t>
                              </m:r>
                            </m:e>
                            <m:sub>
                              <m:r>
                                <a:rPr lang="en-US" sz="2400" i="1">
                                  <a:latin typeface="Cambria Math" panose="02040503050406030204" pitchFamily="18" charset="0"/>
                                </a:rPr>
                                <m:t>𝑖</m:t>
                              </m:r>
                            </m:sub>
                          </m:sSub>
                        </m:e>
                      </m:nary>
                      <m:r>
                        <a:rPr lang="en-US" sz="2400" b="0" i="1" smtClean="0">
                          <a:latin typeface="Cambria Math" panose="02040503050406030204" pitchFamily="18" charset="0"/>
                        </a:rPr>
                        <m:t>=0,</m:t>
                      </m:r>
                    </m:oMath>
                  </m:oMathPara>
                </a14:m>
                <a:endParaRPr lang="en-US" sz="2400" b="0" i="1" dirty="0" smtClean="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rPr>
                        <m:t>            </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𝛼</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≥0, </m:t>
                      </m:r>
                      <m:r>
                        <a:rPr lang="en-US" sz="2400" b="0" i="1" smtClean="0">
                          <a:latin typeface="Cambria Math" panose="02040503050406030204" pitchFamily="18" charset="0"/>
                        </a:rPr>
                        <m:t>𝑖</m:t>
                      </m:r>
                      <m:r>
                        <a:rPr lang="en-US" sz="2400" b="0" i="1" smtClean="0">
                          <a:latin typeface="Cambria Math" panose="02040503050406030204" pitchFamily="18" charset="0"/>
                        </a:rPr>
                        <m:t>=1,…,</m:t>
                      </m:r>
                      <m:r>
                        <a:rPr lang="en-US" sz="2400" b="0" i="1" smtClean="0">
                          <a:latin typeface="Cambria Math" panose="02040503050406030204" pitchFamily="18" charset="0"/>
                        </a:rPr>
                        <m:t>𝑛</m:t>
                      </m:r>
                    </m:oMath>
                  </m:oMathPara>
                </a14:m>
                <a:endParaRPr lang="en-US" sz="2400" dirty="0"/>
              </a:p>
            </p:txBody>
          </p:sp>
        </mc:Choice>
        <mc:Fallback xmlns="">
          <p:sp>
            <p:nvSpPr>
              <p:cNvPr id="8" name="文本框 7"/>
              <p:cNvSpPr txBox="1">
                <a:spLocks noRot="1" noChangeAspect="1" noMove="1" noResize="1" noEditPoints="1" noAdjustHandles="1" noChangeArrowheads="1" noChangeShapeType="1" noTextEdit="1"/>
              </p:cNvSpPr>
              <p:nvPr/>
            </p:nvSpPr>
            <p:spPr>
              <a:xfrm>
                <a:off x="2357897" y="4032198"/>
                <a:ext cx="5857566" cy="2427588"/>
              </a:xfrm>
              <a:prstGeom prst="rect">
                <a:avLst/>
              </a:prstGeom>
              <a:blipFill>
                <a:blip r:embed="rId3"/>
                <a:stretch>
                  <a:fillRect l="-104" b="-125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矩形 10"/>
              <p:cNvSpPr/>
              <p:nvPr/>
            </p:nvSpPr>
            <p:spPr>
              <a:xfrm>
                <a:off x="2602868" y="2261375"/>
                <a:ext cx="4223657" cy="1317733"/>
              </a:xfrm>
              <a:prstGeom prst="rect">
                <a:avLst/>
              </a:prstGeom>
            </p:spPr>
            <p:txBody>
              <a:bodyPr wrap="none">
                <a:spAutoFit/>
              </a:bodyPr>
              <a:lstStyle/>
              <a:p>
                <a:pPr>
                  <a:spcAft>
                    <a:spcPts val="1200"/>
                  </a:spcAft>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ea typeface="Cambria Math" panose="02040503050406030204" pitchFamily="18" charset="0"/>
                        </a:rPr>
                        <m:t> </m:t>
                      </m:r>
                      <m:func>
                        <m:funcPr>
                          <m:ctrlPr>
                            <a:rPr lang="en-US" sz="2400" i="1" smtClean="0">
                              <a:latin typeface="Cambria Math" panose="02040503050406030204" pitchFamily="18" charset="0"/>
                              <a:ea typeface="Cambria Math" panose="02040503050406030204" pitchFamily="18" charset="0"/>
                            </a:rPr>
                          </m:ctrlPr>
                        </m:funcPr>
                        <m:fName>
                          <m:limLow>
                            <m:limLowPr>
                              <m:ctrlPr>
                                <a:rPr lang="en-US" sz="2400" i="1">
                                  <a:latin typeface="Cambria Math" panose="02040503050406030204" pitchFamily="18" charset="0"/>
                                  <a:ea typeface="Cambria Math" panose="02040503050406030204" pitchFamily="18" charset="0"/>
                                </a:rPr>
                              </m:ctrlPr>
                            </m:limLowPr>
                            <m:e>
                              <m:r>
                                <m:rPr>
                                  <m:sty m:val="p"/>
                                </m:rPr>
                                <a:rPr lang="en-US" sz="2400" b="0" i="0" smtClean="0">
                                  <a:latin typeface="Cambria Math" panose="02040503050406030204" pitchFamily="18" charset="0"/>
                                  <a:ea typeface="Cambria Math" panose="02040503050406030204" pitchFamily="18" charset="0"/>
                                </a:rPr>
                                <m:t>min</m:t>
                              </m:r>
                            </m:e>
                            <m:lim>
                              <m:r>
                                <a:rPr lang="en-US" sz="2400" b="1" i="1">
                                  <a:latin typeface="Cambria Math" panose="02040503050406030204" pitchFamily="18" charset="0"/>
                                  <a:ea typeface="Cambria Math" panose="02040503050406030204" pitchFamily="18" charset="0"/>
                                </a:rPr>
                                <m:t>𝒘</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𝑏</m:t>
                              </m:r>
                            </m:lim>
                          </m:limLow>
                          <m:r>
                            <a:rPr lang="en-US" sz="2400" b="0" i="1" smtClean="0">
                              <a:latin typeface="Cambria Math" panose="02040503050406030204" pitchFamily="18" charset="0"/>
                              <a:ea typeface="Cambria Math" panose="02040503050406030204" pitchFamily="18" charset="0"/>
                            </a:rPr>
                            <m:t>   </m:t>
                          </m:r>
                        </m:fName>
                        <m:e>
                          <m:f>
                            <m:fPr>
                              <m:ctrlPr>
                                <a:rPr lang="en-US" sz="2400" b="0" i="1" smtClean="0">
                                  <a:latin typeface="Cambria Math" panose="02040503050406030204" pitchFamily="18" charset="0"/>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1</m:t>
                              </m:r>
                            </m:num>
                            <m:den>
                              <m:r>
                                <a:rPr lang="en-US" sz="2400" b="0" i="1" smtClean="0">
                                  <a:latin typeface="Cambria Math" panose="02040503050406030204" pitchFamily="18" charset="0"/>
                                  <a:ea typeface="Cambria Math" panose="02040503050406030204" pitchFamily="18" charset="0"/>
                                </a:rPr>
                                <m:t>2</m:t>
                              </m:r>
                            </m:den>
                          </m:f>
                          <m:sSubSup>
                            <m:sSubSupPr>
                              <m:ctrlPr>
                                <a:rPr lang="en-US" sz="2400" b="0" i="1" smtClean="0">
                                  <a:latin typeface="Cambria Math" panose="02040503050406030204" pitchFamily="18" charset="0"/>
                                  <a:ea typeface="Cambria Math" panose="02040503050406030204" pitchFamily="18" charset="0"/>
                                </a:rPr>
                              </m:ctrlPr>
                            </m:sSubSupPr>
                            <m:e>
                              <m:d>
                                <m:dPr>
                                  <m:begChr m:val="‖"/>
                                  <m:endChr m:val="‖"/>
                                  <m:ctrlPr>
                                    <a:rPr lang="en-US" sz="2400" i="1">
                                      <a:latin typeface="Cambria Math" panose="02040503050406030204" pitchFamily="18" charset="0"/>
                                      <a:ea typeface="Cambria Math" panose="02040503050406030204" pitchFamily="18" charset="0"/>
                                    </a:rPr>
                                  </m:ctrlPr>
                                </m:dPr>
                                <m:e>
                                  <m:r>
                                    <a:rPr lang="en-US" sz="2400" b="1" i="1">
                                      <a:latin typeface="Cambria Math" panose="02040503050406030204" pitchFamily="18" charset="0"/>
                                      <a:ea typeface="Cambria Math" panose="02040503050406030204" pitchFamily="18" charset="0"/>
                                    </a:rPr>
                                    <m:t>𝒘</m:t>
                                  </m:r>
                                </m:e>
                              </m:d>
                            </m:e>
                            <m:sub>
                              <m:r>
                                <a:rPr lang="en-US" sz="2400" i="1">
                                  <a:latin typeface="Cambria Math" panose="02040503050406030204" pitchFamily="18" charset="0"/>
                                  <a:ea typeface="Cambria Math" panose="02040503050406030204" pitchFamily="18" charset="0"/>
                                </a:rPr>
                                <m:t>2</m:t>
                              </m:r>
                            </m:sub>
                            <m:sup>
                              <m:r>
                                <a:rPr lang="en-US" sz="2400" b="0" i="1" smtClean="0">
                                  <a:latin typeface="Cambria Math" panose="02040503050406030204" pitchFamily="18" charset="0"/>
                                  <a:ea typeface="Cambria Math" panose="02040503050406030204" pitchFamily="18" charset="0"/>
                                </a:rPr>
                                <m:t>2</m:t>
                              </m:r>
                            </m:sup>
                          </m:sSubSup>
                        </m:e>
                      </m:func>
                    </m:oMath>
                  </m:oMathPara>
                </a14:m>
                <a:endParaRPr lang="en-US" sz="2400" i="1" dirty="0" smtClean="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ea typeface="Cambria Math" panose="02040503050406030204" pitchFamily="18" charset="0"/>
                        </a:rPr>
                        <m:t>𝑠</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𝑡</m:t>
                      </m:r>
                      <m:r>
                        <a:rPr lang="en-US" sz="2400" b="0" i="1" smtClean="0">
                          <a:latin typeface="Cambria Math" panose="02040503050406030204" pitchFamily="18" charset="0"/>
                          <a:ea typeface="Cambria Math" panose="02040503050406030204" pitchFamily="18" charset="0"/>
                        </a:rPr>
                        <m:t>.    </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𝑦</m:t>
                          </m:r>
                        </m:e>
                        <m:sub>
                          <m:r>
                            <a:rPr lang="en-US" sz="2400" b="0" i="1" smtClean="0">
                              <a:latin typeface="Cambria Math" panose="02040503050406030204" pitchFamily="18" charset="0"/>
                              <a:ea typeface="Cambria Math" panose="02040503050406030204" pitchFamily="18" charset="0"/>
                            </a:rPr>
                            <m:t>𝑖</m:t>
                          </m:r>
                        </m:sub>
                      </m:sSub>
                      <m:d>
                        <m:dPr>
                          <m:begChr m:val="["/>
                          <m:endChr m:val="]"/>
                          <m:ctrlPr>
                            <a:rPr lang="en-US" sz="2400" i="1">
                              <a:latin typeface="Cambria Math" panose="02040503050406030204" pitchFamily="18" charset="0"/>
                              <a:ea typeface="Cambria Math" panose="02040503050406030204" pitchFamily="18" charset="0"/>
                            </a:rPr>
                          </m:ctrlPr>
                        </m:dPr>
                        <m:e>
                          <m:sSup>
                            <m:sSupPr>
                              <m:ctrlPr>
                                <a:rPr lang="en-US" sz="2400" i="1">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𝒘</m:t>
                              </m:r>
                            </m:e>
                            <m:sup>
                              <m:r>
                                <a:rPr lang="en-US" sz="2400" i="1">
                                  <a:latin typeface="Cambria Math" panose="02040503050406030204" pitchFamily="18" charset="0"/>
                                  <a:ea typeface="Cambria Math" panose="02040503050406030204" pitchFamily="18" charset="0"/>
                                </a:rPr>
                                <m:t>𝑇</m:t>
                              </m:r>
                            </m:sup>
                          </m:sSup>
                          <m:r>
                            <a:rPr lang="en-US" sz="2400" b="0" i="1" smtClean="0">
                              <a:latin typeface="Cambria Math" panose="02040503050406030204" pitchFamily="18" charset="0"/>
                              <a:ea typeface="Cambria Math" panose="02040503050406030204" pitchFamily="18" charset="0"/>
                            </a:rPr>
                            <m:t>𝜙</m:t>
                          </m:r>
                          <m:r>
                            <a:rPr lang="en-US" sz="2400" b="1" i="1" smtClean="0">
                              <a:latin typeface="Cambria Math" panose="02040503050406030204" pitchFamily="18" charset="0"/>
                              <a:ea typeface="Cambria Math" panose="02040503050406030204" pitchFamily="18" charset="0"/>
                            </a:rPr>
                            <m:t>(</m:t>
                          </m:r>
                          <m:sSub>
                            <m:sSubPr>
                              <m:ctrlPr>
                                <a:rPr lang="en-US" sz="2400" b="1" i="1">
                                  <a:latin typeface="Cambria Math" panose="02040503050406030204" pitchFamily="18" charset="0"/>
                                  <a:ea typeface="Cambria Math" panose="02040503050406030204" pitchFamily="18" charset="0"/>
                                </a:rPr>
                              </m:ctrlPr>
                            </m:sSubPr>
                            <m:e>
                              <m:r>
                                <a:rPr lang="en-US" sz="2400" b="1" i="1">
                                  <a:latin typeface="Cambria Math" panose="02040503050406030204" pitchFamily="18" charset="0"/>
                                  <a:ea typeface="Cambria Math" panose="02040503050406030204" pitchFamily="18" charset="0"/>
                                </a:rPr>
                                <m:t>𝒙</m:t>
                              </m:r>
                            </m:e>
                            <m:sub>
                              <m:r>
                                <a:rPr lang="en-US" sz="2400" b="0" i="1" smtClean="0">
                                  <a:latin typeface="Cambria Math" panose="02040503050406030204" pitchFamily="18" charset="0"/>
                                  <a:ea typeface="Cambria Math" panose="02040503050406030204" pitchFamily="18" charset="0"/>
                                </a:rPr>
                                <m:t>𝑖</m:t>
                              </m:r>
                            </m:sub>
                          </m:sSub>
                          <m:r>
                            <a:rPr lang="en-US" sz="2400" b="1" i="1" smtClean="0">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𝑏</m:t>
                          </m:r>
                        </m:e>
                      </m:d>
                      <m:r>
                        <a:rPr lang="en-US" sz="2400" b="0" i="1" smtClean="0">
                          <a:latin typeface="Cambria Math" panose="02040503050406030204" pitchFamily="18" charset="0"/>
                          <a:ea typeface="Cambria Math" panose="02040503050406030204" pitchFamily="18" charset="0"/>
                        </a:rPr>
                        <m:t>≥1, ∀</m:t>
                      </m:r>
                      <m:r>
                        <a:rPr lang="en-US" sz="2400" b="0" i="1" smtClean="0">
                          <a:latin typeface="Cambria Math" panose="02040503050406030204" pitchFamily="18" charset="0"/>
                          <a:ea typeface="Cambria Math" panose="02040503050406030204" pitchFamily="18" charset="0"/>
                        </a:rPr>
                        <m:t>𝑖</m:t>
                      </m:r>
                    </m:oMath>
                  </m:oMathPara>
                </a14:m>
                <a:endParaRPr lang="en-US" sz="2400" dirty="0"/>
              </a:p>
            </p:txBody>
          </p:sp>
        </mc:Choice>
        <mc:Fallback xmlns="">
          <p:sp>
            <p:nvSpPr>
              <p:cNvPr id="11" name="矩形 10"/>
              <p:cNvSpPr>
                <a:spLocks noRot="1" noChangeAspect="1" noMove="1" noResize="1" noEditPoints="1" noAdjustHandles="1" noChangeArrowheads="1" noChangeShapeType="1" noTextEdit="1"/>
              </p:cNvSpPr>
              <p:nvPr/>
            </p:nvSpPr>
            <p:spPr>
              <a:xfrm>
                <a:off x="2602868" y="2261375"/>
                <a:ext cx="4223657" cy="1317733"/>
              </a:xfrm>
              <a:prstGeom prst="rect">
                <a:avLst/>
              </a:prstGeom>
              <a:blipFill>
                <a:blip r:embed="rId4"/>
                <a:stretch>
                  <a:fillRect b="-5556"/>
                </a:stretch>
              </a:blipFill>
            </p:spPr>
            <p:txBody>
              <a:bodyPr/>
              <a:lstStyle/>
              <a:p>
                <a:r>
                  <a:rPr lang="en-US">
                    <a:noFill/>
                  </a:rPr>
                  <a:t> </a:t>
                </a:r>
              </a:p>
            </p:txBody>
          </p:sp>
        </mc:Fallback>
      </mc:AlternateContent>
    </p:spTree>
    <p:extLst>
      <p:ext uri="{BB962C8B-B14F-4D97-AF65-F5344CB8AC3E}">
        <p14:creationId xmlns:p14="http://schemas.microsoft.com/office/powerpoint/2010/main" val="44925992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Kernel </a:t>
            </a:r>
            <a:r>
              <a:rPr lang="en-US" dirty="0" smtClean="0"/>
              <a:t>function</a:t>
            </a:r>
            <a:r>
              <a:rPr lang="en-US" altLang="zh-CN" dirty="0" smtClean="0"/>
              <a:t>: </a:t>
            </a:r>
            <a:r>
              <a:rPr lang="en-US" altLang="zh-CN" dirty="0"/>
              <a:t>Motivation</a:t>
            </a:r>
            <a:endParaRPr 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a:bodyPr>
              <a:lstStyle/>
              <a:p>
                <a:r>
                  <a:rPr lang="en-US" dirty="0" smtClean="0"/>
                  <a:t>Such scheme looks attractive</a:t>
                </a:r>
              </a:p>
              <a:p>
                <a:r>
                  <a:rPr lang="en-US" dirty="0" smtClean="0"/>
                  <a:t>However, consider </a:t>
                </a:r>
                <a:r>
                  <a:rPr lang="en-US" dirty="0"/>
                  <a:t>the computational consequences of increasing the </a:t>
                </a:r>
                <a:r>
                  <a:rPr lang="en-US" dirty="0" smtClean="0"/>
                  <a:t>dimensionality</a:t>
                </a:r>
              </a:p>
              <a:p>
                <a:r>
                  <a:rPr lang="en-US" dirty="0" smtClean="0"/>
                  <a:t>If </a:t>
                </a:r>
                <a:r>
                  <a:rPr lang="en-US" i="1" dirty="0" smtClean="0">
                    <a:latin typeface="Times New Roman" panose="02020603050405020304" pitchFamily="18" charset="0"/>
                    <a:cs typeface="Times New Roman" panose="02020603050405020304" pitchFamily="18" charset="0"/>
                  </a:rPr>
                  <a:t>M</a:t>
                </a:r>
                <a:r>
                  <a:rPr lang="en-US" dirty="0" smtClean="0"/>
                  <a:t> grows </a:t>
                </a:r>
                <a:r>
                  <a:rPr lang="en-US" dirty="0"/>
                  <a:t>very quickly with respect to </a:t>
                </a:r>
                <a:r>
                  <a:rPr lang="en-US" i="1" dirty="0">
                    <a:latin typeface="Times New Roman" panose="02020603050405020304" pitchFamily="18" charset="0"/>
                    <a:cs typeface="Times New Roman" panose="02020603050405020304" pitchFamily="18" charset="0"/>
                  </a:rPr>
                  <a:t>N</a:t>
                </a:r>
                <a:r>
                  <a:rPr lang="en-US" dirty="0" smtClean="0"/>
                  <a:t> (e.g. </a:t>
                </a:r>
                <a14:m>
                  <m:oMath xmlns:m="http://schemas.openxmlformats.org/officeDocument/2006/math">
                    <m:r>
                      <a:rPr lang="en-US" b="0" i="1" smtClean="0">
                        <a:latin typeface="Cambria Math" panose="02040503050406030204" pitchFamily="18" charset="0"/>
                      </a:rPr>
                      <m:t>𝑀</m:t>
                    </m:r>
                    <m:r>
                      <a:rPr lang="en-US" b="0" i="1" smtClean="0">
                        <a:latin typeface="Cambria Math" panose="02040503050406030204" pitchFamily="18" charset="0"/>
                      </a:rPr>
                      <m:t>∈</m:t>
                    </m:r>
                    <m:r>
                      <a:rPr lang="en-US" b="0" i="1" smtClean="0">
                        <a:latin typeface="Cambria Math" panose="02040503050406030204" pitchFamily="18" charset="0"/>
                      </a:rPr>
                      <m:t>𝑂</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𝑁</m:t>
                        </m:r>
                      </m:sup>
                    </m:sSup>
                    <m:r>
                      <a:rPr lang="en-US" b="0" i="1" smtClean="0">
                        <a:latin typeface="Cambria Math" panose="02040503050406030204" pitchFamily="18" charset="0"/>
                      </a:rPr>
                      <m:t>)</m:t>
                    </m:r>
                  </m:oMath>
                </a14:m>
                <a:r>
                  <a:rPr lang="en-US" dirty="0" smtClean="0"/>
                  <a:t>), </a:t>
                </a:r>
                <a:r>
                  <a:rPr lang="en-US" dirty="0"/>
                  <a:t>then learning SVMs via dataset transformations will incur serious computational and memory problems</a:t>
                </a:r>
                <a:r>
                  <a:rPr lang="en-US" dirty="0" smtClean="0"/>
                  <a:t>!</a:t>
                </a:r>
              </a:p>
              <a:p>
                <a:pPr>
                  <a:spcAft>
                    <a:spcPts val="0"/>
                  </a:spcAft>
                </a:pPr>
                <a:r>
                  <a:rPr lang="en-US" dirty="0" smtClean="0"/>
                  <a:t>For example: a </a:t>
                </a:r>
                <a:r>
                  <a:rPr lang="en-US" dirty="0"/>
                  <a:t>quadratic </a:t>
                </a:r>
                <a:r>
                  <a:rPr lang="en-US" dirty="0" smtClean="0"/>
                  <a:t>kernel </a:t>
                </a:r>
                <a:r>
                  <a:rPr lang="en-US" dirty="0"/>
                  <a:t>(implicitly) performs the </a:t>
                </a:r>
                <a:r>
                  <a:rPr lang="en-US" dirty="0" smtClean="0"/>
                  <a:t>transformation </a:t>
                </a:r>
                <a14:m>
                  <m:oMath xmlns:m="http://schemas.openxmlformats.org/officeDocument/2006/math">
                    <m:r>
                      <a:rPr lang="en-US" i="1">
                        <a:latin typeface="Cambria Math" panose="02040503050406030204" pitchFamily="18" charset="0"/>
                      </a:rPr>
                      <m:t>𝜙</m:t>
                    </m:r>
                    <m:d>
                      <m:dPr>
                        <m:ctrlPr>
                          <a:rPr lang="en-US" i="1">
                            <a:latin typeface="Cambria Math" panose="02040503050406030204" pitchFamily="18" charset="0"/>
                          </a:rPr>
                        </m:ctrlPr>
                      </m:dPr>
                      <m:e>
                        <m:r>
                          <a:rPr lang="en-US" b="1" i="1">
                            <a:latin typeface="Cambria Math" panose="02040503050406030204" pitchFamily="18" charset="0"/>
                          </a:rPr>
                          <m:t>𝒙</m:t>
                        </m:r>
                      </m:e>
                    </m:d>
                    <m:r>
                      <a:rPr lang="en-US" i="1" smtClean="0">
                        <a:latin typeface="Cambria Math" panose="02040503050406030204" pitchFamily="18" charset="0"/>
                      </a:rPr>
                      <m:t>=</m:t>
                    </m:r>
                  </m:oMath>
                </a14:m>
                <a:endParaRPr lang="en-US" dirty="0" smtClean="0"/>
              </a:p>
              <a:p>
                <a:pPr>
                  <a:spcAft>
                    <a:spcPts val="0"/>
                  </a:spcAft>
                </a:pPr>
                <a:endParaRPr lang="en-US" dirty="0"/>
              </a:p>
              <a:p>
                <a:pPr>
                  <a:spcAft>
                    <a:spcPts val="0"/>
                  </a:spcAft>
                </a:pPr>
                <a:r>
                  <a:rPr lang="en-US" dirty="0" smtClean="0"/>
                  <a:t>If </a:t>
                </a:r>
                <a14:m>
                  <m:oMath xmlns:m="http://schemas.openxmlformats.org/officeDocument/2006/math">
                    <m:r>
                      <a:rPr lang="en-US" b="1" i="1" smtClean="0">
                        <a:latin typeface="Cambria Math" panose="02040503050406030204" pitchFamily="18" charset="0"/>
                      </a:rPr>
                      <m:t>𝒙</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e>
                        </m:d>
                      </m:e>
                      <m:sup>
                        <m:r>
                          <a:rPr lang="en-US" b="0" i="1" smtClean="0">
                            <a:latin typeface="Cambria Math" panose="02040503050406030204" pitchFamily="18" charset="0"/>
                          </a:rPr>
                          <m:t>𝑇</m:t>
                        </m:r>
                      </m:sup>
                    </m:sSup>
                  </m:oMath>
                </a14:m>
                <a:r>
                  <a:rPr lang="en-US" dirty="0" smtClean="0"/>
                  <a:t>, this </a:t>
                </a:r>
                <a:r>
                  <a:rPr lang="en-US" dirty="0"/>
                  <a:t>transformation adds three additional </a:t>
                </a:r>
                <a:r>
                  <a:rPr lang="en-US" dirty="0" smtClean="0"/>
                  <a:t>dimensions </a:t>
                </a:r>
                <a14:m>
                  <m:oMath xmlns:m="http://schemas.openxmlformats.org/officeDocument/2006/math">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ℝ</m:t>
                        </m:r>
                      </m:e>
                      <m:sup>
                        <m:r>
                          <a:rPr lang="en-US" b="0" i="1" smtClean="0">
                            <a:latin typeface="Cambria Math" panose="02040503050406030204" pitchFamily="18" charset="0"/>
                            <a:ea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ℝ</m:t>
                        </m:r>
                      </m:e>
                      <m:sup>
                        <m:r>
                          <a:rPr lang="en-US" b="0" i="1" smtClean="0">
                            <a:latin typeface="Cambria Math" panose="02040503050406030204" pitchFamily="18" charset="0"/>
                            <a:ea typeface="Cambria Math" panose="02040503050406030204" pitchFamily="18" charset="0"/>
                          </a:rPr>
                          <m:t>5</m:t>
                        </m:r>
                      </m:sup>
                    </m:sSup>
                  </m:oMath>
                </a14:m>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3"/>
                <a:stretch>
                  <a:fillRect l="-1140" t="-1568"/>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11/1/2018</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55</a:t>
            </a:fld>
            <a:endParaRPr lang="en-US"/>
          </a:p>
        </p:txBody>
      </p:sp>
      <mc:AlternateContent xmlns:mc="http://schemas.openxmlformats.org/markup-compatibility/2006" xmlns:a14="http://schemas.microsoft.com/office/drawing/2010/main">
        <mc:Choice Requires="a14">
          <p:sp>
            <p:nvSpPr>
              <p:cNvPr id="7" name="矩形 6"/>
              <p:cNvSpPr/>
              <p:nvPr/>
            </p:nvSpPr>
            <p:spPr>
              <a:xfrm>
                <a:off x="587829" y="4151837"/>
                <a:ext cx="8029855" cy="367921"/>
              </a:xfrm>
              <a:prstGeom prst="rect">
                <a:avLst/>
              </a:prstGeom>
            </p:spPr>
            <p:txBody>
              <a:bodyPr wrap="square">
                <a:spAutoFit/>
              </a:bodyPr>
              <a:lstStyle/>
              <a:p>
                <a:pPr>
                  <a:spcAft>
                    <a:spcPts val="0"/>
                  </a:spcAft>
                </a:pPr>
                <a14:m>
                  <m:oMathPara xmlns:m="http://schemas.openxmlformats.org/officeDocument/2006/math">
                    <m:oMathParaPr>
                      <m:jc m:val="left"/>
                    </m:oMathParaPr>
                    <m:oMath xmlns:m="http://schemas.openxmlformats.org/officeDocument/2006/math">
                      <m:r>
                        <a:rPr lang="en-US" sz="1600" i="1" smtClean="0">
                          <a:latin typeface="Cambria Math" panose="02040503050406030204" pitchFamily="18" charset="0"/>
                        </a:rPr>
                        <m:t>[</m:t>
                      </m:r>
                      <m:sSubSup>
                        <m:sSubSupPr>
                          <m:ctrlPr>
                            <a:rPr lang="en-US" sz="1600" i="1">
                              <a:latin typeface="Cambria Math" panose="02040503050406030204" pitchFamily="18" charset="0"/>
                            </a:rPr>
                          </m:ctrlPr>
                        </m:sSubSupPr>
                        <m:e>
                          <m:r>
                            <a:rPr lang="en-US" sz="1600" i="1">
                              <a:latin typeface="Cambria Math" panose="02040503050406030204" pitchFamily="18" charset="0"/>
                            </a:rPr>
                            <m:t>𝑥</m:t>
                          </m:r>
                        </m:e>
                        <m:sub>
                          <m:r>
                            <a:rPr lang="en-US" sz="1600" i="1">
                              <a:latin typeface="Cambria Math" panose="02040503050406030204" pitchFamily="18" charset="0"/>
                            </a:rPr>
                            <m:t>𝑛</m:t>
                          </m:r>
                        </m:sub>
                        <m:sup>
                          <m:r>
                            <a:rPr lang="en-US" sz="1600" i="1">
                              <a:latin typeface="Cambria Math" panose="02040503050406030204" pitchFamily="18" charset="0"/>
                            </a:rPr>
                            <m:t>2</m:t>
                          </m:r>
                        </m:sup>
                      </m:sSubSup>
                      <m:r>
                        <a:rPr lang="en-US" sz="1600" i="1">
                          <a:latin typeface="Cambria Math" panose="02040503050406030204" pitchFamily="18" charset="0"/>
                        </a:rPr>
                        <m:t>,…,</m:t>
                      </m:r>
                      <m:sSubSup>
                        <m:sSubSupPr>
                          <m:ctrlPr>
                            <a:rPr lang="en-US" sz="1600" i="1">
                              <a:latin typeface="Cambria Math" panose="02040503050406030204" pitchFamily="18" charset="0"/>
                            </a:rPr>
                          </m:ctrlPr>
                        </m:sSubSupPr>
                        <m:e>
                          <m:r>
                            <a:rPr lang="en-US" sz="1600" i="1">
                              <a:latin typeface="Cambria Math" panose="02040503050406030204" pitchFamily="18" charset="0"/>
                            </a:rPr>
                            <m:t>𝑥</m:t>
                          </m:r>
                        </m:e>
                        <m:sub>
                          <m:r>
                            <a:rPr lang="en-US" sz="1600" i="1">
                              <a:latin typeface="Cambria Math" panose="02040503050406030204" pitchFamily="18" charset="0"/>
                            </a:rPr>
                            <m:t>1</m:t>
                          </m:r>
                        </m:sub>
                        <m:sup>
                          <m:r>
                            <a:rPr lang="en-US" sz="1600" i="1">
                              <a:latin typeface="Cambria Math" panose="02040503050406030204" pitchFamily="18" charset="0"/>
                            </a:rPr>
                            <m:t>2</m:t>
                          </m:r>
                        </m:sup>
                      </m:sSubSup>
                      <m:r>
                        <a:rPr lang="en-US" sz="1600" i="1">
                          <a:latin typeface="Cambria Math" panose="02040503050406030204" pitchFamily="18" charset="0"/>
                        </a:rPr>
                        <m:t>, </m:t>
                      </m:r>
                      <m:rad>
                        <m:radPr>
                          <m:degHide m:val="on"/>
                          <m:ctrlPr>
                            <a:rPr lang="en-US" sz="1600" i="1">
                              <a:latin typeface="Cambria Math" panose="02040503050406030204" pitchFamily="18" charset="0"/>
                            </a:rPr>
                          </m:ctrlPr>
                        </m:radPr>
                        <m:deg/>
                        <m:e>
                          <m:r>
                            <a:rPr lang="en-US" sz="1600" i="1">
                              <a:latin typeface="Cambria Math" panose="02040503050406030204" pitchFamily="18" charset="0"/>
                            </a:rPr>
                            <m:t>2</m:t>
                          </m:r>
                        </m:e>
                      </m:rad>
                      <m:sSub>
                        <m:sSubPr>
                          <m:ctrlPr>
                            <a:rPr lang="en-US" sz="1600" i="1">
                              <a:latin typeface="Cambria Math" panose="02040503050406030204" pitchFamily="18" charset="0"/>
                            </a:rPr>
                          </m:ctrlPr>
                        </m:sSubPr>
                        <m:e>
                          <m:r>
                            <a:rPr lang="en-US" sz="1600" i="1">
                              <a:latin typeface="Cambria Math" panose="02040503050406030204" pitchFamily="18" charset="0"/>
                            </a:rPr>
                            <m:t>𝑥</m:t>
                          </m:r>
                        </m:e>
                        <m:sub>
                          <m:r>
                            <a:rPr lang="en-US" sz="1600" i="1">
                              <a:latin typeface="Cambria Math" panose="02040503050406030204" pitchFamily="18" charset="0"/>
                            </a:rPr>
                            <m:t>𝑛</m:t>
                          </m:r>
                        </m:sub>
                      </m:sSub>
                      <m:sSub>
                        <m:sSubPr>
                          <m:ctrlPr>
                            <a:rPr lang="en-US" sz="1600" i="1">
                              <a:latin typeface="Cambria Math" panose="02040503050406030204" pitchFamily="18" charset="0"/>
                            </a:rPr>
                          </m:ctrlPr>
                        </m:sSubPr>
                        <m:e>
                          <m:r>
                            <a:rPr lang="en-US" sz="1600" i="1">
                              <a:latin typeface="Cambria Math" panose="02040503050406030204" pitchFamily="18" charset="0"/>
                            </a:rPr>
                            <m:t>𝑥</m:t>
                          </m:r>
                        </m:e>
                        <m:sub>
                          <m:r>
                            <a:rPr lang="en-US" sz="1600" i="1">
                              <a:latin typeface="Cambria Math" panose="02040503050406030204" pitchFamily="18" charset="0"/>
                            </a:rPr>
                            <m:t>𝑛</m:t>
                          </m:r>
                          <m:r>
                            <a:rPr lang="en-US" sz="1600" i="1">
                              <a:latin typeface="Cambria Math" panose="02040503050406030204" pitchFamily="18" charset="0"/>
                            </a:rPr>
                            <m:t>−1</m:t>
                          </m:r>
                        </m:sub>
                      </m:sSub>
                      <m:r>
                        <a:rPr lang="en-US" sz="1600" i="1">
                          <a:latin typeface="Cambria Math" panose="02040503050406030204" pitchFamily="18" charset="0"/>
                        </a:rPr>
                        <m:t>,…,</m:t>
                      </m:r>
                      <m:rad>
                        <m:radPr>
                          <m:degHide m:val="on"/>
                          <m:ctrlPr>
                            <a:rPr lang="en-US" sz="1600" i="1">
                              <a:latin typeface="Cambria Math" panose="02040503050406030204" pitchFamily="18" charset="0"/>
                            </a:rPr>
                          </m:ctrlPr>
                        </m:radPr>
                        <m:deg/>
                        <m:e>
                          <m:r>
                            <a:rPr lang="en-US" sz="1600" i="1">
                              <a:latin typeface="Cambria Math" panose="02040503050406030204" pitchFamily="18" charset="0"/>
                            </a:rPr>
                            <m:t>2</m:t>
                          </m:r>
                        </m:e>
                      </m:rad>
                      <m:sSub>
                        <m:sSubPr>
                          <m:ctrlPr>
                            <a:rPr lang="en-US" sz="1600" i="1">
                              <a:latin typeface="Cambria Math" panose="02040503050406030204" pitchFamily="18" charset="0"/>
                            </a:rPr>
                          </m:ctrlPr>
                        </m:sSubPr>
                        <m:e>
                          <m:r>
                            <a:rPr lang="en-US" sz="1600" i="1">
                              <a:latin typeface="Cambria Math" panose="02040503050406030204" pitchFamily="18" charset="0"/>
                            </a:rPr>
                            <m:t>𝑥</m:t>
                          </m:r>
                        </m:e>
                        <m:sub>
                          <m:r>
                            <a:rPr lang="en-US" sz="1600" i="1">
                              <a:latin typeface="Cambria Math" panose="02040503050406030204" pitchFamily="18" charset="0"/>
                            </a:rPr>
                            <m:t>𝑛</m:t>
                          </m:r>
                        </m:sub>
                      </m:sSub>
                      <m:sSub>
                        <m:sSubPr>
                          <m:ctrlPr>
                            <a:rPr lang="en-US" sz="1600" i="1">
                              <a:latin typeface="Cambria Math" panose="02040503050406030204" pitchFamily="18" charset="0"/>
                            </a:rPr>
                          </m:ctrlPr>
                        </m:sSubPr>
                        <m:e>
                          <m:r>
                            <a:rPr lang="en-US" sz="1600" i="1">
                              <a:latin typeface="Cambria Math" panose="02040503050406030204" pitchFamily="18" charset="0"/>
                            </a:rPr>
                            <m:t>𝑥</m:t>
                          </m:r>
                        </m:e>
                        <m:sub>
                          <m:r>
                            <a:rPr lang="en-US" sz="1600" i="1">
                              <a:latin typeface="Cambria Math" panose="02040503050406030204" pitchFamily="18" charset="0"/>
                            </a:rPr>
                            <m:t>1</m:t>
                          </m:r>
                        </m:sub>
                      </m:sSub>
                      <m:r>
                        <a:rPr lang="en-US" sz="1600" i="1">
                          <a:latin typeface="Cambria Math" panose="02040503050406030204" pitchFamily="18" charset="0"/>
                        </a:rPr>
                        <m:t>,</m:t>
                      </m:r>
                      <m:rad>
                        <m:radPr>
                          <m:degHide m:val="on"/>
                          <m:ctrlPr>
                            <a:rPr lang="en-US" sz="1600" i="1">
                              <a:latin typeface="Cambria Math" panose="02040503050406030204" pitchFamily="18" charset="0"/>
                            </a:rPr>
                          </m:ctrlPr>
                        </m:radPr>
                        <m:deg/>
                        <m:e>
                          <m:r>
                            <a:rPr lang="en-US" sz="1600" i="1">
                              <a:latin typeface="Cambria Math" panose="02040503050406030204" pitchFamily="18" charset="0"/>
                            </a:rPr>
                            <m:t>2</m:t>
                          </m:r>
                        </m:e>
                      </m:rad>
                      <m:sSub>
                        <m:sSubPr>
                          <m:ctrlPr>
                            <a:rPr lang="en-US" sz="1600" i="1">
                              <a:latin typeface="Cambria Math" panose="02040503050406030204" pitchFamily="18" charset="0"/>
                            </a:rPr>
                          </m:ctrlPr>
                        </m:sSubPr>
                        <m:e>
                          <m:r>
                            <a:rPr lang="en-US" sz="1600" i="1">
                              <a:latin typeface="Cambria Math" panose="02040503050406030204" pitchFamily="18" charset="0"/>
                            </a:rPr>
                            <m:t>𝑥</m:t>
                          </m:r>
                        </m:e>
                        <m:sub>
                          <m:r>
                            <a:rPr lang="en-US" sz="1600" i="1">
                              <a:latin typeface="Cambria Math" panose="02040503050406030204" pitchFamily="18" charset="0"/>
                            </a:rPr>
                            <m:t>𝑛</m:t>
                          </m:r>
                          <m:r>
                            <a:rPr lang="en-US" sz="1600" i="1">
                              <a:latin typeface="Cambria Math" panose="02040503050406030204" pitchFamily="18" charset="0"/>
                            </a:rPr>
                            <m:t>−1</m:t>
                          </m:r>
                        </m:sub>
                      </m:sSub>
                      <m:sSub>
                        <m:sSubPr>
                          <m:ctrlPr>
                            <a:rPr lang="en-US" sz="1600" i="1">
                              <a:latin typeface="Cambria Math" panose="02040503050406030204" pitchFamily="18" charset="0"/>
                            </a:rPr>
                          </m:ctrlPr>
                        </m:sSubPr>
                        <m:e>
                          <m:r>
                            <a:rPr lang="en-US" sz="1600" i="1">
                              <a:latin typeface="Cambria Math" panose="02040503050406030204" pitchFamily="18" charset="0"/>
                            </a:rPr>
                            <m:t>𝑥</m:t>
                          </m:r>
                        </m:e>
                        <m:sub>
                          <m:r>
                            <a:rPr lang="en-US" sz="1600" i="1">
                              <a:latin typeface="Cambria Math" panose="02040503050406030204" pitchFamily="18" charset="0"/>
                            </a:rPr>
                            <m:t>𝑛</m:t>
                          </m:r>
                          <m:r>
                            <a:rPr lang="en-US" sz="1600" i="1">
                              <a:latin typeface="Cambria Math" panose="02040503050406030204" pitchFamily="18" charset="0"/>
                            </a:rPr>
                            <m:t>−2</m:t>
                          </m:r>
                        </m:sub>
                      </m:sSub>
                      <m:r>
                        <a:rPr lang="en-US" sz="1600" i="1">
                          <a:latin typeface="Cambria Math" panose="02040503050406030204" pitchFamily="18" charset="0"/>
                        </a:rPr>
                        <m:t>,…,</m:t>
                      </m:r>
                      <m:rad>
                        <m:radPr>
                          <m:degHide m:val="on"/>
                          <m:ctrlPr>
                            <a:rPr lang="en-US" sz="1600" i="1">
                              <a:latin typeface="Cambria Math" panose="02040503050406030204" pitchFamily="18" charset="0"/>
                            </a:rPr>
                          </m:ctrlPr>
                        </m:radPr>
                        <m:deg/>
                        <m:e>
                          <m:r>
                            <a:rPr lang="en-US" sz="1600" i="1">
                              <a:latin typeface="Cambria Math" panose="02040503050406030204" pitchFamily="18" charset="0"/>
                            </a:rPr>
                            <m:t>2</m:t>
                          </m:r>
                        </m:e>
                      </m:rad>
                      <m:sSub>
                        <m:sSubPr>
                          <m:ctrlPr>
                            <a:rPr lang="en-US" sz="1600" i="1">
                              <a:latin typeface="Cambria Math" panose="02040503050406030204" pitchFamily="18" charset="0"/>
                            </a:rPr>
                          </m:ctrlPr>
                        </m:sSubPr>
                        <m:e>
                          <m:r>
                            <a:rPr lang="en-US" sz="1600" i="1">
                              <a:latin typeface="Cambria Math" panose="02040503050406030204" pitchFamily="18" charset="0"/>
                            </a:rPr>
                            <m:t>𝑥</m:t>
                          </m:r>
                        </m:e>
                        <m:sub>
                          <m:r>
                            <a:rPr lang="en-US" sz="1600" i="1">
                              <a:latin typeface="Cambria Math" panose="02040503050406030204" pitchFamily="18" charset="0"/>
                            </a:rPr>
                            <m:t>𝑛</m:t>
                          </m:r>
                          <m:r>
                            <a:rPr lang="en-US" sz="1600" i="1">
                              <a:latin typeface="Cambria Math" panose="02040503050406030204" pitchFamily="18" charset="0"/>
                            </a:rPr>
                            <m:t>−1</m:t>
                          </m:r>
                        </m:sub>
                      </m:sSub>
                      <m:sSub>
                        <m:sSubPr>
                          <m:ctrlPr>
                            <a:rPr lang="en-US" sz="1600" i="1">
                              <a:latin typeface="Cambria Math" panose="02040503050406030204" pitchFamily="18" charset="0"/>
                            </a:rPr>
                          </m:ctrlPr>
                        </m:sSubPr>
                        <m:e>
                          <m:r>
                            <a:rPr lang="en-US" sz="1600" i="1">
                              <a:latin typeface="Cambria Math" panose="02040503050406030204" pitchFamily="18" charset="0"/>
                            </a:rPr>
                            <m:t>𝑥</m:t>
                          </m:r>
                        </m:e>
                        <m:sub>
                          <m:r>
                            <a:rPr lang="en-US" sz="1600" i="1">
                              <a:latin typeface="Cambria Math" panose="02040503050406030204" pitchFamily="18" charset="0"/>
                            </a:rPr>
                            <m:t>1</m:t>
                          </m:r>
                        </m:sub>
                      </m:sSub>
                      <m:r>
                        <a:rPr lang="en-US" sz="1600" i="1">
                          <a:latin typeface="Cambria Math" panose="02040503050406030204" pitchFamily="18" charset="0"/>
                        </a:rPr>
                        <m:t>,…,</m:t>
                      </m:r>
                      <m:rad>
                        <m:radPr>
                          <m:degHide m:val="on"/>
                          <m:ctrlPr>
                            <a:rPr lang="en-US" sz="1600" i="1">
                              <a:latin typeface="Cambria Math" panose="02040503050406030204" pitchFamily="18" charset="0"/>
                            </a:rPr>
                          </m:ctrlPr>
                        </m:radPr>
                        <m:deg/>
                        <m:e>
                          <m:r>
                            <a:rPr lang="en-US" sz="1600" i="1">
                              <a:latin typeface="Cambria Math" panose="02040503050406030204" pitchFamily="18" charset="0"/>
                            </a:rPr>
                            <m:t>2</m:t>
                          </m:r>
                        </m:e>
                      </m:rad>
                      <m:sSub>
                        <m:sSubPr>
                          <m:ctrlPr>
                            <a:rPr lang="en-US" sz="1600" i="1">
                              <a:latin typeface="Cambria Math" panose="02040503050406030204" pitchFamily="18" charset="0"/>
                            </a:rPr>
                          </m:ctrlPr>
                        </m:sSubPr>
                        <m:e>
                          <m:r>
                            <a:rPr lang="en-US" sz="1600" i="1">
                              <a:latin typeface="Cambria Math" panose="02040503050406030204" pitchFamily="18" charset="0"/>
                            </a:rPr>
                            <m:t>𝑥</m:t>
                          </m:r>
                        </m:e>
                        <m:sub>
                          <m:r>
                            <a:rPr lang="en-US" sz="1600" i="1">
                              <a:latin typeface="Cambria Math" panose="02040503050406030204" pitchFamily="18" charset="0"/>
                            </a:rPr>
                            <m:t>2</m:t>
                          </m:r>
                        </m:sub>
                      </m:sSub>
                      <m:sSub>
                        <m:sSubPr>
                          <m:ctrlPr>
                            <a:rPr lang="en-US" sz="1600" i="1">
                              <a:latin typeface="Cambria Math" panose="02040503050406030204" pitchFamily="18" charset="0"/>
                            </a:rPr>
                          </m:ctrlPr>
                        </m:sSubPr>
                        <m:e>
                          <m:r>
                            <a:rPr lang="en-US" sz="1600" i="1">
                              <a:latin typeface="Cambria Math" panose="02040503050406030204" pitchFamily="18" charset="0"/>
                            </a:rPr>
                            <m:t>𝑥</m:t>
                          </m:r>
                        </m:e>
                        <m:sub>
                          <m:r>
                            <a:rPr lang="en-US" sz="1600" i="1">
                              <a:latin typeface="Cambria Math" panose="02040503050406030204" pitchFamily="18" charset="0"/>
                            </a:rPr>
                            <m:t>1</m:t>
                          </m:r>
                        </m:sub>
                      </m:sSub>
                      <m:r>
                        <a:rPr lang="en-US" sz="1600" i="1">
                          <a:latin typeface="Cambria Math" panose="02040503050406030204" pitchFamily="18" charset="0"/>
                        </a:rPr>
                        <m:t>,</m:t>
                      </m:r>
                      <m:rad>
                        <m:radPr>
                          <m:degHide m:val="on"/>
                          <m:ctrlPr>
                            <a:rPr lang="en-US" sz="1600" i="1">
                              <a:latin typeface="Cambria Math" panose="02040503050406030204" pitchFamily="18" charset="0"/>
                            </a:rPr>
                          </m:ctrlPr>
                        </m:radPr>
                        <m:deg/>
                        <m:e>
                          <m:r>
                            <a:rPr lang="en-US" sz="1600" i="1">
                              <a:latin typeface="Cambria Math" panose="02040503050406030204" pitchFamily="18" charset="0"/>
                            </a:rPr>
                            <m:t>2</m:t>
                          </m:r>
                          <m:r>
                            <a:rPr lang="en-US" sz="1600" i="1">
                              <a:latin typeface="Cambria Math" panose="02040503050406030204" pitchFamily="18" charset="0"/>
                            </a:rPr>
                            <m:t>𝑐</m:t>
                          </m:r>
                        </m:e>
                      </m:rad>
                      <m:sSub>
                        <m:sSubPr>
                          <m:ctrlPr>
                            <a:rPr lang="en-US" sz="1600" i="1">
                              <a:latin typeface="Cambria Math" panose="02040503050406030204" pitchFamily="18" charset="0"/>
                            </a:rPr>
                          </m:ctrlPr>
                        </m:sSubPr>
                        <m:e>
                          <m:r>
                            <a:rPr lang="en-US" sz="1600" i="1">
                              <a:latin typeface="Cambria Math" panose="02040503050406030204" pitchFamily="18" charset="0"/>
                            </a:rPr>
                            <m:t>𝑥</m:t>
                          </m:r>
                        </m:e>
                        <m:sub>
                          <m:r>
                            <a:rPr lang="en-US" sz="1600" i="1">
                              <a:latin typeface="Cambria Math" panose="02040503050406030204" pitchFamily="18" charset="0"/>
                            </a:rPr>
                            <m:t>𝑛</m:t>
                          </m:r>
                        </m:sub>
                      </m:sSub>
                      <m:r>
                        <a:rPr lang="en-US" sz="1600" i="1">
                          <a:latin typeface="Cambria Math" panose="02040503050406030204" pitchFamily="18" charset="0"/>
                        </a:rPr>
                        <m:t>,</m:t>
                      </m:r>
                      <m:r>
                        <a:rPr lang="en-US" sz="1600" b="0" i="1" smtClean="0">
                          <a:latin typeface="Cambria Math" panose="02040503050406030204" pitchFamily="18" charset="0"/>
                        </a:rPr>
                        <m:t>…,</m:t>
                      </m:r>
                      <m:rad>
                        <m:radPr>
                          <m:degHide m:val="on"/>
                          <m:ctrlPr>
                            <a:rPr lang="en-US" sz="1600" i="1">
                              <a:latin typeface="Cambria Math" panose="02040503050406030204" pitchFamily="18" charset="0"/>
                            </a:rPr>
                          </m:ctrlPr>
                        </m:radPr>
                        <m:deg/>
                        <m:e>
                          <m:r>
                            <a:rPr lang="en-US" sz="1600" i="1">
                              <a:latin typeface="Cambria Math" panose="02040503050406030204" pitchFamily="18" charset="0"/>
                            </a:rPr>
                            <m:t>2</m:t>
                          </m:r>
                        </m:e>
                      </m:rad>
                      <m:r>
                        <a:rPr lang="en-US" sz="1600" i="1">
                          <a:latin typeface="Cambria Math" panose="02040503050406030204" pitchFamily="18" charset="0"/>
                        </a:rPr>
                        <m:t>𝑐</m:t>
                      </m:r>
                      <m:sSub>
                        <m:sSubPr>
                          <m:ctrlPr>
                            <a:rPr lang="en-US" sz="1600" i="1">
                              <a:latin typeface="Cambria Math" panose="02040503050406030204" pitchFamily="18" charset="0"/>
                            </a:rPr>
                          </m:ctrlPr>
                        </m:sSubPr>
                        <m:e>
                          <m:r>
                            <a:rPr lang="en-US" sz="1600" i="1">
                              <a:latin typeface="Cambria Math" panose="02040503050406030204" pitchFamily="18" charset="0"/>
                            </a:rPr>
                            <m:t>𝑥</m:t>
                          </m:r>
                        </m:e>
                        <m:sub>
                          <m:r>
                            <a:rPr lang="en-US" sz="1600" i="1">
                              <a:latin typeface="Cambria Math" panose="02040503050406030204" pitchFamily="18" charset="0"/>
                            </a:rPr>
                            <m:t>1</m:t>
                          </m:r>
                        </m:sub>
                      </m:sSub>
                      <m:r>
                        <a:rPr lang="en-US" sz="1600" i="1">
                          <a:latin typeface="Cambria Math" panose="02040503050406030204" pitchFamily="18" charset="0"/>
                        </a:rPr>
                        <m:t>,</m:t>
                      </m:r>
                      <m:r>
                        <a:rPr lang="en-US" sz="1600" i="1">
                          <a:latin typeface="Cambria Math" panose="02040503050406030204" pitchFamily="18" charset="0"/>
                        </a:rPr>
                        <m:t>𝑐</m:t>
                      </m:r>
                      <m:r>
                        <a:rPr lang="en-US" sz="1600" i="1">
                          <a:latin typeface="Cambria Math" panose="02040503050406030204" pitchFamily="18" charset="0"/>
                        </a:rPr>
                        <m:t>]</m:t>
                      </m:r>
                    </m:oMath>
                  </m:oMathPara>
                </a14:m>
                <a:endParaRPr lang="en-US" sz="1600" dirty="0"/>
              </a:p>
            </p:txBody>
          </p:sp>
        </mc:Choice>
        <mc:Fallback xmlns="">
          <p:sp>
            <p:nvSpPr>
              <p:cNvPr id="7" name="矩形 6"/>
              <p:cNvSpPr>
                <a:spLocks noRot="1" noChangeAspect="1" noMove="1" noResize="1" noEditPoints="1" noAdjustHandles="1" noChangeArrowheads="1" noChangeShapeType="1" noTextEdit="1"/>
              </p:cNvSpPr>
              <p:nvPr/>
            </p:nvSpPr>
            <p:spPr>
              <a:xfrm>
                <a:off x="587829" y="4151837"/>
                <a:ext cx="8029855" cy="367921"/>
              </a:xfrm>
              <a:prstGeom prst="rect">
                <a:avLst/>
              </a:prstGeom>
              <a:blipFill>
                <a:blip r:embed="rId4"/>
                <a:stretch>
                  <a:fillRect b="-10000"/>
                </a:stretch>
              </a:blipFill>
            </p:spPr>
            <p:txBody>
              <a:bodyPr/>
              <a:lstStyle/>
              <a:p>
                <a:r>
                  <a:rPr lang="en-US">
                    <a:noFill/>
                  </a:rPr>
                  <a:t> </a:t>
                </a:r>
              </a:p>
            </p:txBody>
          </p:sp>
        </mc:Fallback>
      </mc:AlternateContent>
    </p:spTree>
    <p:extLst>
      <p:ext uri="{BB962C8B-B14F-4D97-AF65-F5344CB8AC3E}">
        <p14:creationId xmlns:p14="http://schemas.microsoft.com/office/powerpoint/2010/main" val="267248333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Kernel </a:t>
            </a:r>
            <a:r>
              <a:rPr lang="en-US" dirty="0" smtClean="0"/>
              <a:t>function</a:t>
            </a:r>
            <a:endParaRPr 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dirty="0" smtClean="0"/>
                  <a:t>If only there exists a function </a:t>
                </a:r>
                <a14:m>
                  <m:oMath xmlns:m="http://schemas.openxmlformats.org/officeDocument/2006/math">
                    <m:r>
                      <a:rPr lang="en-US" i="1">
                        <a:latin typeface="Cambria Math" panose="02040503050406030204" pitchFamily="18" charset="0"/>
                      </a:rPr>
                      <m:t>𝐾</m:t>
                    </m:r>
                    <m:r>
                      <a:rPr lang="en-US" b="0" i="1" smtClean="0">
                        <a:latin typeface="Cambria Math" panose="02040503050406030204" pitchFamily="18" charset="0"/>
                      </a:rPr>
                      <m:t>(</m:t>
                    </m:r>
                    <m:r>
                      <a:rPr lang="en-US" b="1" i="1" smtClean="0">
                        <a:latin typeface="Cambria Math" panose="02040503050406030204" pitchFamily="18" charset="0"/>
                      </a:rPr>
                      <m:t>𝒙</m:t>
                    </m:r>
                    <m:r>
                      <a:rPr lang="en-US" b="0" i="1" smtClean="0">
                        <a:latin typeface="Cambria Math" panose="02040503050406030204" pitchFamily="18" charset="0"/>
                      </a:rPr>
                      <m:t>,</m:t>
                    </m:r>
                    <m:r>
                      <a:rPr lang="en-US" b="1" i="1" smtClean="0">
                        <a:latin typeface="Cambria Math" panose="02040503050406030204" pitchFamily="18" charset="0"/>
                      </a:rPr>
                      <m:t>𝒚</m:t>
                    </m:r>
                    <m:r>
                      <a:rPr lang="en-US" b="0" i="1" smtClean="0">
                        <a:latin typeface="Cambria Math" panose="02040503050406030204" pitchFamily="18" charset="0"/>
                      </a:rPr>
                      <m:t>)</m:t>
                    </m:r>
                  </m:oMath>
                </a14:m>
                <a:r>
                  <a:rPr lang="en-US" dirty="0" smtClean="0"/>
                  <a:t> </a:t>
                </a:r>
                <a:r>
                  <a:rPr lang="en-US" altLang="zh-CN" dirty="0" smtClean="0"/>
                  <a:t>such that</a:t>
                </a:r>
                <a:endParaRPr lang="en-US" dirty="0" smtClean="0"/>
              </a:p>
              <a:p>
                <a:pPr algn="ctr"/>
                <a14:m>
                  <m:oMath xmlns:m="http://schemas.openxmlformats.org/officeDocument/2006/math">
                    <m:r>
                      <a:rPr lang="en-US" b="0" i="1" smtClean="0">
                        <a:latin typeface="Cambria Math" panose="02040503050406030204" pitchFamily="18" charset="0"/>
                      </a:rPr>
                      <m:t>𝐾</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1" i="1" smtClean="0">
                                <a:latin typeface="Cambria Math" panose="02040503050406030204" pitchFamily="18" charset="0"/>
                              </a:rPr>
                              <m:t>𝒙</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1" i="1" smtClean="0">
                                <a:latin typeface="Cambria Math" panose="02040503050406030204" pitchFamily="18" charset="0"/>
                              </a:rPr>
                              <m:t>𝒙</m:t>
                            </m:r>
                          </m:e>
                          <m:sub>
                            <m:r>
                              <a:rPr lang="en-US" b="0" i="1" smtClean="0">
                                <a:latin typeface="Cambria Math" panose="02040503050406030204" pitchFamily="18" charset="0"/>
                              </a:rPr>
                              <m:t>𝑗</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𝜙</m:t>
                        </m:r>
                        <m:d>
                          <m:dPr>
                            <m:ctrlPr>
                              <a:rPr lang="en-US" i="1">
                                <a:latin typeface="Cambria Math" panose="02040503050406030204" pitchFamily="18" charset="0"/>
                              </a:rPr>
                            </m:ctrlPr>
                          </m:dPr>
                          <m:e>
                            <m:sSub>
                              <m:sSubPr>
                                <m:ctrlPr>
                                  <a:rPr lang="en-US" b="1" i="1" smtClean="0">
                                    <a:latin typeface="Cambria Math" panose="02040503050406030204" pitchFamily="18" charset="0"/>
                                  </a:rPr>
                                </m:ctrlPr>
                              </m:sSubPr>
                              <m:e>
                                <m:r>
                                  <a:rPr lang="en-US" b="1" i="1">
                                    <a:latin typeface="Cambria Math" panose="02040503050406030204" pitchFamily="18" charset="0"/>
                                  </a:rPr>
                                  <m:t>𝒙</m:t>
                                </m:r>
                              </m:e>
                              <m:sub>
                                <m:r>
                                  <a:rPr lang="en-US" b="0" i="1" smtClean="0">
                                    <a:latin typeface="Cambria Math" panose="02040503050406030204" pitchFamily="18" charset="0"/>
                                  </a:rPr>
                                  <m:t>𝑖</m:t>
                                </m:r>
                              </m:sub>
                            </m:sSub>
                          </m:e>
                        </m:d>
                        <m:r>
                          <a:rPr lang="en-US" i="1">
                            <a:latin typeface="Cambria Math" panose="02040503050406030204" pitchFamily="18" charset="0"/>
                          </a:rPr>
                          <m:t>,</m:t>
                        </m:r>
                        <m:r>
                          <a:rPr lang="en-US" i="1">
                            <a:latin typeface="Cambria Math" panose="02040503050406030204" pitchFamily="18" charset="0"/>
                          </a:rPr>
                          <m:t>𝜙</m:t>
                        </m:r>
                        <m:r>
                          <a:rPr lang="en-US" i="1">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1" i="1" smtClean="0">
                                <a:latin typeface="Cambria Math" panose="02040503050406030204" pitchFamily="18" charset="0"/>
                              </a:rPr>
                              <m:t>𝒙</m:t>
                            </m:r>
                          </m:e>
                          <m:sub>
                            <m:r>
                              <a:rPr lang="en-US" altLang="zh-CN" b="0" i="1" smtClean="0">
                                <a:latin typeface="Cambria Math" panose="02040503050406030204" pitchFamily="18" charset="0"/>
                              </a:rPr>
                              <m:t>𝑗</m:t>
                            </m:r>
                          </m:sub>
                        </m:sSub>
                        <m:r>
                          <a:rPr lang="en-US" i="1">
                            <a:latin typeface="Cambria Math" panose="02040503050406030204" pitchFamily="18" charset="0"/>
                          </a:rPr>
                          <m:t>)</m:t>
                        </m:r>
                      </m:e>
                    </m:d>
                    <m:r>
                      <a:rPr lang="en-US" b="0" i="1" smtClean="0">
                        <a:latin typeface="Cambria Math" panose="02040503050406030204" pitchFamily="18" charset="0"/>
                      </a:rPr>
                      <m:t>=</m:t>
                    </m:r>
                    <m:r>
                      <a:rPr lang="en-US" i="1">
                        <a:latin typeface="Cambria Math" panose="02040503050406030204" pitchFamily="18" charset="0"/>
                      </a:rPr>
                      <m:t>𝜙</m:t>
                    </m:r>
                    <m:sSup>
                      <m:sSupPr>
                        <m:ctrlPr>
                          <a:rPr lang="en-US" b="1" i="1" smtClean="0">
                            <a:latin typeface="Cambria Math" panose="02040503050406030204" pitchFamily="18" charset="0"/>
                          </a:rPr>
                        </m:ctrlPr>
                      </m:sSupPr>
                      <m:e>
                        <m:d>
                          <m:dPr>
                            <m:ctrlPr>
                              <a:rPr lang="en-US" i="1">
                                <a:latin typeface="Cambria Math" panose="02040503050406030204" pitchFamily="18" charset="0"/>
                              </a:rPr>
                            </m:ctrlPr>
                          </m:dPr>
                          <m:e>
                            <m:sSub>
                              <m:sSubPr>
                                <m:ctrlPr>
                                  <a:rPr lang="en-US" b="1" i="1">
                                    <a:latin typeface="Cambria Math" panose="02040503050406030204" pitchFamily="18" charset="0"/>
                                  </a:rPr>
                                </m:ctrlPr>
                              </m:sSubPr>
                              <m:e>
                                <m:r>
                                  <a:rPr lang="en-US" b="1" i="1">
                                    <a:latin typeface="Cambria Math" panose="02040503050406030204" pitchFamily="18" charset="0"/>
                                  </a:rPr>
                                  <m:t>𝒙</m:t>
                                </m:r>
                              </m:e>
                              <m:sub>
                                <m:r>
                                  <a:rPr lang="en-US" i="1">
                                    <a:latin typeface="Cambria Math" panose="02040503050406030204" pitchFamily="18" charset="0"/>
                                  </a:rPr>
                                  <m:t>𝑖</m:t>
                                </m:r>
                              </m:sub>
                            </m:sSub>
                          </m:e>
                        </m:d>
                      </m:e>
                      <m:sup>
                        <m:r>
                          <a:rPr lang="en-US" b="0" i="1" smtClean="0">
                            <a:latin typeface="Cambria Math" panose="02040503050406030204" pitchFamily="18" charset="0"/>
                          </a:rPr>
                          <m:t>𝑇</m:t>
                        </m:r>
                      </m:sup>
                    </m:sSup>
                    <m:r>
                      <a:rPr lang="en-US" i="1">
                        <a:latin typeface="Cambria Math" panose="02040503050406030204" pitchFamily="18" charset="0"/>
                      </a:rPr>
                      <m:t>𝜙</m:t>
                    </m:r>
                    <m:r>
                      <a:rPr lang="en-US" i="1">
                        <a:latin typeface="Cambria Math" panose="02040503050406030204" pitchFamily="18" charset="0"/>
                      </a:rPr>
                      <m:t>(</m:t>
                    </m:r>
                    <m:sSub>
                      <m:sSubPr>
                        <m:ctrlPr>
                          <a:rPr lang="en-US" altLang="zh-CN" i="1">
                            <a:latin typeface="Cambria Math" panose="02040503050406030204" pitchFamily="18" charset="0"/>
                          </a:rPr>
                        </m:ctrlPr>
                      </m:sSubPr>
                      <m:e>
                        <m:r>
                          <a:rPr lang="en-US" altLang="zh-CN" b="1" i="1">
                            <a:latin typeface="Cambria Math" panose="02040503050406030204" pitchFamily="18" charset="0"/>
                          </a:rPr>
                          <m:t>𝒙</m:t>
                        </m:r>
                      </m:e>
                      <m:sub>
                        <m:r>
                          <a:rPr lang="en-US" altLang="zh-CN" i="1">
                            <a:latin typeface="Cambria Math" panose="02040503050406030204" pitchFamily="18" charset="0"/>
                          </a:rPr>
                          <m:t>𝑗</m:t>
                        </m:r>
                      </m:sub>
                    </m:sSub>
                    <m:r>
                      <a:rPr lang="en-US" i="1">
                        <a:latin typeface="Cambria Math" panose="02040503050406030204" pitchFamily="18" charset="0"/>
                      </a:rPr>
                      <m:t>)</m:t>
                    </m:r>
                  </m:oMath>
                </a14:m>
                <a:endParaRPr lang="en-US" dirty="0" smtClean="0"/>
              </a:p>
              <a:p>
                <a:r>
                  <a:rPr lang="en-US" dirty="0" smtClean="0"/>
                  <a:t>Then the problem can be written as</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568"/>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11/1/2018</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56</a:t>
            </a:fld>
            <a:endParaRPr lang="en-US"/>
          </a:p>
        </p:txBody>
      </p:sp>
      <mc:AlternateContent xmlns:mc="http://schemas.openxmlformats.org/markup-compatibility/2006" xmlns:a14="http://schemas.microsoft.com/office/drawing/2010/main">
        <mc:Choice Requires="a14">
          <p:sp>
            <p:nvSpPr>
              <p:cNvPr id="8" name="文本框 7"/>
              <p:cNvSpPr txBox="1"/>
              <p:nvPr/>
            </p:nvSpPr>
            <p:spPr>
              <a:xfrm>
                <a:off x="2012321" y="2559510"/>
                <a:ext cx="5345374" cy="242758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sz="2400" b="0" i="1" smtClean="0">
                              <a:latin typeface="Cambria Math" panose="02040503050406030204" pitchFamily="18" charset="0"/>
                            </a:rPr>
                          </m:ctrlPr>
                        </m:funcPr>
                        <m:fName>
                          <m:limLow>
                            <m:limLowPr>
                              <m:ctrlPr>
                                <a:rPr lang="en-US" sz="2400" b="0" i="1" smtClean="0">
                                  <a:latin typeface="Cambria Math" panose="02040503050406030204" pitchFamily="18" charset="0"/>
                                </a:rPr>
                              </m:ctrlPr>
                            </m:limLowPr>
                            <m:e>
                              <m:r>
                                <m:rPr>
                                  <m:sty m:val="p"/>
                                </m:rPr>
                                <a:rPr lang="en-US" sz="2400" b="0" i="0" smtClean="0">
                                  <a:latin typeface="Cambria Math" panose="02040503050406030204" pitchFamily="18" charset="0"/>
                                </a:rPr>
                                <m:t>max</m:t>
                              </m:r>
                            </m:e>
                            <m:lim>
                              <m:r>
                                <a:rPr lang="en-US" sz="2400" b="1" i="1" smtClean="0">
                                  <a:latin typeface="Cambria Math" panose="02040503050406030204" pitchFamily="18" charset="0"/>
                                </a:rPr>
                                <m:t>𝜶</m:t>
                              </m:r>
                            </m:lim>
                          </m:limLow>
                        </m:fName>
                        <m:e>
                          <m:r>
                            <a:rPr lang="en-US" sz="2400" b="0" i="1" smtClean="0">
                              <a:latin typeface="Cambria Math" panose="02040503050406030204" pitchFamily="18" charset="0"/>
                            </a:rPr>
                            <m:t>  </m:t>
                          </m:r>
                          <m:nary>
                            <m:naryPr>
                              <m:chr m:val="∑"/>
                              <m:ctrlPr>
                                <a:rPr lang="en-US" sz="2400" b="0" i="1" smtClean="0">
                                  <a:latin typeface="Cambria Math" panose="02040503050406030204" pitchFamily="18" charset="0"/>
                                </a:rPr>
                              </m:ctrlPr>
                            </m:naryPr>
                            <m:sub>
                              <m:r>
                                <a:rPr lang="en-US" sz="2400" b="0" i="1" smtClean="0">
                                  <a:latin typeface="Cambria Math" panose="02040503050406030204" pitchFamily="18" charset="0"/>
                                </a:rPr>
                                <m:t>𝑖</m:t>
                              </m:r>
                              <m:r>
                                <a:rPr lang="en-US" sz="2400" b="0" i="1" smtClean="0">
                                  <a:latin typeface="Cambria Math" panose="02040503050406030204" pitchFamily="18" charset="0"/>
                                </a:rPr>
                                <m:t>=1</m:t>
                              </m:r>
                            </m:sub>
                            <m:sup>
                              <m:r>
                                <a:rPr lang="en-US" sz="2400" b="0" i="1" smtClean="0">
                                  <a:latin typeface="Cambria Math" panose="02040503050406030204" pitchFamily="18" charset="0"/>
                                </a:rPr>
                                <m:t>𝑛</m:t>
                              </m:r>
                            </m:sup>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𝛼</m:t>
                                  </m:r>
                                </m:e>
                                <m:sub>
                                  <m:r>
                                    <a:rPr lang="en-US" sz="2400" b="0" i="1" smtClean="0">
                                      <a:latin typeface="Cambria Math" panose="02040503050406030204" pitchFamily="18" charset="0"/>
                                    </a:rPr>
                                    <m:t>𝑖</m:t>
                                  </m:r>
                                </m:sub>
                              </m:sSub>
                            </m:e>
                          </m:nary>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2</m:t>
                              </m:r>
                            </m:den>
                          </m:f>
                          <m:nary>
                            <m:naryPr>
                              <m:chr m:val="∑"/>
                              <m:ctrlPr>
                                <a:rPr lang="en-US" sz="2400" b="0" i="1" smtClean="0">
                                  <a:latin typeface="Cambria Math" panose="02040503050406030204" pitchFamily="18" charset="0"/>
                                </a:rPr>
                              </m:ctrlPr>
                            </m:naryPr>
                            <m:sub>
                              <m:r>
                                <m:rPr>
                                  <m:brk m:alnAt="23"/>
                                </m:rPr>
                                <a:rPr lang="en-US" sz="2400" b="0" i="1" smtClean="0">
                                  <a:latin typeface="Cambria Math" panose="02040503050406030204" pitchFamily="18" charset="0"/>
                                </a:rPr>
                                <m:t>𝑖</m:t>
                              </m:r>
                              <m:r>
                                <a:rPr lang="en-US" sz="2400" b="0" i="1" smtClean="0">
                                  <a:latin typeface="Cambria Math" panose="02040503050406030204" pitchFamily="18" charset="0"/>
                                </a:rPr>
                                <m:t>=1</m:t>
                              </m:r>
                            </m:sub>
                            <m:sup>
                              <m:r>
                                <a:rPr lang="en-US" sz="2400" b="0" i="1" smtClean="0">
                                  <a:latin typeface="Cambria Math" panose="02040503050406030204" pitchFamily="18" charset="0"/>
                                </a:rPr>
                                <m:t>𝑛</m:t>
                              </m:r>
                            </m:sup>
                            <m:e>
                              <m:nary>
                                <m:naryPr>
                                  <m:chr m:val="∑"/>
                                  <m:ctrlPr>
                                    <a:rPr lang="en-US" sz="2400" b="0" i="1" smtClean="0">
                                      <a:latin typeface="Cambria Math" panose="02040503050406030204" pitchFamily="18" charset="0"/>
                                    </a:rPr>
                                  </m:ctrlPr>
                                </m:naryPr>
                                <m:sub>
                                  <m:r>
                                    <m:rPr>
                                      <m:brk m:alnAt="23"/>
                                    </m:rPr>
                                    <a:rPr lang="en-US" sz="2400" b="0" i="1" smtClean="0">
                                      <a:latin typeface="Cambria Math" panose="02040503050406030204" pitchFamily="18" charset="0"/>
                                    </a:rPr>
                                    <m:t>𝑗</m:t>
                                  </m:r>
                                  <m:r>
                                    <a:rPr lang="en-US" sz="2400" i="1">
                                      <a:latin typeface="Cambria Math" panose="02040503050406030204" pitchFamily="18" charset="0"/>
                                    </a:rPr>
                                    <m:t>=</m:t>
                                  </m:r>
                                  <m:r>
                                    <a:rPr lang="en-US" sz="2400" b="0" i="1" smtClean="0">
                                      <a:latin typeface="Cambria Math" panose="02040503050406030204" pitchFamily="18" charset="0"/>
                                    </a:rPr>
                                    <m:t>1</m:t>
                                  </m:r>
                                </m:sub>
                                <m:sup>
                                  <m:r>
                                    <a:rPr lang="en-US" sz="2400" b="0" i="1" smtClean="0">
                                      <a:latin typeface="Cambria Math" panose="02040503050406030204" pitchFamily="18" charset="0"/>
                                    </a:rPr>
                                    <m:t>𝑛</m:t>
                                  </m:r>
                                </m:sup>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𝛼</m:t>
                                      </m:r>
                                    </m:e>
                                    <m:sub>
                                      <m:r>
                                        <a:rPr lang="en-US" sz="2400" b="0" i="1" smtClean="0">
                                          <a:latin typeface="Cambria Math" panose="02040503050406030204" pitchFamily="18" charset="0"/>
                                        </a:rPr>
                                        <m:t>𝑖</m:t>
                                      </m:r>
                                    </m:sub>
                                  </m:sSub>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𝛼</m:t>
                                      </m:r>
                                    </m:e>
                                    <m:sub>
                                      <m:r>
                                        <a:rPr lang="en-US" sz="2400" b="0" i="1" smtClean="0">
                                          <a:latin typeface="Cambria Math" panose="02040503050406030204" pitchFamily="18" charset="0"/>
                                        </a:rPr>
                                        <m:t>𝑗</m:t>
                                      </m:r>
                                    </m:sub>
                                  </m:sSub>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𝑦</m:t>
                                      </m:r>
                                    </m:e>
                                    <m:sub>
                                      <m:r>
                                        <a:rPr lang="en-US" sz="2400" b="0" i="1" smtClean="0">
                                          <a:latin typeface="Cambria Math" panose="02040503050406030204" pitchFamily="18" charset="0"/>
                                        </a:rPr>
                                        <m:t>𝑖</m:t>
                                      </m:r>
                                    </m:sub>
                                  </m:sSub>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𝑦</m:t>
                                      </m:r>
                                    </m:e>
                                    <m:sub>
                                      <m:r>
                                        <a:rPr lang="en-US" sz="2400" b="0" i="1" smtClean="0">
                                          <a:latin typeface="Cambria Math" panose="02040503050406030204" pitchFamily="18" charset="0"/>
                                        </a:rPr>
                                        <m:t>𝑗</m:t>
                                      </m:r>
                                    </m:sub>
                                  </m:sSub>
                                  <m:r>
                                    <a:rPr lang="en-US" sz="2400" b="0" i="1" smtClean="0">
                                      <a:latin typeface="Cambria Math" panose="02040503050406030204" pitchFamily="18" charset="0"/>
                                    </a:rPr>
                                    <m:t>𝐾</m:t>
                                  </m:r>
                                  <m:r>
                                    <a:rPr lang="en-US" sz="2400" b="0" i="1" smtClean="0">
                                      <a:latin typeface="Cambria Math" panose="02040503050406030204" pitchFamily="18" charset="0"/>
                                    </a:rPr>
                                    <m:t>(</m:t>
                                  </m:r>
                                  <m:sSub>
                                    <m:sSubPr>
                                      <m:ctrlPr>
                                        <a:rPr lang="en-US" sz="2400" i="1">
                                          <a:latin typeface="Cambria Math" panose="02040503050406030204" pitchFamily="18" charset="0"/>
                                        </a:rPr>
                                      </m:ctrlPr>
                                    </m:sSubPr>
                                    <m:e>
                                      <m:r>
                                        <a:rPr lang="en-US" sz="2400" b="1" i="1">
                                          <a:latin typeface="Cambria Math" panose="02040503050406030204" pitchFamily="18" charset="0"/>
                                        </a:rPr>
                                        <m:t>𝒙</m:t>
                                      </m:r>
                                    </m:e>
                                    <m:sub>
                                      <m:r>
                                        <a:rPr lang="en-US" sz="2400" i="1">
                                          <a:latin typeface="Cambria Math" panose="02040503050406030204" pitchFamily="18" charset="0"/>
                                        </a:rPr>
                                        <m:t>𝑖</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b="1" i="1">
                                          <a:latin typeface="Cambria Math" panose="02040503050406030204" pitchFamily="18" charset="0"/>
                                        </a:rPr>
                                        <m:t>𝒙</m:t>
                                      </m:r>
                                    </m:e>
                                    <m:sub>
                                      <m:r>
                                        <a:rPr lang="en-US" sz="2400" i="1">
                                          <a:latin typeface="Cambria Math" panose="02040503050406030204" pitchFamily="18" charset="0"/>
                                        </a:rPr>
                                        <m:t>𝑗</m:t>
                                      </m:r>
                                    </m:sub>
                                  </m:sSub>
                                  <m:r>
                                    <a:rPr lang="en-US" sz="2400" b="0" i="1" smtClean="0">
                                      <a:latin typeface="Cambria Math" panose="02040503050406030204" pitchFamily="18" charset="0"/>
                                    </a:rPr>
                                    <m:t>)</m:t>
                                  </m:r>
                                </m:e>
                              </m:nary>
                            </m:e>
                          </m:nary>
                        </m:e>
                      </m:func>
                    </m:oMath>
                  </m:oMathPara>
                </a14:m>
                <a:endParaRPr lang="en-US" sz="2400" b="0" dirty="0" smtClean="0"/>
              </a:p>
              <a:p>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rPr>
                        <m:t> </m:t>
                      </m:r>
                      <m:r>
                        <a:rPr lang="en-US" sz="2400" b="0" i="1" smtClean="0">
                          <a:latin typeface="Cambria Math" panose="02040503050406030204" pitchFamily="18" charset="0"/>
                        </a:rPr>
                        <m:t>𝑠</m:t>
                      </m:r>
                      <m:r>
                        <a:rPr lang="en-US" sz="2400" b="0" i="1" smtClean="0">
                          <a:latin typeface="Cambria Math" panose="02040503050406030204" pitchFamily="18" charset="0"/>
                        </a:rPr>
                        <m:t>.</m:t>
                      </m:r>
                      <m:r>
                        <a:rPr lang="en-US" sz="2400" b="0" i="1" smtClean="0">
                          <a:latin typeface="Cambria Math" panose="02040503050406030204" pitchFamily="18" charset="0"/>
                        </a:rPr>
                        <m:t>𝑡</m:t>
                      </m:r>
                      <m:r>
                        <a:rPr lang="en-US" sz="2400" b="0" i="1" smtClean="0">
                          <a:latin typeface="Cambria Math" panose="02040503050406030204" pitchFamily="18" charset="0"/>
                        </a:rPr>
                        <m:t>.     </m:t>
                      </m:r>
                      <m:nary>
                        <m:naryPr>
                          <m:chr m:val="∑"/>
                          <m:ctrlPr>
                            <a:rPr lang="en-US" sz="2400" i="1">
                              <a:latin typeface="Cambria Math" panose="02040503050406030204" pitchFamily="18" charset="0"/>
                            </a:rPr>
                          </m:ctrlPr>
                        </m:naryPr>
                        <m:sub>
                          <m:r>
                            <m:rPr>
                              <m:brk m:alnAt="23"/>
                            </m:rPr>
                            <a:rPr lang="en-US" sz="2400" i="1">
                              <a:latin typeface="Cambria Math" panose="02040503050406030204" pitchFamily="18" charset="0"/>
                            </a:rPr>
                            <m:t>𝑖</m:t>
                          </m:r>
                          <m:r>
                            <a:rPr lang="en-US" sz="2400" i="1">
                              <a:latin typeface="Cambria Math" panose="02040503050406030204" pitchFamily="18" charset="0"/>
                            </a:rPr>
                            <m:t>=1</m:t>
                          </m:r>
                        </m:sub>
                        <m:sup>
                          <m:r>
                            <a:rPr lang="en-US" sz="2400" i="1">
                              <a:latin typeface="Cambria Math" panose="02040503050406030204" pitchFamily="18" charset="0"/>
                            </a:rPr>
                            <m:t>𝑛</m:t>
                          </m:r>
                        </m:sup>
                        <m:e>
                          <m:sSub>
                            <m:sSubPr>
                              <m:ctrlPr>
                                <a:rPr lang="en-US" sz="2400" i="1">
                                  <a:latin typeface="Cambria Math" panose="02040503050406030204" pitchFamily="18" charset="0"/>
                                </a:rPr>
                              </m:ctrlPr>
                            </m:sSubPr>
                            <m:e>
                              <m:r>
                                <a:rPr lang="en-US" sz="2400" i="1">
                                  <a:latin typeface="Cambria Math" panose="02040503050406030204" pitchFamily="18" charset="0"/>
                                </a:rPr>
                                <m:t>𝛼</m:t>
                              </m:r>
                            </m:e>
                            <m:sub>
                              <m:r>
                                <a:rPr lang="en-US" sz="2400" i="1">
                                  <a:latin typeface="Cambria Math" panose="02040503050406030204" pitchFamily="18" charset="0"/>
                                </a:rPr>
                                <m:t>𝑖</m:t>
                              </m:r>
                            </m:sub>
                          </m:sSub>
                          <m:sSub>
                            <m:sSubPr>
                              <m:ctrlPr>
                                <a:rPr lang="en-US" sz="2400" i="1">
                                  <a:latin typeface="Cambria Math" panose="02040503050406030204" pitchFamily="18" charset="0"/>
                                </a:rPr>
                              </m:ctrlPr>
                            </m:sSubPr>
                            <m:e>
                              <m:r>
                                <a:rPr lang="en-US" sz="2400" i="1">
                                  <a:latin typeface="Cambria Math" panose="02040503050406030204" pitchFamily="18" charset="0"/>
                                </a:rPr>
                                <m:t>𝑦</m:t>
                              </m:r>
                            </m:e>
                            <m:sub>
                              <m:r>
                                <a:rPr lang="en-US" sz="2400" i="1">
                                  <a:latin typeface="Cambria Math" panose="02040503050406030204" pitchFamily="18" charset="0"/>
                                </a:rPr>
                                <m:t>𝑖</m:t>
                              </m:r>
                            </m:sub>
                          </m:sSub>
                        </m:e>
                      </m:nary>
                      <m:r>
                        <a:rPr lang="en-US" sz="2400" b="0" i="1" smtClean="0">
                          <a:latin typeface="Cambria Math" panose="02040503050406030204" pitchFamily="18" charset="0"/>
                        </a:rPr>
                        <m:t>=0,</m:t>
                      </m:r>
                    </m:oMath>
                  </m:oMathPara>
                </a14:m>
                <a:endParaRPr lang="en-US" sz="2400" b="0" i="1" dirty="0" smtClean="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rPr>
                        <m:t>            </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𝛼</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≥0, </m:t>
                      </m:r>
                      <m:r>
                        <a:rPr lang="en-US" sz="2400" b="0" i="1" smtClean="0">
                          <a:latin typeface="Cambria Math" panose="02040503050406030204" pitchFamily="18" charset="0"/>
                        </a:rPr>
                        <m:t>𝑖</m:t>
                      </m:r>
                      <m:r>
                        <a:rPr lang="en-US" sz="2400" b="0" i="1" smtClean="0">
                          <a:latin typeface="Cambria Math" panose="02040503050406030204" pitchFamily="18" charset="0"/>
                        </a:rPr>
                        <m:t>=1,…,</m:t>
                      </m:r>
                      <m:r>
                        <a:rPr lang="en-US" sz="2400" b="0" i="1" smtClean="0">
                          <a:latin typeface="Cambria Math" panose="02040503050406030204" pitchFamily="18" charset="0"/>
                        </a:rPr>
                        <m:t>𝑛</m:t>
                      </m:r>
                    </m:oMath>
                  </m:oMathPara>
                </a14:m>
                <a:endParaRPr lang="en-US" sz="2400" dirty="0"/>
              </a:p>
            </p:txBody>
          </p:sp>
        </mc:Choice>
        <mc:Fallback xmlns="">
          <p:sp>
            <p:nvSpPr>
              <p:cNvPr id="8" name="文本框 7"/>
              <p:cNvSpPr txBox="1">
                <a:spLocks noRot="1" noChangeAspect="1" noMove="1" noResize="1" noEditPoints="1" noAdjustHandles="1" noChangeArrowheads="1" noChangeShapeType="1" noTextEdit="1"/>
              </p:cNvSpPr>
              <p:nvPr/>
            </p:nvSpPr>
            <p:spPr>
              <a:xfrm>
                <a:off x="2012321" y="2559510"/>
                <a:ext cx="5345374" cy="2427588"/>
              </a:xfrm>
              <a:prstGeom prst="rect">
                <a:avLst/>
              </a:prstGeom>
              <a:blipFill>
                <a:blip r:embed="rId3"/>
                <a:stretch>
                  <a:fillRect l="-114" b="-1508"/>
                </a:stretch>
              </a:blipFill>
            </p:spPr>
            <p:txBody>
              <a:bodyPr/>
              <a:lstStyle/>
              <a:p>
                <a:r>
                  <a:rPr lang="en-US">
                    <a:noFill/>
                  </a:rPr>
                  <a:t> </a:t>
                </a:r>
              </a:p>
            </p:txBody>
          </p:sp>
        </mc:Fallback>
      </mc:AlternateContent>
    </p:spTree>
    <p:extLst>
      <p:ext uri="{BB962C8B-B14F-4D97-AF65-F5344CB8AC3E}">
        <p14:creationId xmlns:p14="http://schemas.microsoft.com/office/powerpoint/2010/main" val="400904630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Kernel function</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dirty="0" smtClean="0"/>
                  <a:t>Solve the problem and we have</a:t>
                </a:r>
              </a:p>
              <a:p>
                <a:endParaRPr lang="en-US" dirty="0" smtClean="0"/>
              </a:p>
              <a:p>
                <a:endParaRPr lang="en-US" dirty="0"/>
              </a:p>
              <a:p>
                <a:endParaRPr lang="en-US" dirty="0" smtClean="0"/>
              </a:p>
              <a:p>
                <a:endParaRPr lang="en-US" dirty="0"/>
              </a:p>
              <a:p>
                <a:endParaRPr lang="en-US" dirty="0" smtClean="0"/>
              </a:p>
              <a:p>
                <a14:m>
                  <m:oMath xmlns:m="http://schemas.openxmlformats.org/officeDocument/2006/math">
                    <m:r>
                      <a:rPr lang="en-US" i="1">
                        <a:latin typeface="Cambria Math" panose="02040503050406030204" pitchFamily="18" charset="0"/>
                      </a:rPr>
                      <m:t>𝐾</m:t>
                    </m:r>
                    <m:r>
                      <a:rPr lang="en-US" i="1">
                        <a:latin typeface="Cambria Math" panose="02040503050406030204" pitchFamily="18" charset="0"/>
                      </a:rPr>
                      <m:t>(</m:t>
                    </m:r>
                    <m:r>
                      <a:rPr lang="en-US" b="1" i="1" smtClean="0">
                        <a:latin typeface="Cambria Math" panose="02040503050406030204" pitchFamily="18" charset="0"/>
                        <a:ea typeface="Cambria Math" panose="02040503050406030204" pitchFamily="18" charset="0"/>
                      </a:rPr>
                      <m:t>⋅</m:t>
                    </m:r>
                    <m:r>
                      <a:rPr lang="en-US" i="1">
                        <a:latin typeface="Cambria Math" panose="02040503050406030204" pitchFamily="18" charset="0"/>
                      </a:rPr>
                      <m:t>,</m:t>
                    </m:r>
                    <m:r>
                      <a:rPr lang="en-US" i="1" smtClean="0">
                        <a:latin typeface="Cambria Math" panose="02040503050406030204" pitchFamily="18" charset="0"/>
                        <a:ea typeface="Cambria Math" panose="02040503050406030204" pitchFamily="18" charset="0"/>
                      </a:rPr>
                      <m:t>⋅</m:t>
                    </m:r>
                    <m:r>
                      <a:rPr lang="en-US" i="1">
                        <a:latin typeface="Cambria Math" panose="02040503050406030204" pitchFamily="18" charset="0"/>
                      </a:rPr>
                      <m:t>)</m:t>
                    </m:r>
                  </m:oMath>
                </a14:m>
                <a:r>
                  <a:rPr lang="en-US" dirty="0" smtClean="0"/>
                  <a:t> is called a </a:t>
                </a:r>
                <a:r>
                  <a:rPr lang="en-US" dirty="0" smtClean="0">
                    <a:solidFill>
                      <a:srgbClr val="FF0000"/>
                    </a:solidFill>
                  </a:rPr>
                  <a:t>kernel</a:t>
                </a:r>
                <a:r>
                  <a:rPr lang="en-US" dirty="0" smtClean="0"/>
                  <a:t> function</a:t>
                </a:r>
              </a:p>
              <a:p>
                <a14:m>
                  <m:oMath xmlns:m="http://schemas.openxmlformats.org/officeDocument/2006/math">
                    <m:r>
                      <a:rPr lang="en-US" b="0" i="1" smtClean="0">
                        <a:latin typeface="Cambria Math" panose="02040503050406030204" pitchFamily="18" charset="0"/>
                      </a:rPr>
                      <m:t>𝜙</m:t>
                    </m:r>
                    <m:d>
                      <m:dPr>
                        <m:ctrlPr>
                          <a:rPr lang="en-US" b="0" i="1" smtClean="0">
                            <a:latin typeface="Cambria Math" panose="02040503050406030204" pitchFamily="18" charset="0"/>
                          </a:rPr>
                        </m:ctrlPr>
                      </m:dPr>
                      <m:e>
                        <m:r>
                          <a:rPr lang="en-US" b="1" i="1" smtClean="0">
                            <a:latin typeface="Cambria Math" panose="02040503050406030204" pitchFamily="18" charset="0"/>
                          </a:rPr>
                          <m:t>𝒙</m:t>
                        </m:r>
                      </m:e>
                    </m:d>
                    <m:r>
                      <a:rPr lang="en-US" b="0" i="1" smtClean="0">
                        <a:latin typeface="Cambria Math" panose="02040503050406030204" pitchFamily="18" charset="0"/>
                      </a:rPr>
                      <m:t>→</m:t>
                    </m:r>
                    <m:r>
                      <a:rPr lang="en-US" b="0" i="1" smtClean="0">
                        <a:latin typeface="Cambria Math" panose="02040503050406030204" pitchFamily="18" charset="0"/>
                      </a:rPr>
                      <m:t>𝐾</m:t>
                    </m:r>
                    <m:r>
                      <a:rPr lang="en-US" b="0" i="1" smtClean="0">
                        <a:latin typeface="Cambria Math" panose="02040503050406030204" pitchFamily="18" charset="0"/>
                      </a:rPr>
                      <m:t>(</m:t>
                    </m:r>
                    <m:r>
                      <a:rPr lang="en-US" b="1" i="1">
                        <a:latin typeface="Cambria Math" panose="02040503050406030204" pitchFamily="18" charset="0"/>
                        <a:ea typeface="Cambria Math" panose="02040503050406030204" pitchFamily="18" charset="0"/>
                      </a:rPr>
                      <m:t>⋅</m:t>
                    </m:r>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rPr>
                      <m:t>)</m:t>
                    </m:r>
                  </m:oMath>
                </a14:m>
                <a:endParaRPr lang="en-US" dirty="0" smtClean="0"/>
              </a:p>
              <a:p>
                <a:r>
                  <a:rPr lang="en-US" dirty="0" smtClean="0"/>
                  <a:t>What if we don’t explicit</a:t>
                </a:r>
                <a:r>
                  <a:rPr lang="en-US" altLang="zh-CN" dirty="0" smtClean="0"/>
                  <a:t>ly have </a:t>
                </a:r>
                <a:r>
                  <a:rPr lang="en-US" dirty="0" smtClean="0"/>
                  <a:t>the form of </a:t>
                </a:r>
                <a14:m>
                  <m:oMath xmlns:m="http://schemas.openxmlformats.org/officeDocument/2006/math">
                    <m:r>
                      <a:rPr lang="en-US" i="1">
                        <a:latin typeface="Cambria Math" panose="02040503050406030204" pitchFamily="18" charset="0"/>
                      </a:rPr>
                      <m:t>𝜙</m:t>
                    </m:r>
                    <m:d>
                      <m:dPr>
                        <m:ctrlPr>
                          <a:rPr lang="en-US" i="1">
                            <a:latin typeface="Cambria Math" panose="02040503050406030204" pitchFamily="18" charset="0"/>
                          </a:rPr>
                        </m:ctrlPr>
                      </m:dPr>
                      <m:e>
                        <m:r>
                          <a:rPr lang="en-US" b="1" i="1">
                            <a:latin typeface="Cambria Math" panose="02040503050406030204" pitchFamily="18" charset="0"/>
                          </a:rPr>
                          <m:t>𝒙</m:t>
                        </m:r>
                      </m:e>
                    </m:d>
                  </m:oMath>
                </a14:m>
                <a:r>
                  <a:rPr lang="en-US" dirty="0" smtClean="0"/>
                  <a:t>?</a:t>
                </a:r>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2280" t="-1568"/>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11/1/2018</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57</a:t>
            </a:fld>
            <a:endParaRPr lang="en-US"/>
          </a:p>
        </p:txBody>
      </p:sp>
      <mc:AlternateContent xmlns:mc="http://schemas.openxmlformats.org/markup-compatibility/2006" xmlns:a14="http://schemas.microsoft.com/office/drawing/2010/main">
        <mc:Choice Requires="a14">
          <p:sp>
            <p:nvSpPr>
              <p:cNvPr id="7" name="矩形 6"/>
              <p:cNvSpPr/>
              <p:nvPr/>
            </p:nvSpPr>
            <p:spPr>
              <a:xfrm>
                <a:off x="1958223" y="1349175"/>
                <a:ext cx="4423519" cy="2478114"/>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ea typeface="Cambria Math" panose="02040503050406030204" pitchFamily="18" charset="0"/>
                        </a:rPr>
                        <m:t>𝑓</m:t>
                      </m:r>
                      <m:d>
                        <m:dPr>
                          <m:ctrlPr>
                            <a:rPr lang="en-US" sz="2400" b="0" i="1" smtClean="0">
                              <a:latin typeface="Cambria Math" panose="02040503050406030204" pitchFamily="18" charset="0"/>
                              <a:ea typeface="Cambria Math" panose="02040503050406030204" pitchFamily="18" charset="0"/>
                            </a:rPr>
                          </m:ctrlPr>
                        </m:dPr>
                        <m:e>
                          <m:r>
                            <a:rPr lang="en-US" sz="2400" b="1" i="1" smtClean="0">
                              <a:latin typeface="Cambria Math" panose="02040503050406030204" pitchFamily="18" charset="0"/>
                              <a:ea typeface="Cambria Math" panose="02040503050406030204" pitchFamily="18" charset="0"/>
                            </a:rPr>
                            <m:t>𝒙</m:t>
                          </m:r>
                        </m:e>
                      </m:d>
                      <m:r>
                        <a:rPr lang="en-US" sz="2400" b="0" i="1" smtClean="0">
                          <a:latin typeface="Cambria Math" panose="02040503050406030204" pitchFamily="18" charset="0"/>
                          <a:ea typeface="Cambria Math" panose="02040503050406030204" pitchFamily="18" charset="0"/>
                        </a:rPr>
                        <m:t>=</m:t>
                      </m:r>
                      <m:sSup>
                        <m:sSupPr>
                          <m:ctrlPr>
                            <a:rPr lang="en-US" sz="2400" i="1">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𝒘</m:t>
                          </m:r>
                        </m:e>
                        <m:sup>
                          <m:r>
                            <a:rPr lang="en-US" sz="2400" i="1">
                              <a:latin typeface="Cambria Math" panose="02040503050406030204" pitchFamily="18" charset="0"/>
                              <a:ea typeface="Cambria Math" panose="02040503050406030204" pitchFamily="18" charset="0"/>
                            </a:rPr>
                            <m:t>𝑇</m:t>
                          </m:r>
                        </m:sup>
                      </m:sSup>
                      <m:r>
                        <a:rPr lang="en-US" sz="2400" b="0" i="1" smtClean="0">
                          <a:latin typeface="Cambria Math" panose="02040503050406030204" pitchFamily="18" charset="0"/>
                          <a:ea typeface="Cambria Math" panose="02040503050406030204" pitchFamily="18" charset="0"/>
                        </a:rPr>
                        <m:t>𝜙</m:t>
                      </m:r>
                      <m:d>
                        <m:dPr>
                          <m:ctrlPr>
                            <a:rPr lang="en-US" sz="2400" b="1" i="1" smtClean="0">
                              <a:latin typeface="Cambria Math" panose="02040503050406030204" pitchFamily="18" charset="0"/>
                              <a:ea typeface="Cambria Math" panose="02040503050406030204" pitchFamily="18" charset="0"/>
                            </a:rPr>
                          </m:ctrlPr>
                        </m:dPr>
                        <m:e>
                          <m:r>
                            <a:rPr lang="en-US" sz="2400" b="1" i="1">
                              <a:latin typeface="Cambria Math" panose="02040503050406030204" pitchFamily="18" charset="0"/>
                              <a:ea typeface="Cambria Math" panose="02040503050406030204" pitchFamily="18" charset="0"/>
                            </a:rPr>
                            <m:t>𝒙</m:t>
                          </m:r>
                        </m:e>
                      </m:d>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𝑏</m:t>
                      </m:r>
                    </m:oMath>
                  </m:oMathPara>
                </a14:m>
                <a:endParaRPr lang="en-US" sz="2400" i="1" dirty="0" smtClean="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ea typeface="Cambria Math" panose="02040503050406030204" pitchFamily="18" charset="0"/>
                        </a:rPr>
                        <m:t>        =</m:t>
                      </m:r>
                      <m:nary>
                        <m:naryPr>
                          <m:chr m:val="∑"/>
                          <m:ctrlPr>
                            <a:rPr lang="en-US" sz="2400" b="0" i="1" smtClean="0">
                              <a:latin typeface="Cambria Math" panose="02040503050406030204" pitchFamily="18" charset="0"/>
                              <a:ea typeface="Cambria Math" panose="02040503050406030204" pitchFamily="18" charset="0"/>
                            </a:rPr>
                          </m:ctrlPr>
                        </m:naryPr>
                        <m:sub>
                          <m:r>
                            <a:rPr lang="en-US" sz="2400" b="0" i="1" smtClean="0">
                              <a:latin typeface="Cambria Math" panose="02040503050406030204" pitchFamily="18" charset="0"/>
                              <a:ea typeface="Cambria Math" panose="02040503050406030204" pitchFamily="18" charset="0"/>
                            </a:rPr>
                            <m:t>𝑖</m:t>
                          </m:r>
                          <m:r>
                            <a:rPr lang="en-US" sz="2400" b="0" i="1" smtClean="0">
                              <a:latin typeface="Cambria Math" panose="02040503050406030204" pitchFamily="18" charset="0"/>
                              <a:ea typeface="Cambria Math" panose="02040503050406030204" pitchFamily="18" charset="0"/>
                            </a:rPr>
                            <m:t>=1</m:t>
                          </m:r>
                        </m:sub>
                        <m:sup>
                          <m:r>
                            <a:rPr lang="en-US" sz="2400" b="0" i="1" smtClean="0">
                              <a:latin typeface="Cambria Math" panose="02040503050406030204" pitchFamily="18" charset="0"/>
                              <a:ea typeface="Cambria Math" panose="02040503050406030204" pitchFamily="18" charset="0"/>
                            </a:rPr>
                            <m:t>𝑛</m:t>
                          </m:r>
                        </m:sup>
                        <m:e>
                          <m:sSub>
                            <m:sSubPr>
                              <m:ctrlPr>
                                <a:rPr lang="en-US" sz="2400" i="1">
                                  <a:latin typeface="Cambria Math" panose="02040503050406030204" pitchFamily="18" charset="0"/>
                                </a:rPr>
                              </m:ctrlPr>
                            </m:sSubPr>
                            <m:e>
                              <m:r>
                                <a:rPr lang="en-US" sz="2400" i="1">
                                  <a:latin typeface="Cambria Math" panose="02040503050406030204" pitchFamily="18" charset="0"/>
                                </a:rPr>
                                <m:t>𝛼</m:t>
                              </m:r>
                            </m:e>
                            <m:sub>
                              <m:r>
                                <a:rPr lang="en-US" sz="2400" i="1">
                                  <a:latin typeface="Cambria Math" panose="02040503050406030204" pitchFamily="18" charset="0"/>
                                </a:rPr>
                                <m:t>𝑖</m:t>
                              </m:r>
                            </m:sub>
                          </m:sSub>
                          <m:sSub>
                            <m:sSubPr>
                              <m:ctrlPr>
                                <a:rPr lang="en-US" sz="2400" i="1">
                                  <a:latin typeface="Cambria Math" panose="02040503050406030204" pitchFamily="18" charset="0"/>
                                </a:rPr>
                              </m:ctrlPr>
                            </m:sSubPr>
                            <m:e>
                              <m:r>
                                <a:rPr lang="en-US" sz="2400" i="1">
                                  <a:latin typeface="Cambria Math" panose="02040503050406030204" pitchFamily="18" charset="0"/>
                                </a:rPr>
                                <m:t>𝑦</m:t>
                              </m:r>
                            </m:e>
                            <m:sub>
                              <m:r>
                                <a:rPr lang="en-US" sz="2400" i="1">
                                  <a:latin typeface="Cambria Math" panose="02040503050406030204" pitchFamily="18" charset="0"/>
                                </a:rPr>
                                <m:t>𝑖</m:t>
                              </m:r>
                            </m:sub>
                          </m:sSub>
                          <m:r>
                            <a:rPr lang="en-US" sz="2400" b="0" i="1" smtClean="0">
                              <a:latin typeface="Cambria Math" panose="02040503050406030204" pitchFamily="18" charset="0"/>
                            </a:rPr>
                            <m:t>𝜙</m:t>
                          </m:r>
                          <m:sSup>
                            <m:sSupPr>
                              <m:ctrlPr>
                                <a:rPr lang="en-US" sz="2400" b="0" i="1" smtClean="0">
                                  <a:latin typeface="Cambria Math" panose="02040503050406030204" pitchFamily="18" charset="0"/>
                                </a:rPr>
                              </m:ctrlPr>
                            </m:sSupPr>
                            <m:e>
                              <m:d>
                                <m:dPr>
                                  <m:ctrlPr>
                                    <a:rPr lang="en-US" sz="2400" b="1" i="1" smtClean="0">
                                      <a:latin typeface="Cambria Math" panose="02040503050406030204" pitchFamily="18" charset="0"/>
                                    </a:rPr>
                                  </m:ctrlPr>
                                </m:dPr>
                                <m:e>
                                  <m:sSub>
                                    <m:sSubPr>
                                      <m:ctrlPr>
                                        <a:rPr lang="en-US" sz="2400" b="1" i="1" smtClean="0">
                                          <a:latin typeface="Cambria Math" panose="02040503050406030204" pitchFamily="18" charset="0"/>
                                        </a:rPr>
                                      </m:ctrlPr>
                                    </m:sSubPr>
                                    <m:e>
                                      <m:r>
                                        <a:rPr lang="en-US" sz="2400" b="1" i="1" smtClean="0">
                                          <a:latin typeface="Cambria Math" panose="02040503050406030204" pitchFamily="18" charset="0"/>
                                        </a:rPr>
                                        <m:t>𝒙</m:t>
                                      </m:r>
                                    </m:e>
                                    <m:sub>
                                      <m:r>
                                        <a:rPr lang="en-US" sz="2400" b="0" i="1" smtClean="0">
                                          <a:latin typeface="Cambria Math" panose="02040503050406030204" pitchFamily="18" charset="0"/>
                                        </a:rPr>
                                        <m:t>𝑖</m:t>
                                      </m:r>
                                    </m:sub>
                                  </m:sSub>
                                </m:e>
                              </m:d>
                            </m:e>
                            <m:sup>
                              <m:r>
                                <a:rPr lang="en-US" sz="2400" b="0" i="1" smtClean="0">
                                  <a:latin typeface="Cambria Math" panose="02040503050406030204" pitchFamily="18" charset="0"/>
                                </a:rPr>
                                <m:t>𝑇</m:t>
                              </m:r>
                            </m:sup>
                          </m:sSup>
                          <m:r>
                            <a:rPr lang="en-US" sz="2400" b="0" i="1" smtClean="0">
                              <a:latin typeface="Cambria Math" panose="02040503050406030204" pitchFamily="18" charset="0"/>
                            </a:rPr>
                            <m:t>𝜙</m:t>
                          </m:r>
                          <m:r>
                            <a:rPr lang="en-US" sz="2400" b="0" i="1" smtClean="0">
                              <a:latin typeface="Cambria Math" panose="02040503050406030204" pitchFamily="18" charset="0"/>
                            </a:rPr>
                            <m:t>(</m:t>
                          </m:r>
                          <m:r>
                            <a:rPr lang="en-US" sz="2400" b="1" i="1" smtClean="0">
                              <a:latin typeface="Cambria Math" panose="02040503050406030204" pitchFamily="18" charset="0"/>
                            </a:rPr>
                            <m:t>𝒙</m:t>
                          </m:r>
                          <m:r>
                            <a:rPr lang="en-US" sz="2400" b="0" i="1" smtClean="0">
                              <a:latin typeface="Cambria Math" panose="02040503050406030204" pitchFamily="18" charset="0"/>
                            </a:rPr>
                            <m:t>)</m:t>
                          </m:r>
                        </m:e>
                      </m:nary>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𝑏</m:t>
                      </m:r>
                    </m:oMath>
                  </m:oMathPara>
                </a14:m>
                <a:endParaRPr lang="en-US" sz="2400" dirty="0" smtClean="0"/>
              </a:p>
              <a:p>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ea typeface="Cambria Math" panose="02040503050406030204" pitchFamily="18" charset="0"/>
                        </a:rPr>
                        <m:t>=</m:t>
                      </m:r>
                      <m:nary>
                        <m:naryPr>
                          <m:chr m:val="∑"/>
                          <m:ctrlPr>
                            <a:rPr lang="en-US" sz="2400" i="1">
                              <a:latin typeface="Cambria Math" panose="02040503050406030204" pitchFamily="18" charset="0"/>
                              <a:ea typeface="Cambria Math" panose="02040503050406030204" pitchFamily="18" charset="0"/>
                            </a:rPr>
                          </m:ctrlPr>
                        </m:naryPr>
                        <m:sub>
                          <m:r>
                            <a:rPr lang="en-US" sz="2400" i="1">
                              <a:latin typeface="Cambria Math" panose="02040503050406030204" pitchFamily="18" charset="0"/>
                              <a:ea typeface="Cambria Math" panose="02040503050406030204" pitchFamily="18" charset="0"/>
                            </a:rPr>
                            <m:t>𝑖</m:t>
                          </m:r>
                          <m:r>
                            <a:rPr lang="en-US" sz="2400" i="1">
                              <a:latin typeface="Cambria Math" panose="02040503050406030204" pitchFamily="18" charset="0"/>
                              <a:ea typeface="Cambria Math" panose="02040503050406030204" pitchFamily="18" charset="0"/>
                            </a:rPr>
                            <m:t>=1</m:t>
                          </m:r>
                        </m:sub>
                        <m:sup>
                          <m:r>
                            <a:rPr lang="en-US" sz="2400" i="1">
                              <a:latin typeface="Cambria Math" panose="02040503050406030204" pitchFamily="18" charset="0"/>
                              <a:ea typeface="Cambria Math" panose="02040503050406030204" pitchFamily="18" charset="0"/>
                            </a:rPr>
                            <m:t>𝑛</m:t>
                          </m:r>
                        </m:sup>
                        <m:e>
                          <m:sSub>
                            <m:sSubPr>
                              <m:ctrlPr>
                                <a:rPr lang="en-US" sz="2400" i="1">
                                  <a:latin typeface="Cambria Math" panose="02040503050406030204" pitchFamily="18" charset="0"/>
                                </a:rPr>
                              </m:ctrlPr>
                            </m:sSubPr>
                            <m:e>
                              <m:r>
                                <a:rPr lang="en-US" sz="2400" i="1">
                                  <a:latin typeface="Cambria Math" panose="02040503050406030204" pitchFamily="18" charset="0"/>
                                </a:rPr>
                                <m:t>𝛼</m:t>
                              </m:r>
                            </m:e>
                            <m:sub>
                              <m:r>
                                <a:rPr lang="en-US" sz="2400" i="1">
                                  <a:latin typeface="Cambria Math" panose="02040503050406030204" pitchFamily="18" charset="0"/>
                                </a:rPr>
                                <m:t>𝑖</m:t>
                              </m:r>
                            </m:sub>
                          </m:sSub>
                          <m:sSub>
                            <m:sSubPr>
                              <m:ctrlPr>
                                <a:rPr lang="en-US" sz="2400" i="1">
                                  <a:latin typeface="Cambria Math" panose="02040503050406030204" pitchFamily="18" charset="0"/>
                                </a:rPr>
                              </m:ctrlPr>
                            </m:sSubPr>
                            <m:e>
                              <m:r>
                                <a:rPr lang="en-US" sz="2400" i="1">
                                  <a:latin typeface="Cambria Math" panose="02040503050406030204" pitchFamily="18" charset="0"/>
                                </a:rPr>
                                <m:t>𝑦</m:t>
                              </m:r>
                            </m:e>
                            <m:sub>
                              <m:r>
                                <a:rPr lang="en-US" sz="2400" i="1">
                                  <a:latin typeface="Cambria Math" panose="02040503050406030204" pitchFamily="18" charset="0"/>
                                </a:rPr>
                                <m:t>𝑖</m:t>
                              </m:r>
                            </m:sub>
                          </m:sSub>
                          <m:r>
                            <a:rPr lang="en-US" sz="2400" i="1" smtClean="0">
                              <a:latin typeface="Cambria Math" panose="02040503050406030204" pitchFamily="18" charset="0"/>
                            </a:rPr>
                            <m:t>𝐾</m:t>
                          </m:r>
                          <m:r>
                            <a:rPr lang="en-US" sz="2400" b="0" i="1" smtClean="0">
                              <a:latin typeface="Cambria Math" panose="02040503050406030204" pitchFamily="18" charset="0"/>
                            </a:rPr>
                            <m:t>(</m:t>
                          </m:r>
                          <m:r>
                            <a:rPr lang="en-US" sz="2400" b="1" i="1" smtClean="0">
                              <a:latin typeface="Cambria Math" panose="02040503050406030204" pitchFamily="18" charset="0"/>
                            </a:rPr>
                            <m:t>𝒙</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1" i="1" smtClean="0">
                                  <a:latin typeface="Cambria Math" panose="02040503050406030204" pitchFamily="18" charset="0"/>
                                </a:rPr>
                                <m:t>𝒙</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m:t>
                          </m:r>
                        </m:e>
                      </m:nary>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𝑏</m:t>
                      </m:r>
                    </m:oMath>
                  </m:oMathPara>
                </a14:m>
                <a:endParaRPr lang="en-US" sz="2400" dirty="0"/>
              </a:p>
            </p:txBody>
          </p:sp>
        </mc:Choice>
        <mc:Fallback xmlns="">
          <p:sp>
            <p:nvSpPr>
              <p:cNvPr id="7" name="矩形 6"/>
              <p:cNvSpPr>
                <a:spLocks noRot="1" noChangeAspect="1" noMove="1" noResize="1" noEditPoints="1" noAdjustHandles="1" noChangeArrowheads="1" noChangeShapeType="1" noTextEdit="1"/>
              </p:cNvSpPr>
              <p:nvPr/>
            </p:nvSpPr>
            <p:spPr>
              <a:xfrm>
                <a:off x="1958223" y="1349175"/>
                <a:ext cx="4423519" cy="2478114"/>
              </a:xfrm>
              <a:prstGeom prst="rect">
                <a:avLst/>
              </a:prstGeom>
              <a:blipFill>
                <a:blip r:embed="rId3"/>
                <a:stretch>
                  <a:fillRect l="-110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文本框 7"/>
              <p:cNvSpPr txBox="1"/>
              <p:nvPr/>
            </p:nvSpPr>
            <p:spPr>
              <a:xfrm>
                <a:off x="5691094" y="996366"/>
                <a:ext cx="2459648" cy="1008225"/>
              </a:xfrm>
              <a:prstGeom prst="rect">
                <a:avLst/>
              </a:prstGeom>
              <a:noFill/>
              <a:ln w="28575">
                <a:solidFill>
                  <a:schemeClr val="accent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𝑤</m:t>
                      </m:r>
                      <m:r>
                        <a:rPr lang="en-US" sz="2400" b="0" i="1" smtClean="0">
                          <a:latin typeface="Cambria Math" panose="02040503050406030204" pitchFamily="18" charset="0"/>
                        </a:rPr>
                        <m:t>=</m:t>
                      </m:r>
                      <m:nary>
                        <m:naryPr>
                          <m:chr m:val="∑"/>
                          <m:ctrlPr>
                            <a:rPr lang="en-US" sz="2400" b="0" i="1" smtClean="0">
                              <a:latin typeface="Cambria Math" panose="02040503050406030204" pitchFamily="18" charset="0"/>
                            </a:rPr>
                          </m:ctrlPr>
                        </m:naryPr>
                        <m:sub>
                          <m:r>
                            <a:rPr lang="en-US" sz="2400" b="0" i="1" smtClean="0">
                              <a:latin typeface="Cambria Math" panose="02040503050406030204" pitchFamily="18" charset="0"/>
                            </a:rPr>
                            <m:t>𝑖</m:t>
                          </m:r>
                          <m:r>
                            <a:rPr lang="en-US" sz="2400" b="0" i="1" smtClean="0">
                              <a:latin typeface="Cambria Math" panose="02040503050406030204" pitchFamily="18" charset="0"/>
                            </a:rPr>
                            <m:t>=1</m:t>
                          </m:r>
                        </m:sub>
                        <m:sup>
                          <m:r>
                            <a:rPr lang="en-US" sz="2400" b="0" i="1" smtClean="0">
                              <a:latin typeface="Cambria Math" panose="02040503050406030204" pitchFamily="18" charset="0"/>
                            </a:rPr>
                            <m:t>𝑛</m:t>
                          </m:r>
                        </m:sup>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𝛼</m:t>
                              </m:r>
                            </m:e>
                            <m:sub>
                              <m:r>
                                <a:rPr lang="en-US" sz="2400" b="0" i="1" smtClean="0">
                                  <a:latin typeface="Cambria Math" panose="02040503050406030204" pitchFamily="18" charset="0"/>
                                </a:rPr>
                                <m:t>𝑖</m:t>
                              </m:r>
                            </m:sub>
                          </m:sSub>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𝑦</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𝜙</m:t>
                          </m:r>
                          <m:r>
                            <a:rPr lang="en-US" sz="2400" b="0" i="1" smtClean="0">
                              <a:latin typeface="Cambria Math" panose="02040503050406030204" pitchFamily="18" charset="0"/>
                            </a:rPr>
                            <m:t>(</m:t>
                          </m:r>
                          <m:sSub>
                            <m:sSubPr>
                              <m:ctrlPr>
                                <a:rPr lang="en-US" sz="2400" i="1">
                                  <a:latin typeface="Cambria Math" panose="02040503050406030204" pitchFamily="18" charset="0"/>
                                </a:rPr>
                              </m:ctrlPr>
                            </m:sSubPr>
                            <m:e>
                              <m:r>
                                <a:rPr lang="en-US" sz="2400" b="1" i="1">
                                  <a:latin typeface="Cambria Math" panose="02040503050406030204" pitchFamily="18" charset="0"/>
                                </a:rPr>
                                <m:t>𝒙</m:t>
                              </m:r>
                            </m:e>
                            <m:sub>
                              <m:r>
                                <a:rPr lang="en-US" sz="2400" i="1">
                                  <a:latin typeface="Cambria Math" panose="02040503050406030204" pitchFamily="18" charset="0"/>
                                </a:rPr>
                                <m:t>𝑖</m:t>
                              </m:r>
                            </m:sub>
                          </m:sSub>
                          <m:r>
                            <a:rPr lang="en-US" sz="2400" b="0" i="1" smtClean="0">
                              <a:latin typeface="Cambria Math" panose="02040503050406030204" pitchFamily="18" charset="0"/>
                            </a:rPr>
                            <m:t>)</m:t>
                          </m:r>
                        </m:e>
                      </m:nary>
                    </m:oMath>
                  </m:oMathPara>
                </a14:m>
                <a:endParaRPr lang="en-US" dirty="0"/>
              </a:p>
            </p:txBody>
          </p:sp>
        </mc:Choice>
        <mc:Fallback xmlns="">
          <p:sp>
            <p:nvSpPr>
              <p:cNvPr id="8" name="文本框 7"/>
              <p:cNvSpPr txBox="1">
                <a:spLocks noRot="1" noChangeAspect="1" noMove="1" noResize="1" noEditPoints="1" noAdjustHandles="1" noChangeArrowheads="1" noChangeShapeType="1" noTextEdit="1"/>
              </p:cNvSpPr>
              <p:nvPr/>
            </p:nvSpPr>
            <p:spPr>
              <a:xfrm>
                <a:off x="5691094" y="996366"/>
                <a:ext cx="2459648" cy="1008225"/>
              </a:xfrm>
              <a:prstGeom prst="rect">
                <a:avLst/>
              </a:prstGeom>
              <a:blipFill>
                <a:blip r:embed="rId4"/>
                <a:stretch>
                  <a:fillRect/>
                </a:stretch>
              </a:blipFill>
              <a:ln w="28575">
                <a:solidFill>
                  <a:schemeClr val="accent1"/>
                </a:solidFill>
              </a:ln>
            </p:spPr>
            <p:txBody>
              <a:bodyPr/>
              <a:lstStyle/>
              <a:p>
                <a:r>
                  <a:rPr lang="en-US">
                    <a:noFill/>
                  </a:rPr>
                  <a:t> </a:t>
                </a:r>
              </a:p>
            </p:txBody>
          </p:sp>
        </mc:Fallback>
      </mc:AlternateContent>
    </p:spTree>
    <p:extLst>
      <p:ext uri="{BB962C8B-B14F-4D97-AF65-F5344CB8AC3E}">
        <p14:creationId xmlns:p14="http://schemas.microsoft.com/office/powerpoint/2010/main" val="33595190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Kernel function</a:t>
            </a:r>
          </a:p>
        </p:txBody>
      </p:sp>
      <p:sp>
        <p:nvSpPr>
          <p:cNvPr id="3" name="内容占位符 2"/>
          <p:cNvSpPr>
            <a:spLocks noGrp="1"/>
          </p:cNvSpPr>
          <p:nvPr>
            <p:ph idx="1"/>
          </p:nvPr>
        </p:nvSpPr>
        <p:spPr/>
        <p:txBody>
          <a:bodyPr/>
          <a:lstStyle/>
          <a:p>
            <a:r>
              <a:rPr lang="en-US" dirty="0"/>
              <a:t>Mercer’s Theorem</a:t>
            </a:r>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11/1/2018</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58</a:t>
            </a:fld>
            <a:endParaRPr lang="en-US"/>
          </a:p>
        </p:txBody>
      </p:sp>
      <mc:AlternateContent xmlns:mc="http://schemas.openxmlformats.org/markup-compatibility/2006" xmlns:a14="http://schemas.microsoft.com/office/drawing/2010/main">
        <mc:Choice Requires="a14">
          <p:sp>
            <p:nvSpPr>
              <p:cNvPr id="7" name="文本框 6"/>
              <p:cNvSpPr txBox="1"/>
              <p:nvPr/>
            </p:nvSpPr>
            <p:spPr>
              <a:xfrm>
                <a:off x="587829" y="1322611"/>
                <a:ext cx="8020594" cy="4938300"/>
              </a:xfrm>
              <a:prstGeom prst="roundRect">
                <a:avLst>
                  <a:gd name="adj" fmla="val 7533"/>
                </a:avLst>
              </a:prstGeom>
              <a:noFill/>
              <a:ln w="28575">
                <a:solidFill>
                  <a:schemeClr val="accent1"/>
                </a:solidFill>
              </a:ln>
            </p:spPr>
            <p:txBody>
              <a:bodyPr wrap="square" rtlCol="0">
                <a:spAutoFit/>
              </a:bodyPr>
              <a:lstStyle/>
              <a:p>
                <a:r>
                  <a:rPr lang="en-US" sz="2400" dirty="0" smtClean="0"/>
                  <a:t>A symmetric function </a:t>
                </a:r>
                <a14:m>
                  <m:oMath xmlns:m="http://schemas.openxmlformats.org/officeDocument/2006/math">
                    <m:r>
                      <a:rPr lang="en-US" sz="2400" i="1">
                        <a:latin typeface="Cambria Math" panose="02040503050406030204" pitchFamily="18" charset="0"/>
                      </a:rPr>
                      <m:t>𝐾</m:t>
                    </m:r>
                    <m:d>
                      <m:dPr>
                        <m:ctrlPr>
                          <a:rPr lang="en-US" sz="2400" i="1">
                            <a:latin typeface="Cambria Math" panose="02040503050406030204" pitchFamily="18" charset="0"/>
                          </a:rPr>
                        </m:ctrlPr>
                      </m:dPr>
                      <m:e>
                        <m:r>
                          <a:rPr lang="en-US" sz="2400" b="1" i="1">
                            <a:latin typeface="Cambria Math" panose="02040503050406030204" pitchFamily="18" charset="0"/>
                          </a:rPr>
                          <m:t>𝒙</m:t>
                        </m:r>
                        <m:r>
                          <a:rPr lang="en-US" sz="2400" i="1">
                            <a:latin typeface="Cambria Math" panose="02040503050406030204" pitchFamily="18" charset="0"/>
                          </a:rPr>
                          <m:t>,</m:t>
                        </m:r>
                        <m:r>
                          <a:rPr lang="en-US" sz="2400" b="1" i="1">
                            <a:latin typeface="Cambria Math" panose="02040503050406030204" pitchFamily="18" charset="0"/>
                          </a:rPr>
                          <m:t>𝒚</m:t>
                        </m:r>
                      </m:e>
                    </m:d>
                  </m:oMath>
                </a14:m>
                <a:r>
                  <a:rPr lang="en-US" sz="2400" dirty="0" smtClean="0"/>
                  <a:t> can be expressed as an inner product</a:t>
                </a:r>
              </a:p>
              <a:p>
                <a:pPr algn="ct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𝐾</m:t>
                      </m:r>
                      <m:d>
                        <m:dPr>
                          <m:ctrlPr>
                            <a:rPr lang="en-US" sz="2400" b="0" i="1" smtClean="0">
                              <a:latin typeface="Cambria Math" panose="02040503050406030204" pitchFamily="18" charset="0"/>
                            </a:rPr>
                          </m:ctrlPr>
                        </m:dPr>
                        <m:e>
                          <m:r>
                            <a:rPr lang="en-US" sz="2400" b="1" i="1" smtClean="0">
                              <a:latin typeface="Cambria Math" panose="02040503050406030204" pitchFamily="18" charset="0"/>
                            </a:rPr>
                            <m:t>𝒙</m:t>
                          </m:r>
                          <m:r>
                            <a:rPr lang="en-US" sz="2400" b="0" i="1" smtClean="0">
                              <a:latin typeface="Cambria Math" panose="02040503050406030204" pitchFamily="18" charset="0"/>
                            </a:rPr>
                            <m:t>,</m:t>
                          </m:r>
                          <m:r>
                            <a:rPr lang="en-US" sz="2400" b="1" i="1" smtClean="0">
                              <a:latin typeface="Cambria Math" panose="02040503050406030204" pitchFamily="18" charset="0"/>
                            </a:rPr>
                            <m:t>𝒚</m:t>
                          </m:r>
                        </m:e>
                      </m:d>
                      <m:r>
                        <a:rPr lang="en-US" sz="2400" b="0" i="1" smtClean="0">
                          <a:latin typeface="Cambria Math" panose="02040503050406030204" pitchFamily="18" charset="0"/>
                        </a:rPr>
                        <m:t>=</m:t>
                      </m:r>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𝜙</m:t>
                          </m:r>
                          <m:d>
                            <m:dPr>
                              <m:ctrlPr>
                                <a:rPr lang="en-US" sz="2400" b="0" i="1" smtClean="0">
                                  <a:latin typeface="Cambria Math" panose="02040503050406030204" pitchFamily="18" charset="0"/>
                                </a:rPr>
                              </m:ctrlPr>
                            </m:dPr>
                            <m:e>
                              <m:r>
                                <a:rPr lang="en-US" sz="2400" b="1" i="1" smtClean="0">
                                  <a:latin typeface="Cambria Math" panose="02040503050406030204" pitchFamily="18" charset="0"/>
                                </a:rPr>
                                <m:t>𝒙</m:t>
                              </m:r>
                            </m:e>
                          </m:d>
                          <m:r>
                            <a:rPr lang="en-US" sz="2400" b="0" i="1" smtClean="0">
                              <a:latin typeface="Cambria Math" panose="02040503050406030204" pitchFamily="18" charset="0"/>
                            </a:rPr>
                            <m:t>,</m:t>
                          </m:r>
                          <m:r>
                            <a:rPr lang="en-US" sz="2400" b="0" i="1" smtClean="0">
                              <a:latin typeface="Cambria Math" panose="02040503050406030204" pitchFamily="18" charset="0"/>
                            </a:rPr>
                            <m:t>𝜙</m:t>
                          </m:r>
                          <m:r>
                            <a:rPr lang="en-US" sz="2400" b="0" i="1" smtClean="0">
                              <a:latin typeface="Cambria Math" panose="02040503050406030204" pitchFamily="18" charset="0"/>
                            </a:rPr>
                            <m:t>(</m:t>
                          </m:r>
                          <m:r>
                            <a:rPr lang="en-US" sz="2400" b="1" i="1" smtClean="0">
                              <a:latin typeface="Cambria Math" panose="02040503050406030204" pitchFamily="18" charset="0"/>
                            </a:rPr>
                            <m:t>𝒚</m:t>
                          </m:r>
                          <m:r>
                            <a:rPr lang="en-US" sz="2400" b="0" i="1" smtClean="0">
                              <a:latin typeface="Cambria Math" panose="02040503050406030204" pitchFamily="18" charset="0"/>
                            </a:rPr>
                            <m:t>)</m:t>
                          </m:r>
                        </m:e>
                      </m:d>
                    </m:oMath>
                  </m:oMathPara>
                </a14:m>
                <a:endParaRPr lang="en-US" sz="2400" dirty="0"/>
              </a:p>
              <a:p>
                <a:r>
                  <a:rPr lang="en-US" sz="2400" dirty="0"/>
                  <a:t>for some </a:t>
                </a:r>
                <a14:m>
                  <m:oMath xmlns:m="http://schemas.openxmlformats.org/officeDocument/2006/math">
                    <m:r>
                      <a:rPr lang="en-US" sz="2400" i="1">
                        <a:latin typeface="Cambria Math" panose="02040503050406030204" pitchFamily="18" charset="0"/>
                      </a:rPr>
                      <m:t>𝜙</m:t>
                    </m:r>
                  </m:oMath>
                </a14:m>
                <a:r>
                  <a:rPr lang="en-US" sz="2400" dirty="0"/>
                  <a:t> if and only if </a:t>
                </a:r>
                <a14:m>
                  <m:oMath xmlns:m="http://schemas.openxmlformats.org/officeDocument/2006/math">
                    <m:r>
                      <a:rPr lang="en-US" sz="2400" i="1">
                        <a:latin typeface="Cambria Math" panose="02040503050406030204" pitchFamily="18" charset="0"/>
                      </a:rPr>
                      <m:t>𝐾</m:t>
                    </m:r>
                    <m:d>
                      <m:dPr>
                        <m:ctrlPr>
                          <a:rPr lang="en-US" sz="2400" i="1">
                            <a:latin typeface="Cambria Math" panose="02040503050406030204" pitchFamily="18" charset="0"/>
                          </a:rPr>
                        </m:ctrlPr>
                      </m:dPr>
                      <m:e>
                        <m:r>
                          <a:rPr lang="en-US" sz="2400" b="1" i="1">
                            <a:latin typeface="Cambria Math" panose="02040503050406030204" pitchFamily="18" charset="0"/>
                          </a:rPr>
                          <m:t>𝒙</m:t>
                        </m:r>
                        <m:r>
                          <a:rPr lang="en-US" sz="2400" i="1">
                            <a:latin typeface="Cambria Math" panose="02040503050406030204" pitchFamily="18" charset="0"/>
                          </a:rPr>
                          <m:t>,</m:t>
                        </m:r>
                        <m:r>
                          <a:rPr lang="en-US" sz="2400" b="1" i="1">
                            <a:latin typeface="Cambria Math" panose="02040503050406030204" pitchFamily="18" charset="0"/>
                          </a:rPr>
                          <m:t>𝒚</m:t>
                        </m:r>
                      </m:e>
                    </m:d>
                  </m:oMath>
                </a14:m>
                <a:r>
                  <a:rPr lang="en-US" sz="2400" dirty="0"/>
                  <a:t> is positive semidefinite, </a:t>
                </a:r>
                <a:r>
                  <a:rPr lang="en-US" sz="2400" dirty="0" smtClean="0"/>
                  <a:t>i.e. </a:t>
                </a:r>
              </a:p>
              <a:p>
                <a:pPr algn="ctr"/>
                <a14:m>
                  <m:oMathPara xmlns:m="http://schemas.openxmlformats.org/officeDocument/2006/math">
                    <m:oMathParaPr>
                      <m:jc m:val="centerGroup"/>
                    </m:oMathParaPr>
                    <m:oMath xmlns:m="http://schemas.openxmlformats.org/officeDocument/2006/math">
                      <m:nary>
                        <m:naryPr>
                          <m:limLoc m:val="undOvr"/>
                          <m:subHide m:val="on"/>
                          <m:supHide m:val="on"/>
                          <m:ctrlPr>
                            <a:rPr lang="en-US" sz="2400" i="1" smtClean="0">
                              <a:latin typeface="Cambria Math" panose="02040503050406030204" pitchFamily="18" charset="0"/>
                            </a:rPr>
                          </m:ctrlPr>
                        </m:naryPr>
                        <m:sub/>
                        <m:sup/>
                        <m:e>
                          <m:r>
                            <a:rPr lang="en-US" sz="2400" i="1">
                              <a:latin typeface="Cambria Math" panose="02040503050406030204" pitchFamily="18" charset="0"/>
                            </a:rPr>
                            <m:t>𝐾</m:t>
                          </m:r>
                          <m:d>
                            <m:dPr>
                              <m:ctrlPr>
                                <a:rPr lang="en-US" sz="2400" i="1">
                                  <a:latin typeface="Cambria Math" panose="02040503050406030204" pitchFamily="18" charset="0"/>
                                </a:rPr>
                              </m:ctrlPr>
                            </m:dPr>
                            <m:e>
                              <m:r>
                                <a:rPr lang="en-US" sz="2400" b="1" i="1">
                                  <a:latin typeface="Cambria Math" panose="02040503050406030204" pitchFamily="18" charset="0"/>
                                </a:rPr>
                                <m:t>𝒙</m:t>
                              </m:r>
                              <m:r>
                                <a:rPr lang="en-US" sz="2400" i="1">
                                  <a:latin typeface="Cambria Math" panose="02040503050406030204" pitchFamily="18" charset="0"/>
                                </a:rPr>
                                <m:t>,</m:t>
                              </m:r>
                              <m:r>
                                <a:rPr lang="en-US" sz="2400" b="1" i="1">
                                  <a:latin typeface="Cambria Math" panose="02040503050406030204" pitchFamily="18" charset="0"/>
                                </a:rPr>
                                <m:t>𝒚</m:t>
                              </m:r>
                            </m:e>
                          </m:d>
                          <m:r>
                            <a:rPr lang="en-US" sz="2400" b="0" i="1" smtClean="0">
                              <a:latin typeface="Cambria Math" panose="02040503050406030204" pitchFamily="18" charset="0"/>
                            </a:rPr>
                            <m:t>𝑔</m:t>
                          </m:r>
                          <m:d>
                            <m:dPr>
                              <m:ctrlPr>
                                <a:rPr lang="en-US" sz="2400" b="0" i="1" smtClean="0">
                                  <a:latin typeface="Cambria Math" panose="02040503050406030204" pitchFamily="18" charset="0"/>
                                </a:rPr>
                              </m:ctrlPr>
                            </m:dPr>
                            <m:e>
                              <m:r>
                                <a:rPr lang="en-US" sz="2400" b="1" i="1" smtClean="0">
                                  <a:latin typeface="Cambria Math" panose="02040503050406030204" pitchFamily="18" charset="0"/>
                                </a:rPr>
                                <m:t>𝒙</m:t>
                              </m:r>
                            </m:e>
                          </m:d>
                          <m:r>
                            <a:rPr lang="en-US" sz="2400" b="0" i="1" smtClean="0">
                              <a:latin typeface="Cambria Math" panose="02040503050406030204" pitchFamily="18" charset="0"/>
                            </a:rPr>
                            <m:t>𝑔</m:t>
                          </m:r>
                          <m:d>
                            <m:dPr>
                              <m:ctrlPr>
                                <a:rPr lang="en-US" sz="2400" b="0" i="1" smtClean="0">
                                  <a:latin typeface="Cambria Math" panose="02040503050406030204" pitchFamily="18" charset="0"/>
                                </a:rPr>
                              </m:ctrlPr>
                            </m:dPr>
                            <m:e>
                              <m:r>
                                <a:rPr lang="en-US" sz="2400" b="1" i="1" smtClean="0">
                                  <a:latin typeface="Cambria Math" panose="02040503050406030204" pitchFamily="18" charset="0"/>
                                </a:rPr>
                                <m:t>𝒚</m:t>
                              </m:r>
                            </m:e>
                          </m:d>
                          <m:r>
                            <a:rPr lang="en-US" sz="2400" b="0" i="1" smtClean="0">
                              <a:latin typeface="Cambria Math" panose="02040503050406030204" pitchFamily="18" charset="0"/>
                            </a:rPr>
                            <m:t>𝑑</m:t>
                          </m:r>
                          <m:r>
                            <a:rPr lang="en-US" sz="2400" b="1" i="1" smtClean="0">
                              <a:latin typeface="Cambria Math" panose="02040503050406030204" pitchFamily="18" charset="0"/>
                            </a:rPr>
                            <m:t>𝒙</m:t>
                          </m:r>
                          <m:r>
                            <a:rPr lang="en-US" sz="2400" b="0" i="1" smtClean="0">
                              <a:latin typeface="Cambria Math" panose="02040503050406030204" pitchFamily="18" charset="0"/>
                            </a:rPr>
                            <m:t>𝑑</m:t>
                          </m:r>
                          <m:r>
                            <a:rPr lang="en-US" sz="2400" b="1" i="1" smtClean="0">
                              <a:latin typeface="Cambria Math" panose="02040503050406030204" pitchFamily="18" charset="0"/>
                            </a:rPr>
                            <m:t>𝒚</m:t>
                          </m:r>
                        </m:e>
                      </m:nary>
                      <m:r>
                        <a:rPr lang="en-US" sz="2400" b="0" i="1" smtClean="0">
                          <a:latin typeface="Cambria Math" panose="02040503050406030204" pitchFamily="18" charset="0"/>
                        </a:rPr>
                        <m:t>≥0,  </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𝑔</m:t>
                      </m:r>
                    </m:oMath>
                  </m:oMathPara>
                </a14:m>
                <a:endParaRPr lang="en-US" sz="2400" dirty="0" smtClean="0"/>
              </a:p>
              <a:p>
                <a:r>
                  <a:rPr lang="en-US" sz="2400" dirty="0"/>
                  <a:t>or, equivalently</a:t>
                </a:r>
                <a:r>
                  <a:rPr lang="en-US" sz="2400" dirty="0" smtClean="0"/>
                  <a:t>:</a:t>
                </a:r>
              </a:p>
              <a:p>
                <a:endParaRPr lang="en-US" sz="2400" dirty="0" smtClean="0"/>
              </a:p>
              <a:p>
                <a:endParaRPr lang="en-US" sz="2400" dirty="0"/>
              </a:p>
              <a:p>
                <a:endParaRPr lang="en-US" sz="2400" dirty="0" smtClean="0"/>
              </a:p>
              <a:p>
                <a:endParaRPr lang="en-US" sz="2400" dirty="0" smtClean="0"/>
              </a:p>
              <a:p>
                <a:r>
                  <a:rPr lang="en-US" sz="2400" dirty="0"/>
                  <a:t>is </a:t>
                </a:r>
                <a:r>
                  <a:rPr lang="en-US" sz="2400" dirty="0" smtClean="0"/>
                  <a:t>positive semi-definite </a:t>
                </a:r>
                <a:r>
                  <a:rPr lang="en-US" sz="2400" dirty="0"/>
                  <a:t>for any </a:t>
                </a:r>
                <a:r>
                  <a:rPr lang="en-US" sz="2400" dirty="0" smtClean="0"/>
                  <a:t>collection </a:t>
                </a:r>
                <a14:m>
                  <m:oMath xmlns:m="http://schemas.openxmlformats.org/officeDocument/2006/math">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1" i="1" smtClean="0">
                            <a:latin typeface="Cambria Math" panose="02040503050406030204" pitchFamily="18" charset="0"/>
                          </a:rPr>
                          <m:t>𝒙</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1" i="1" smtClean="0">
                            <a:latin typeface="Cambria Math" panose="02040503050406030204" pitchFamily="18" charset="0"/>
                          </a:rPr>
                          <m:t>𝒙</m:t>
                        </m:r>
                      </m:e>
                      <m:sub>
                        <m:r>
                          <a:rPr lang="en-US" sz="2400" b="0" i="1" smtClean="0">
                            <a:latin typeface="Cambria Math" panose="02040503050406030204" pitchFamily="18" charset="0"/>
                          </a:rPr>
                          <m:t>2</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1" i="1" smtClean="0">
                            <a:latin typeface="Cambria Math" panose="02040503050406030204" pitchFamily="18" charset="0"/>
                          </a:rPr>
                          <m:t>𝒙</m:t>
                        </m:r>
                      </m:e>
                      <m:sub>
                        <m:r>
                          <a:rPr lang="en-US" sz="2400" b="0" i="1" smtClean="0">
                            <a:latin typeface="Cambria Math" panose="02040503050406030204" pitchFamily="18" charset="0"/>
                          </a:rPr>
                          <m:t>𝑛</m:t>
                        </m:r>
                      </m:sub>
                    </m:sSub>
                    <m:r>
                      <a:rPr lang="en-US" sz="2400" b="0" i="1" smtClean="0">
                        <a:latin typeface="Cambria Math" panose="02040503050406030204" pitchFamily="18" charset="0"/>
                      </a:rPr>
                      <m:t>}</m:t>
                    </m:r>
                  </m:oMath>
                </a14:m>
                <a:r>
                  <a:rPr lang="en-US" sz="2400" dirty="0"/>
                  <a:t> </a:t>
                </a:r>
              </a:p>
            </p:txBody>
          </p:sp>
        </mc:Choice>
        <mc:Fallback xmlns="">
          <p:sp>
            <p:nvSpPr>
              <p:cNvPr id="7" name="文本框 6"/>
              <p:cNvSpPr txBox="1">
                <a:spLocks noRot="1" noChangeAspect="1" noMove="1" noResize="1" noEditPoints="1" noAdjustHandles="1" noChangeArrowheads="1" noChangeShapeType="1" noTextEdit="1"/>
              </p:cNvSpPr>
              <p:nvPr/>
            </p:nvSpPr>
            <p:spPr>
              <a:xfrm>
                <a:off x="587829" y="1322611"/>
                <a:ext cx="8020594" cy="4938300"/>
              </a:xfrm>
              <a:prstGeom prst="roundRect">
                <a:avLst>
                  <a:gd name="adj" fmla="val 7533"/>
                </a:avLst>
              </a:prstGeom>
              <a:blipFill>
                <a:blip r:embed="rId2"/>
                <a:stretch>
                  <a:fillRect/>
                </a:stretch>
              </a:blipFill>
              <a:ln w="28575">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文本框 7"/>
              <p:cNvSpPr txBox="1"/>
              <p:nvPr/>
            </p:nvSpPr>
            <p:spPr>
              <a:xfrm>
                <a:off x="2976910" y="3915635"/>
                <a:ext cx="3805722" cy="143641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400" i="1" smtClean="0">
                              <a:latin typeface="Cambria Math" panose="02040503050406030204" pitchFamily="18" charset="0"/>
                            </a:rPr>
                          </m:ctrlPr>
                        </m:dPr>
                        <m:e>
                          <m:m>
                            <m:mPr>
                              <m:mcs>
                                <m:mc>
                                  <m:mcPr>
                                    <m:count m:val="3"/>
                                    <m:mcJc m:val="center"/>
                                  </m:mcPr>
                                </m:mc>
                              </m:mcs>
                              <m:ctrlPr>
                                <a:rPr lang="en-US" sz="2400" i="1" smtClean="0">
                                  <a:latin typeface="Cambria Math" panose="02040503050406030204" pitchFamily="18" charset="0"/>
                                </a:rPr>
                              </m:ctrlPr>
                            </m:mPr>
                            <m:mr>
                              <m:e>
                                <m:eqArr>
                                  <m:eqArrPr>
                                    <m:ctrlPr>
                                      <a:rPr lang="en-US" sz="2400" b="0" i="1" smtClean="0">
                                        <a:latin typeface="Cambria Math" panose="02040503050406030204" pitchFamily="18" charset="0"/>
                                      </a:rPr>
                                    </m:ctrlPr>
                                  </m:eqArrPr>
                                  <m:e>
                                    <m:r>
                                      <m:rPr>
                                        <m:brk m:alnAt="7"/>
                                      </m:rPr>
                                      <a:rPr lang="en-US" sz="2400" b="0" i="1" smtClean="0">
                                        <a:latin typeface="Cambria Math" panose="02040503050406030204" pitchFamily="18" charset="0"/>
                                      </a:rPr>
                                      <m:t>𝐾</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m:rPr>
                                            <m:brk m:alnAt="7"/>
                                          </m:rPr>
                                          <a:rPr lang="en-US" sz="2400" b="1" i="1" smtClean="0">
                                            <a:latin typeface="Cambria Math" panose="02040503050406030204" pitchFamily="18" charset="0"/>
                                          </a:rPr>
                                          <m:t>𝒙</m:t>
                                        </m:r>
                                      </m:e>
                                      <m:sub>
                                        <m:r>
                                          <m:rPr>
                                            <m:brk m:alnAt="7"/>
                                          </m:rPr>
                                          <a:rPr lang="en-US" sz="2400" b="0" i="1" smtClean="0">
                                            <a:latin typeface="Cambria Math" panose="02040503050406030204" pitchFamily="18" charset="0"/>
                                          </a:rPr>
                                          <m:t>1</m:t>
                                        </m:r>
                                      </m:sub>
                                    </m:sSub>
                                    <m:r>
                                      <m:rPr>
                                        <m:brk m:alnAt="7"/>
                                      </m:rP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m:rPr>
                                            <m:brk m:alnAt="7"/>
                                          </m:rPr>
                                          <a:rPr lang="en-US" sz="2400" b="1" i="1" smtClean="0">
                                            <a:latin typeface="Cambria Math" panose="02040503050406030204" pitchFamily="18" charset="0"/>
                                          </a:rPr>
                                          <m:t>𝒙</m:t>
                                        </m:r>
                                      </m:e>
                                      <m:sub>
                                        <m:r>
                                          <m:rPr>
                                            <m:brk m:alnAt="7"/>
                                          </m:rPr>
                                          <a:rPr lang="en-US" sz="2400" b="0" i="1" smtClean="0">
                                            <a:latin typeface="Cambria Math" panose="02040503050406030204" pitchFamily="18" charset="0"/>
                                          </a:rPr>
                                          <m:t>1</m:t>
                                        </m:r>
                                      </m:sub>
                                    </m:sSub>
                                    <m:r>
                                      <m:rPr>
                                        <m:brk m:alnAt="7"/>
                                      </m:rPr>
                                      <a:rPr lang="en-US" sz="2400" b="0" i="1" smtClean="0">
                                        <a:latin typeface="Cambria Math" panose="02040503050406030204" pitchFamily="18" charset="0"/>
                                      </a:rPr>
                                      <m:t>)</m:t>
                                    </m:r>
                                  </m:e>
                                  <m:e>
                                    <m:r>
                                      <m:rPr>
                                        <m:brk m:alnAt="7"/>
                                      </m:rPr>
                                      <a:rPr lang="en-US" sz="2400" i="1">
                                        <a:latin typeface="Cambria Math" panose="02040503050406030204" pitchFamily="18" charset="0"/>
                                      </a:rPr>
                                      <m:t>𝐾</m:t>
                                    </m:r>
                                    <m:r>
                                      <a:rPr lang="en-US" sz="2400" i="1">
                                        <a:latin typeface="Cambria Math" panose="02040503050406030204" pitchFamily="18" charset="0"/>
                                      </a:rPr>
                                      <m:t>(</m:t>
                                    </m:r>
                                    <m:sSub>
                                      <m:sSubPr>
                                        <m:ctrlPr>
                                          <a:rPr lang="en-US" sz="2400" i="1">
                                            <a:latin typeface="Cambria Math" panose="02040503050406030204" pitchFamily="18" charset="0"/>
                                          </a:rPr>
                                        </m:ctrlPr>
                                      </m:sSubPr>
                                      <m:e>
                                        <m:r>
                                          <m:rPr>
                                            <m:brk m:alnAt="7"/>
                                          </m:rPr>
                                          <a:rPr lang="en-US" sz="2400" b="1" i="1">
                                            <a:latin typeface="Cambria Math" panose="02040503050406030204" pitchFamily="18" charset="0"/>
                                          </a:rPr>
                                          <m:t>𝒙</m:t>
                                        </m:r>
                                      </m:e>
                                      <m:sub>
                                        <m:r>
                                          <a:rPr lang="en-US" sz="2400" b="0" i="1" smtClean="0">
                                            <a:latin typeface="Cambria Math" panose="02040503050406030204" pitchFamily="18" charset="0"/>
                                          </a:rPr>
                                          <m:t>2</m:t>
                                        </m:r>
                                      </m:sub>
                                    </m:sSub>
                                    <m:r>
                                      <m:rPr>
                                        <m:brk m:alnAt="7"/>
                                      </m:rPr>
                                      <a:rPr lang="en-US" sz="2400" i="1">
                                        <a:latin typeface="Cambria Math" panose="02040503050406030204" pitchFamily="18" charset="0"/>
                                      </a:rPr>
                                      <m:t>,</m:t>
                                    </m:r>
                                    <m:sSub>
                                      <m:sSubPr>
                                        <m:ctrlPr>
                                          <a:rPr lang="en-US" sz="2400" i="1">
                                            <a:latin typeface="Cambria Math" panose="02040503050406030204" pitchFamily="18" charset="0"/>
                                          </a:rPr>
                                        </m:ctrlPr>
                                      </m:sSubPr>
                                      <m:e>
                                        <m:r>
                                          <m:rPr>
                                            <m:brk m:alnAt="7"/>
                                          </m:rPr>
                                          <a:rPr lang="en-US" sz="2400" b="1" i="1">
                                            <a:latin typeface="Cambria Math" panose="02040503050406030204" pitchFamily="18" charset="0"/>
                                          </a:rPr>
                                          <m:t>𝒙</m:t>
                                        </m:r>
                                      </m:e>
                                      <m:sub>
                                        <m:r>
                                          <a:rPr lang="en-US" sz="2400" b="0" i="1" smtClean="0">
                                            <a:latin typeface="Cambria Math" panose="02040503050406030204" pitchFamily="18" charset="0"/>
                                          </a:rPr>
                                          <m:t>1</m:t>
                                        </m:r>
                                      </m:sub>
                                    </m:sSub>
                                    <m:r>
                                      <m:rPr>
                                        <m:brk m:alnAt="7"/>
                                      </m:rPr>
                                      <a:rPr lang="en-US" sz="2400" i="1">
                                        <a:latin typeface="Cambria Math" panose="02040503050406030204" pitchFamily="18" charset="0"/>
                                      </a:rPr>
                                      <m:t>)</m:t>
                                    </m:r>
                                  </m:e>
                                </m:eqArr>
                              </m:e>
                              <m:e>
                                <m:eqArr>
                                  <m:eqArrPr>
                                    <m:ctrlPr>
                                      <a:rPr lang="en-US" sz="2400" i="1" smtClean="0">
                                        <a:latin typeface="Cambria Math" panose="02040503050406030204" pitchFamily="18" charset="0"/>
                                      </a:rPr>
                                    </m:ctrlPr>
                                  </m:eqArrPr>
                                  <m:e>
                                    <m:r>
                                      <a:rPr lang="en-US" sz="2400" i="1" smtClean="0">
                                        <a:latin typeface="Cambria Math" panose="02040503050406030204" pitchFamily="18" charset="0"/>
                                      </a:rPr>
                                      <m:t>⋯</m:t>
                                    </m:r>
                                  </m:e>
                                  <m:e>
                                    <m:r>
                                      <a:rPr lang="en-US" sz="2400" i="1">
                                        <a:latin typeface="Cambria Math" panose="02040503050406030204" pitchFamily="18" charset="0"/>
                                      </a:rPr>
                                      <m:t>⋯</m:t>
                                    </m:r>
                                  </m:e>
                                </m:eqArr>
                              </m:e>
                              <m:e>
                                <m:eqArr>
                                  <m:eqArrPr>
                                    <m:ctrlPr>
                                      <a:rPr lang="en-US" sz="2400" b="0" i="1" smtClean="0">
                                        <a:latin typeface="Cambria Math" panose="02040503050406030204" pitchFamily="18" charset="0"/>
                                      </a:rPr>
                                    </m:ctrlPr>
                                  </m:eqArrPr>
                                  <m:e>
                                    <m:r>
                                      <a:rPr lang="en-US" sz="2400" b="0" i="1" smtClean="0">
                                        <a:latin typeface="Cambria Math" panose="02040503050406030204" pitchFamily="18" charset="0"/>
                                      </a:rPr>
                                      <m:t>𝐾</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1" i="1" smtClean="0">
                                            <a:latin typeface="Cambria Math" panose="02040503050406030204" pitchFamily="18" charset="0"/>
                                          </a:rPr>
                                          <m:t>𝒙</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1" i="1" smtClean="0">
                                            <a:latin typeface="Cambria Math" panose="02040503050406030204" pitchFamily="18" charset="0"/>
                                          </a:rPr>
                                          <m:t>𝒙</m:t>
                                        </m:r>
                                      </m:e>
                                      <m:sub>
                                        <m:r>
                                          <a:rPr lang="en-US" sz="2400" b="0" i="1" smtClean="0">
                                            <a:latin typeface="Cambria Math" panose="02040503050406030204" pitchFamily="18" charset="0"/>
                                          </a:rPr>
                                          <m:t>𝑛</m:t>
                                        </m:r>
                                      </m:sub>
                                    </m:sSub>
                                    <m:r>
                                      <a:rPr lang="en-US" sz="2400" b="0" i="1" smtClean="0">
                                        <a:latin typeface="Cambria Math" panose="02040503050406030204" pitchFamily="18" charset="0"/>
                                      </a:rPr>
                                      <m:t>)</m:t>
                                    </m:r>
                                  </m:e>
                                  <m:e>
                                    <m:r>
                                      <a:rPr lang="en-US" sz="2400" b="0" i="1" smtClean="0">
                                        <a:latin typeface="Cambria Math" panose="02040503050406030204" pitchFamily="18" charset="0"/>
                                      </a:rPr>
                                      <m:t>𝐾</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1" i="1" smtClean="0">
                                            <a:latin typeface="Cambria Math" panose="02040503050406030204" pitchFamily="18" charset="0"/>
                                          </a:rPr>
                                          <m:t>𝒙</m:t>
                                        </m:r>
                                      </m:e>
                                      <m:sub>
                                        <m:r>
                                          <a:rPr lang="en-US" sz="2400" b="0" i="1" smtClean="0">
                                            <a:latin typeface="Cambria Math" panose="02040503050406030204" pitchFamily="18" charset="0"/>
                                          </a:rPr>
                                          <m:t>2</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1" i="1" smtClean="0">
                                            <a:latin typeface="Cambria Math" panose="02040503050406030204" pitchFamily="18" charset="0"/>
                                          </a:rPr>
                                          <m:t>𝒙</m:t>
                                        </m:r>
                                      </m:e>
                                      <m:sub>
                                        <m:r>
                                          <a:rPr lang="en-US" sz="2400" b="0" i="1" smtClean="0">
                                            <a:latin typeface="Cambria Math" panose="02040503050406030204" pitchFamily="18" charset="0"/>
                                          </a:rPr>
                                          <m:t>𝑛</m:t>
                                        </m:r>
                                      </m:sub>
                                    </m:sSub>
                                    <m:r>
                                      <a:rPr lang="en-US" sz="2400" b="0" i="1" smtClean="0">
                                        <a:latin typeface="Cambria Math" panose="02040503050406030204" pitchFamily="18" charset="0"/>
                                      </a:rPr>
                                      <m:t>)</m:t>
                                    </m:r>
                                  </m:e>
                                </m:eqArr>
                              </m:e>
                            </m:mr>
                            <m:mr>
                              <m:e>
                                <m:r>
                                  <a:rPr lang="en-US" sz="2400" i="1" smtClean="0">
                                    <a:latin typeface="Cambria Math" panose="02040503050406030204" pitchFamily="18" charset="0"/>
                                  </a:rPr>
                                  <m:t>⋮</m:t>
                                </m:r>
                              </m:e>
                              <m:e>
                                <m:r>
                                  <a:rPr lang="en-US" sz="2400" i="1" smtClean="0">
                                    <a:latin typeface="Cambria Math" panose="02040503050406030204" pitchFamily="18" charset="0"/>
                                  </a:rPr>
                                  <m:t>⋱</m:t>
                                </m:r>
                              </m:e>
                              <m:e>
                                <m:r>
                                  <a:rPr lang="en-US" sz="2400" i="1" smtClean="0">
                                    <a:latin typeface="Cambria Math" panose="02040503050406030204" pitchFamily="18" charset="0"/>
                                  </a:rPr>
                                  <m:t>⋮</m:t>
                                </m:r>
                              </m:e>
                            </m:mr>
                            <m:mr>
                              <m:e>
                                <m:r>
                                  <m:rPr>
                                    <m:brk m:alnAt="7"/>
                                  </m:rPr>
                                  <a:rPr lang="en-US" sz="2400" i="1">
                                    <a:latin typeface="Cambria Math" panose="02040503050406030204" pitchFamily="18" charset="0"/>
                                  </a:rPr>
                                  <m:t>𝐾</m:t>
                                </m:r>
                                <m:r>
                                  <a:rPr lang="en-US" sz="2400" i="1">
                                    <a:latin typeface="Cambria Math" panose="02040503050406030204" pitchFamily="18" charset="0"/>
                                  </a:rPr>
                                  <m:t>(</m:t>
                                </m:r>
                                <m:sSub>
                                  <m:sSubPr>
                                    <m:ctrlPr>
                                      <a:rPr lang="en-US" sz="2400" i="1">
                                        <a:latin typeface="Cambria Math" panose="02040503050406030204" pitchFamily="18" charset="0"/>
                                      </a:rPr>
                                    </m:ctrlPr>
                                  </m:sSubPr>
                                  <m:e>
                                    <m:r>
                                      <m:rPr>
                                        <m:brk m:alnAt="7"/>
                                      </m:rPr>
                                      <a:rPr lang="en-US" sz="2400" b="1" i="1">
                                        <a:latin typeface="Cambria Math" panose="02040503050406030204" pitchFamily="18" charset="0"/>
                                      </a:rPr>
                                      <m:t>𝒙</m:t>
                                    </m:r>
                                  </m:e>
                                  <m:sub>
                                    <m:r>
                                      <a:rPr lang="en-US" sz="2400" b="0" i="1" smtClean="0">
                                        <a:latin typeface="Cambria Math" panose="02040503050406030204" pitchFamily="18" charset="0"/>
                                      </a:rPr>
                                      <m:t>𝑛</m:t>
                                    </m:r>
                                  </m:sub>
                                </m:sSub>
                                <m:r>
                                  <m:rPr>
                                    <m:brk m:alnAt="7"/>
                                  </m:rPr>
                                  <a:rPr lang="en-US" sz="2400" i="1">
                                    <a:latin typeface="Cambria Math" panose="02040503050406030204" pitchFamily="18" charset="0"/>
                                  </a:rPr>
                                  <m:t>,</m:t>
                                </m:r>
                                <m:sSub>
                                  <m:sSubPr>
                                    <m:ctrlPr>
                                      <a:rPr lang="en-US" sz="2400" i="1">
                                        <a:latin typeface="Cambria Math" panose="02040503050406030204" pitchFamily="18" charset="0"/>
                                      </a:rPr>
                                    </m:ctrlPr>
                                  </m:sSubPr>
                                  <m:e>
                                    <m:r>
                                      <m:rPr>
                                        <m:brk m:alnAt="7"/>
                                      </m:rPr>
                                      <a:rPr lang="en-US" sz="2400" b="1" i="1">
                                        <a:latin typeface="Cambria Math" panose="02040503050406030204" pitchFamily="18" charset="0"/>
                                      </a:rPr>
                                      <m:t>𝒙</m:t>
                                    </m:r>
                                  </m:e>
                                  <m:sub>
                                    <m:r>
                                      <m:rPr>
                                        <m:brk m:alnAt="7"/>
                                      </m:rPr>
                                      <a:rPr lang="en-US" sz="2400" i="1">
                                        <a:latin typeface="Cambria Math" panose="02040503050406030204" pitchFamily="18" charset="0"/>
                                      </a:rPr>
                                      <m:t>1</m:t>
                                    </m:r>
                                  </m:sub>
                                </m:sSub>
                                <m:r>
                                  <m:rPr>
                                    <m:brk m:alnAt="7"/>
                                  </m:rPr>
                                  <a:rPr lang="en-US" sz="2400" i="1">
                                    <a:latin typeface="Cambria Math" panose="02040503050406030204" pitchFamily="18" charset="0"/>
                                  </a:rPr>
                                  <m:t>)</m:t>
                                </m:r>
                              </m:e>
                              <m:e>
                                <m:r>
                                  <a:rPr lang="en-US" sz="2400" i="1" smtClean="0">
                                    <a:latin typeface="Cambria Math" panose="02040503050406030204" pitchFamily="18" charset="0"/>
                                  </a:rPr>
                                  <m:t>⋯</m:t>
                                </m:r>
                              </m:e>
                              <m:e>
                                <m:r>
                                  <a:rPr lang="en-US" sz="2400" b="0" i="1" smtClean="0">
                                    <a:latin typeface="Cambria Math" panose="02040503050406030204" pitchFamily="18" charset="0"/>
                                  </a:rPr>
                                  <m:t>𝐾</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1" i="1" smtClean="0">
                                        <a:latin typeface="Cambria Math" panose="02040503050406030204" pitchFamily="18" charset="0"/>
                                      </a:rPr>
                                      <m:t>𝒙</m:t>
                                    </m:r>
                                  </m:e>
                                  <m:sub>
                                    <m:r>
                                      <a:rPr lang="en-US" sz="2400" b="0" i="1" smtClean="0">
                                        <a:latin typeface="Cambria Math" panose="02040503050406030204" pitchFamily="18" charset="0"/>
                                      </a:rPr>
                                      <m:t>𝑛</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1" i="1" smtClean="0">
                                        <a:latin typeface="Cambria Math" panose="02040503050406030204" pitchFamily="18" charset="0"/>
                                      </a:rPr>
                                      <m:t>𝒙</m:t>
                                    </m:r>
                                  </m:e>
                                  <m:sub>
                                    <m:r>
                                      <a:rPr lang="en-US" sz="2400" b="0" i="1" smtClean="0">
                                        <a:latin typeface="Cambria Math" panose="02040503050406030204" pitchFamily="18" charset="0"/>
                                      </a:rPr>
                                      <m:t>𝑛</m:t>
                                    </m:r>
                                  </m:sub>
                                </m:sSub>
                                <m:r>
                                  <a:rPr lang="en-US" sz="2400" b="0" i="1" smtClean="0">
                                    <a:latin typeface="Cambria Math" panose="02040503050406030204" pitchFamily="18" charset="0"/>
                                  </a:rPr>
                                  <m:t>)</m:t>
                                </m:r>
                              </m:e>
                            </m:mr>
                          </m:m>
                        </m:e>
                      </m:d>
                    </m:oMath>
                  </m:oMathPara>
                </a14:m>
                <a:endParaRPr lang="en-US" dirty="0"/>
              </a:p>
            </p:txBody>
          </p:sp>
        </mc:Choice>
        <mc:Fallback xmlns="">
          <p:sp>
            <p:nvSpPr>
              <p:cNvPr id="8" name="文本框 7"/>
              <p:cNvSpPr txBox="1">
                <a:spLocks noRot="1" noChangeAspect="1" noMove="1" noResize="1" noEditPoints="1" noAdjustHandles="1" noChangeArrowheads="1" noChangeShapeType="1" noTextEdit="1"/>
              </p:cNvSpPr>
              <p:nvPr/>
            </p:nvSpPr>
            <p:spPr>
              <a:xfrm>
                <a:off x="2976910" y="3915635"/>
                <a:ext cx="3805722" cy="1436419"/>
              </a:xfrm>
              <a:prstGeom prst="rect">
                <a:avLst/>
              </a:prstGeom>
              <a:blipFill>
                <a:blip r:embed="rId3"/>
                <a:stretch>
                  <a:fillRect/>
                </a:stretch>
              </a:blipFill>
            </p:spPr>
            <p:txBody>
              <a:bodyPr/>
              <a:lstStyle/>
              <a:p>
                <a:r>
                  <a:rPr lang="en-US">
                    <a:noFill/>
                  </a:rPr>
                  <a:t> </a:t>
                </a:r>
              </a:p>
            </p:txBody>
          </p:sp>
        </mc:Fallback>
      </mc:AlternateContent>
      <p:sp>
        <p:nvSpPr>
          <p:cNvPr id="9" name="线形标注 1(无边框) 8"/>
          <p:cNvSpPr/>
          <p:nvPr/>
        </p:nvSpPr>
        <p:spPr>
          <a:xfrm>
            <a:off x="7218233" y="4633844"/>
            <a:ext cx="1648181" cy="538843"/>
          </a:xfrm>
          <a:prstGeom prst="callout1">
            <a:avLst>
              <a:gd name="adj1" fmla="val 49053"/>
              <a:gd name="adj2" fmla="val -2967"/>
              <a:gd name="adj3" fmla="val -8712"/>
              <a:gd name="adj4" fmla="val -30284"/>
            </a:avLst>
          </a:prstGeom>
          <a:solidFill>
            <a:schemeClr val="accent1">
              <a:alpha val="4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FF0000"/>
                </a:solidFill>
              </a:rPr>
              <a:t>Kernel matrix</a:t>
            </a:r>
            <a:endParaRPr lang="en-US" sz="2000" dirty="0">
              <a:solidFill>
                <a:srgbClr val="FF0000"/>
              </a:solidFill>
            </a:endParaRPr>
          </a:p>
        </p:txBody>
      </p:sp>
    </p:spTree>
    <p:extLst>
      <p:ext uri="{BB962C8B-B14F-4D97-AF65-F5344CB8AC3E}">
        <p14:creationId xmlns:p14="http://schemas.microsoft.com/office/powerpoint/2010/main" val="176589662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Kernel function</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dirty="0" smtClean="0"/>
                  <a:t>As long as a symmetric function’s kernel matrix is </a:t>
                </a:r>
                <a:r>
                  <a:rPr lang="en-US" dirty="0" err="1" smtClean="0"/>
                  <a:t>psd</a:t>
                </a:r>
                <a:r>
                  <a:rPr lang="en-US" dirty="0" smtClean="0"/>
                  <a:t>, it can be used as a kernel function.</a:t>
                </a:r>
              </a:p>
              <a:p>
                <a:r>
                  <a:rPr lang="en-US" dirty="0" smtClean="0"/>
                  <a:t>In fact, for any </a:t>
                </a:r>
                <a:r>
                  <a:rPr lang="en-US" dirty="0" err="1" smtClean="0"/>
                  <a:t>psd</a:t>
                </a:r>
                <a:r>
                  <a:rPr lang="en-US" dirty="0" smtClean="0"/>
                  <a:t> kernel matrix, there always exists a mapping function </a:t>
                </a:r>
                <a14:m>
                  <m:oMath xmlns:m="http://schemas.openxmlformats.org/officeDocument/2006/math">
                    <m:r>
                      <a:rPr lang="en-US" b="0" i="1" smtClean="0">
                        <a:latin typeface="Cambria Math" panose="02040503050406030204" pitchFamily="18" charset="0"/>
                      </a:rPr>
                      <m:t>𝜙</m:t>
                    </m:r>
                    <m:r>
                      <a:rPr lang="en-US" b="0" i="1" smtClean="0">
                        <a:latin typeface="Cambria Math" panose="02040503050406030204" pitchFamily="18" charset="0"/>
                      </a:rPr>
                      <m:t>(</m:t>
                    </m:r>
                    <m:r>
                      <a:rPr lang="en-US" b="1" i="1" smtClean="0">
                        <a:latin typeface="Cambria Math" panose="02040503050406030204" pitchFamily="18" charset="0"/>
                      </a:rPr>
                      <m:t>𝒙</m:t>
                    </m:r>
                    <m:r>
                      <a:rPr lang="en-US" b="0" i="1" smtClean="0">
                        <a:latin typeface="Cambria Math" panose="02040503050406030204" pitchFamily="18" charset="0"/>
                      </a:rPr>
                      <m:t>)</m:t>
                    </m:r>
                  </m:oMath>
                </a14:m>
                <a:r>
                  <a:rPr lang="en-US" dirty="0" smtClean="0"/>
                  <a:t>.</a:t>
                </a:r>
              </a:p>
              <a:p>
                <a:r>
                  <a:rPr lang="en-US" dirty="0" smtClean="0"/>
                  <a:t>A kernel function </a:t>
                </a:r>
                <a:r>
                  <a:rPr lang="en-US" i="1" dirty="0" smtClean="0">
                    <a:latin typeface="Times New Roman" panose="02020603050405020304" pitchFamily="18" charset="0"/>
                    <a:cs typeface="Times New Roman" panose="02020603050405020304" pitchFamily="18" charset="0"/>
                  </a:rPr>
                  <a:t>K</a:t>
                </a:r>
                <a:r>
                  <a:rPr lang="en-US" dirty="0" smtClean="0"/>
                  <a:t> implicitly defines a feature space called </a:t>
                </a:r>
                <a:r>
                  <a:rPr lang="en-US" dirty="0" smtClean="0">
                    <a:solidFill>
                      <a:srgbClr val="FF0000"/>
                    </a:solidFill>
                  </a:rPr>
                  <a:t>Reproducing Kernel Hilbert Space </a:t>
                </a:r>
                <a:r>
                  <a:rPr lang="en-US" dirty="0" smtClean="0"/>
                  <a:t>(RHKS)</a:t>
                </a:r>
              </a:p>
              <a:p>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568" r="-1672"/>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11/1/2018</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59</a:t>
            </a:fld>
            <a:endParaRPr lang="en-US"/>
          </a:p>
        </p:txBody>
      </p:sp>
    </p:spTree>
    <p:extLst>
      <p:ext uri="{BB962C8B-B14F-4D97-AF65-F5344CB8AC3E}">
        <p14:creationId xmlns:p14="http://schemas.microsoft.com/office/powerpoint/2010/main" val="2860964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The orthogonal projection of a vector</a:t>
            </a:r>
          </a:p>
        </p:txBody>
      </p:sp>
      <p:sp>
        <p:nvSpPr>
          <p:cNvPr id="3" name="内容占位符 2"/>
          <p:cNvSpPr>
            <a:spLocks noGrp="1"/>
          </p:cNvSpPr>
          <p:nvPr>
            <p:ph idx="1"/>
          </p:nvPr>
        </p:nvSpPr>
        <p:spPr/>
        <p:txBody>
          <a:bodyPr/>
          <a:lstStyle/>
          <a:p>
            <a:r>
              <a:rPr lang="en-US" dirty="0"/>
              <a:t>Given two vectors </a:t>
            </a:r>
            <a:r>
              <a:rPr lang="en-US" b="1" i="1" dirty="0">
                <a:latin typeface="Times New Roman" panose="02020603050405020304" pitchFamily="18" charset="0"/>
                <a:cs typeface="Times New Roman" panose="02020603050405020304" pitchFamily="18" charset="0"/>
              </a:rPr>
              <a:t>x</a:t>
            </a:r>
            <a:r>
              <a:rPr lang="en-US" dirty="0" smtClean="0"/>
              <a:t> </a:t>
            </a:r>
            <a:r>
              <a:rPr lang="en-US" dirty="0"/>
              <a:t>and </a:t>
            </a:r>
            <a:r>
              <a:rPr lang="en-US" b="1" i="1" dirty="0">
                <a:latin typeface="Times New Roman" panose="02020603050405020304" pitchFamily="18" charset="0"/>
                <a:cs typeface="Times New Roman" panose="02020603050405020304" pitchFamily="18" charset="0"/>
              </a:rPr>
              <a:t>y</a:t>
            </a:r>
            <a:r>
              <a:rPr lang="en-US" dirty="0"/>
              <a:t>, we would like to find the orthogonal projection of </a:t>
            </a:r>
            <a:r>
              <a:rPr lang="en-US" b="1" i="1" dirty="0">
                <a:latin typeface="Times New Roman" panose="02020603050405020304" pitchFamily="18" charset="0"/>
                <a:cs typeface="Times New Roman" panose="02020603050405020304" pitchFamily="18" charset="0"/>
              </a:rPr>
              <a:t>x</a:t>
            </a:r>
            <a:r>
              <a:rPr lang="en-US" dirty="0" smtClean="0"/>
              <a:t> </a:t>
            </a:r>
            <a:r>
              <a:rPr lang="en-US" dirty="0"/>
              <a:t>onto </a:t>
            </a:r>
            <a:r>
              <a:rPr lang="en-US" b="1" i="1" dirty="0">
                <a:latin typeface="Times New Roman" panose="02020603050405020304" pitchFamily="18" charset="0"/>
                <a:cs typeface="Times New Roman" panose="02020603050405020304" pitchFamily="18" charset="0"/>
              </a:rPr>
              <a:t>y</a:t>
            </a:r>
            <a:r>
              <a:rPr lang="en-US" dirty="0" smtClean="0"/>
              <a:t>.</a:t>
            </a:r>
          </a:p>
          <a:p>
            <a:endParaRPr lang="en-US" dirty="0" smtClean="0"/>
          </a:p>
          <a:p>
            <a:endParaRPr lang="en-US" dirty="0" smtClean="0"/>
          </a:p>
          <a:p>
            <a:r>
              <a:rPr lang="en-US" dirty="0" smtClean="0"/>
              <a:t>To </a:t>
            </a:r>
            <a:r>
              <a:rPr lang="en-US" dirty="0"/>
              <a:t>do this we project the vector </a:t>
            </a:r>
            <a:r>
              <a:rPr lang="en-US" b="1" i="1" dirty="0">
                <a:latin typeface="Times New Roman" panose="02020603050405020304" pitchFamily="18" charset="0"/>
                <a:cs typeface="Times New Roman" panose="02020603050405020304" pitchFamily="18" charset="0"/>
              </a:rPr>
              <a:t>x</a:t>
            </a:r>
            <a:r>
              <a:rPr lang="en-US" dirty="0"/>
              <a:t> onto </a:t>
            </a:r>
            <a:r>
              <a:rPr lang="en-US" b="1" i="1" dirty="0">
                <a:latin typeface="Times New Roman" panose="02020603050405020304" pitchFamily="18" charset="0"/>
                <a:cs typeface="Times New Roman" panose="02020603050405020304" pitchFamily="18" charset="0"/>
              </a:rPr>
              <a:t>y</a:t>
            </a:r>
          </a:p>
          <a:p>
            <a:r>
              <a:rPr lang="en-US" dirty="0"/>
              <a:t>This give us the </a:t>
            </a:r>
            <a:r>
              <a:rPr lang="en-US" dirty="0" smtClean="0"/>
              <a:t>vector </a:t>
            </a:r>
            <a:r>
              <a:rPr lang="en-US" b="1" i="1" dirty="0">
                <a:latin typeface="Times New Roman" panose="02020603050405020304" pitchFamily="18" charset="0"/>
                <a:cs typeface="Times New Roman" panose="02020603050405020304" pitchFamily="18" charset="0"/>
              </a:rPr>
              <a:t>z</a:t>
            </a:r>
            <a:r>
              <a:rPr lang="en-US" dirty="0"/>
              <a:t/>
            </a:r>
            <a:br>
              <a:rPr lang="en-US" dirty="0"/>
            </a:br>
            <a:endParaRPr lang="en-US" dirty="0"/>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11/1/2018</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6</a:t>
            </a:fld>
            <a:endParaRPr lang="en-US"/>
          </a:p>
        </p:txBody>
      </p:sp>
      <p:pic>
        <p:nvPicPr>
          <p:cNvPr id="2051" name="Picture 3" descr="projection of a vec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8469" y="1245482"/>
            <a:ext cx="3333750" cy="233362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14-projection-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289" y="3996177"/>
            <a:ext cx="3333750" cy="230505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z is the projection of x onto 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9356" y="3992478"/>
            <a:ext cx="3333750" cy="2333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942513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Kernel function</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dirty="0" smtClean="0"/>
                  <a:t>If the form of </a:t>
                </a:r>
                <a14:m>
                  <m:oMath xmlns:m="http://schemas.openxmlformats.org/officeDocument/2006/math">
                    <m:r>
                      <a:rPr lang="en-US" b="0" i="1" smtClean="0">
                        <a:latin typeface="Cambria Math" panose="02040503050406030204" pitchFamily="18" charset="0"/>
                      </a:rPr>
                      <m:t>𝜙</m:t>
                    </m:r>
                    <m:d>
                      <m:dPr>
                        <m:ctrlPr>
                          <a:rPr lang="en-US" b="0" i="1" smtClean="0">
                            <a:latin typeface="Cambria Math" panose="02040503050406030204" pitchFamily="18" charset="0"/>
                          </a:rPr>
                        </m:ctrlPr>
                      </m:dPr>
                      <m:e>
                        <m:r>
                          <a:rPr lang="en-US" b="1" i="1" smtClean="0">
                            <a:latin typeface="Cambria Math" panose="02040503050406030204" pitchFamily="18" charset="0"/>
                          </a:rPr>
                          <m:t>𝒙</m:t>
                        </m:r>
                      </m:e>
                    </m:d>
                  </m:oMath>
                </a14:m>
                <a:r>
                  <a:rPr lang="en-US" dirty="0" smtClean="0"/>
                  <a:t> is not explicitly known, it’s hard to determine a suitable kernel function</a:t>
                </a:r>
              </a:p>
              <a:p>
                <a:r>
                  <a:rPr lang="en-US" dirty="0" smtClean="0"/>
                  <a:t>How to choose a kernel function?</a:t>
                </a:r>
              </a:p>
              <a:p>
                <a:r>
                  <a:rPr lang="en-US" dirty="0"/>
                  <a:t>Popular </a:t>
                </a:r>
                <a:r>
                  <a:rPr lang="en-US" dirty="0" smtClean="0"/>
                  <a:t>Kernels</a:t>
                </a:r>
              </a:p>
              <a:p>
                <a:pPr lvl="1"/>
                <a:r>
                  <a:rPr lang="en-US" dirty="0" smtClean="0"/>
                  <a:t>Linear Kernel: </a:t>
                </a:r>
                <a14:m>
                  <m:oMath xmlns:m="http://schemas.openxmlformats.org/officeDocument/2006/math">
                    <m:r>
                      <a:rPr lang="en-US" b="0" i="1" smtClean="0">
                        <a:latin typeface="Cambria Math" panose="02040503050406030204" pitchFamily="18" charset="0"/>
                      </a:rPr>
                      <m:t>𝐾</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1" i="1" smtClean="0">
                                <a:latin typeface="Cambria Math" panose="02040503050406030204" pitchFamily="18" charset="0"/>
                              </a:rPr>
                              <m:t>𝒙</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1" i="1" smtClean="0">
                                <a:latin typeface="Cambria Math" panose="02040503050406030204" pitchFamily="18" charset="0"/>
                              </a:rPr>
                              <m:t>𝒙</m:t>
                            </m:r>
                          </m:e>
                          <m:sub>
                            <m:r>
                              <a:rPr lang="en-US" b="0" i="1" smtClean="0">
                                <a:latin typeface="Cambria Math" panose="02040503050406030204" pitchFamily="18" charset="0"/>
                              </a:rPr>
                              <m:t>𝑗</m:t>
                            </m:r>
                          </m:sub>
                        </m:sSub>
                      </m:e>
                    </m:d>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1" i="1" smtClean="0">
                            <a:latin typeface="Cambria Math" panose="02040503050406030204" pitchFamily="18" charset="0"/>
                          </a:rPr>
                          <m:t>𝒙</m:t>
                        </m:r>
                      </m:e>
                      <m:sub>
                        <m:r>
                          <a:rPr lang="en-US" b="0" i="1" smtClean="0">
                            <a:latin typeface="Cambria Math" panose="02040503050406030204" pitchFamily="18" charset="0"/>
                          </a:rPr>
                          <m:t>𝑖</m:t>
                        </m:r>
                      </m:sub>
                      <m:sup>
                        <m:r>
                          <a:rPr lang="en-US" b="0" i="1" smtClean="0">
                            <a:latin typeface="Cambria Math" panose="02040503050406030204" pitchFamily="18" charset="0"/>
                          </a:rPr>
                          <m:t>𝑇</m:t>
                        </m:r>
                      </m:sup>
                    </m:sSubSup>
                    <m:sSub>
                      <m:sSubPr>
                        <m:ctrlPr>
                          <a:rPr lang="en-US" b="0" i="1" smtClean="0">
                            <a:latin typeface="Cambria Math" panose="02040503050406030204" pitchFamily="18" charset="0"/>
                          </a:rPr>
                        </m:ctrlPr>
                      </m:sSubPr>
                      <m:e>
                        <m:r>
                          <a:rPr lang="en-US" b="1" i="1" smtClean="0">
                            <a:latin typeface="Cambria Math" panose="02040503050406030204" pitchFamily="18" charset="0"/>
                          </a:rPr>
                          <m:t>𝒙</m:t>
                        </m:r>
                      </m:e>
                      <m:sub>
                        <m:r>
                          <a:rPr lang="en-US" b="0" i="1" smtClean="0">
                            <a:latin typeface="Cambria Math" panose="02040503050406030204" pitchFamily="18" charset="0"/>
                          </a:rPr>
                          <m:t>𝑗</m:t>
                        </m:r>
                      </m:sub>
                    </m:sSub>
                  </m:oMath>
                </a14:m>
                <a:endParaRPr lang="en-US" dirty="0" smtClean="0"/>
              </a:p>
              <a:p>
                <a:pPr lvl="1"/>
                <a:r>
                  <a:rPr lang="en-US" dirty="0" smtClean="0"/>
                  <a:t>Polynomial Kernel: </a:t>
                </a:r>
                <a14:m>
                  <m:oMath xmlns:m="http://schemas.openxmlformats.org/officeDocument/2006/math">
                    <m:r>
                      <a:rPr lang="en-US" b="0" i="1" smtClean="0">
                        <a:latin typeface="Cambria Math" panose="02040503050406030204" pitchFamily="18" charset="0"/>
                      </a:rPr>
                      <m:t>𝐾</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1" i="1" smtClean="0">
                                <a:latin typeface="Cambria Math" panose="02040503050406030204" pitchFamily="18" charset="0"/>
                              </a:rPr>
                              <m:t>𝒙</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1" i="1" smtClean="0">
                                <a:latin typeface="Cambria Math" panose="02040503050406030204" pitchFamily="18" charset="0"/>
                              </a:rPr>
                              <m:t>𝒙</m:t>
                            </m:r>
                          </m:e>
                          <m:sub>
                            <m:r>
                              <a:rPr lang="en-US" b="0" i="1" smtClean="0">
                                <a:latin typeface="Cambria Math" panose="02040503050406030204" pitchFamily="18" charset="0"/>
                              </a:rPr>
                              <m:t>𝑗</m:t>
                            </m:r>
                          </m:sub>
                        </m:sSub>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sSubSup>
                              <m:sSubSupPr>
                                <m:ctrlPr>
                                  <a:rPr lang="en-US" b="0" i="1" smtClean="0">
                                    <a:latin typeface="Cambria Math" panose="02040503050406030204" pitchFamily="18" charset="0"/>
                                  </a:rPr>
                                </m:ctrlPr>
                              </m:sSubSupPr>
                              <m:e>
                                <m:r>
                                  <a:rPr lang="en-US" b="1" i="1" smtClean="0">
                                    <a:latin typeface="Cambria Math" panose="02040503050406030204" pitchFamily="18" charset="0"/>
                                  </a:rPr>
                                  <m:t>𝒙</m:t>
                                </m:r>
                              </m:e>
                              <m:sub>
                                <m:r>
                                  <a:rPr lang="en-US" b="0" i="1" smtClean="0">
                                    <a:latin typeface="Cambria Math" panose="02040503050406030204" pitchFamily="18" charset="0"/>
                                  </a:rPr>
                                  <m:t>𝑖</m:t>
                                </m:r>
                              </m:sub>
                              <m:sup>
                                <m:r>
                                  <a:rPr lang="en-US" b="0" i="1" smtClean="0">
                                    <a:latin typeface="Cambria Math" panose="02040503050406030204" pitchFamily="18" charset="0"/>
                                  </a:rPr>
                                  <m:t>𝑇</m:t>
                                </m:r>
                              </m:sup>
                            </m:sSubSup>
                            <m:sSub>
                              <m:sSubPr>
                                <m:ctrlPr>
                                  <a:rPr lang="en-US" b="0" i="1" smtClean="0">
                                    <a:latin typeface="Cambria Math" panose="02040503050406030204" pitchFamily="18" charset="0"/>
                                  </a:rPr>
                                </m:ctrlPr>
                              </m:sSubPr>
                              <m:e>
                                <m:r>
                                  <a:rPr lang="en-US" b="1" i="1" smtClean="0">
                                    <a:latin typeface="Cambria Math" panose="02040503050406030204" pitchFamily="18" charset="0"/>
                                  </a:rPr>
                                  <m:t>𝒙</m:t>
                                </m:r>
                              </m:e>
                              <m:sub>
                                <m:r>
                                  <a:rPr lang="en-US" b="0" i="1" smtClean="0">
                                    <a:latin typeface="Cambria Math" panose="02040503050406030204" pitchFamily="18" charset="0"/>
                                  </a:rPr>
                                  <m:t>𝑗</m:t>
                                </m:r>
                              </m:sub>
                            </m:sSub>
                          </m:e>
                        </m:d>
                      </m:e>
                      <m:sup>
                        <m:r>
                          <a:rPr lang="en-US" b="0" i="1" smtClean="0">
                            <a:latin typeface="Cambria Math" panose="02040503050406030204" pitchFamily="18" charset="0"/>
                          </a:rPr>
                          <m:t>𝑑</m:t>
                        </m:r>
                      </m:sup>
                    </m:sSup>
                  </m:oMath>
                </a14:m>
                <a:endParaRPr lang="en-US" dirty="0" smtClean="0"/>
              </a:p>
              <a:p>
                <a:pPr lvl="1"/>
                <a:r>
                  <a:rPr lang="en-US" dirty="0"/>
                  <a:t>Radial Basis Function (RBF) </a:t>
                </a:r>
                <a:r>
                  <a:rPr lang="en-US" dirty="0" smtClean="0"/>
                  <a:t>Kernel: </a:t>
                </a:r>
                <a14:m>
                  <m:oMath xmlns:m="http://schemas.openxmlformats.org/officeDocument/2006/math">
                    <m:r>
                      <a:rPr lang="en-US" i="1">
                        <a:latin typeface="Cambria Math" panose="02040503050406030204" pitchFamily="18" charset="0"/>
                      </a:rPr>
                      <m:t>𝐾</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1" i="1">
                                <a:latin typeface="Cambria Math" panose="02040503050406030204" pitchFamily="18" charset="0"/>
                              </a:rPr>
                              <m:t>𝒙</m:t>
                            </m:r>
                          </m:e>
                          <m:sub>
                            <m:r>
                              <a:rPr lang="en-US" i="1">
                                <a:latin typeface="Cambria Math" panose="02040503050406030204" pitchFamily="18" charset="0"/>
                              </a:rPr>
                              <m:t>𝑖</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b="1" i="1">
                                <a:latin typeface="Cambria Math" panose="02040503050406030204" pitchFamily="18" charset="0"/>
                              </a:rPr>
                              <m:t>𝒙</m:t>
                            </m:r>
                          </m:e>
                          <m:sub>
                            <m:r>
                              <a:rPr lang="en-US" i="1">
                                <a:latin typeface="Cambria Math" panose="02040503050406030204" pitchFamily="18" charset="0"/>
                              </a:rPr>
                              <m:t>𝑗</m:t>
                            </m:r>
                          </m:sub>
                        </m:sSub>
                      </m:e>
                    </m:d>
                    <m:r>
                      <a:rPr lang="en-US" i="1">
                        <a:latin typeface="Cambria Math" panose="02040503050406030204" pitchFamily="18" charset="0"/>
                      </a:rPr>
                      <m:t>=</m:t>
                    </m:r>
                    <m:r>
                      <m:rPr>
                        <m:sty m:val="p"/>
                      </m:rPr>
                      <a:rPr lang="en-US" b="0" i="0" smtClean="0">
                        <a:latin typeface="Cambria Math" panose="02040503050406030204" pitchFamily="18" charset="0"/>
                      </a:rPr>
                      <m:t>exp</m:t>
                    </m:r>
                    <m:r>
                      <a:rPr lang="en-US" b="0" i="1" smtClean="0">
                        <a:latin typeface="Cambria Math" panose="02040503050406030204" pitchFamily="18" charset="0"/>
                      </a:rPr>
                      <m:t>⁡(−</m:t>
                    </m:r>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1" i="1" smtClean="0">
                                        <a:latin typeface="Cambria Math" panose="02040503050406030204" pitchFamily="18" charset="0"/>
                                      </a:rPr>
                                      <m:t>𝒙</m:t>
                                    </m:r>
                                  </m:e>
                                  <m:sub>
                                    <m:r>
                                      <a:rPr lang="en-US" b="0" i="1" smtClean="0">
                                        <a:latin typeface="Cambria Math" panose="02040503050406030204" pitchFamily="18" charset="0"/>
                                      </a:rPr>
                                      <m:t>𝑖</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1" i="1" smtClean="0">
                                        <a:latin typeface="Cambria Math" panose="02040503050406030204" pitchFamily="18" charset="0"/>
                                      </a:rPr>
                                      <m:t>𝒙</m:t>
                                    </m:r>
                                  </m:e>
                                  <m:sub>
                                    <m:r>
                                      <a:rPr lang="en-US" b="0" i="1" smtClean="0">
                                        <a:latin typeface="Cambria Math" panose="02040503050406030204" pitchFamily="18" charset="0"/>
                                      </a:rPr>
                                      <m:t>𝑗</m:t>
                                    </m:r>
                                  </m:sub>
                                </m:sSub>
                              </m:e>
                            </m:d>
                          </m:e>
                          <m:sup>
                            <m:r>
                              <a:rPr lang="en-US" b="0" i="1" smtClean="0">
                                <a:latin typeface="Cambria Math" panose="02040503050406030204" pitchFamily="18" charset="0"/>
                              </a:rPr>
                              <m:t>2</m:t>
                            </m:r>
                          </m:sup>
                        </m:sSup>
                      </m:num>
                      <m:den>
                        <m:r>
                          <a:rPr lang="en-US" b="0" i="1" smtClean="0">
                            <a:latin typeface="Cambria Math" panose="02040503050406030204" pitchFamily="18" charset="0"/>
                          </a:rPr>
                          <m:t>2</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𝜎</m:t>
                            </m:r>
                          </m:e>
                          <m:sup>
                            <m:r>
                              <a:rPr lang="en-US" b="0" i="1" smtClean="0">
                                <a:latin typeface="Cambria Math" panose="02040503050406030204" pitchFamily="18" charset="0"/>
                              </a:rPr>
                              <m:t>2</m:t>
                            </m:r>
                          </m:sup>
                        </m:sSup>
                      </m:den>
                    </m:f>
                    <m:r>
                      <a:rPr lang="en-US" b="0" i="1" smtClean="0">
                        <a:latin typeface="Cambria Math" panose="02040503050406030204" pitchFamily="18" charset="0"/>
                      </a:rPr>
                      <m:t>)</m:t>
                    </m:r>
                  </m:oMath>
                </a14:m>
                <a:endParaRPr lang="en-US" dirty="0" smtClean="0"/>
              </a:p>
              <a:p>
                <a:pPr lvl="1"/>
                <a:r>
                  <a:rPr lang="en-US" dirty="0"/>
                  <a:t>Sigmoid </a:t>
                </a:r>
                <a:r>
                  <a:rPr lang="en-US" dirty="0" smtClean="0"/>
                  <a:t>Kernel: </a:t>
                </a:r>
                <a14:m>
                  <m:oMath xmlns:m="http://schemas.openxmlformats.org/officeDocument/2006/math">
                    <m:r>
                      <a:rPr lang="en-US" i="1">
                        <a:latin typeface="Cambria Math" panose="02040503050406030204" pitchFamily="18" charset="0"/>
                      </a:rPr>
                      <m:t>𝐾</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1" i="1">
                                <a:latin typeface="Cambria Math" panose="02040503050406030204" pitchFamily="18" charset="0"/>
                              </a:rPr>
                              <m:t>𝒙</m:t>
                            </m:r>
                          </m:e>
                          <m:sub>
                            <m:r>
                              <a:rPr lang="en-US" i="1">
                                <a:latin typeface="Cambria Math" panose="02040503050406030204" pitchFamily="18" charset="0"/>
                              </a:rPr>
                              <m:t>𝑖</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b="1" i="1">
                                <a:latin typeface="Cambria Math" panose="02040503050406030204" pitchFamily="18" charset="0"/>
                              </a:rPr>
                              <m:t>𝒙</m:t>
                            </m:r>
                          </m:e>
                          <m:sub>
                            <m:r>
                              <a:rPr lang="en-US" i="1">
                                <a:latin typeface="Cambria Math" panose="02040503050406030204" pitchFamily="18" charset="0"/>
                              </a:rPr>
                              <m:t>𝑗</m:t>
                            </m:r>
                          </m:sub>
                        </m:sSub>
                      </m:e>
                    </m:d>
                    <m:r>
                      <a:rPr lang="en-US" i="1">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tanh</m:t>
                        </m:r>
                      </m:fName>
                      <m:e>
                        <m:r>
                          <a:rPr lang="en-US" b="0" i="1" smtClean="0">
                            <a:latin typeface="Cambria Math" panose="02040503050406030204" pitchFamily="18" charset="0"/>
                          </a:rPr>
                          <m:t>(</m:t>
                        </m:r>
                        <m:r>
                          <a:rPr lang="en-US" b="0" i="1" smtClean="0">
                            <a:latin typeface="Cambria Math" panose="02040503050406030204" pitchFamily="18" charset="0"/>
                          </a:rPr>
                          <m:t>𝛽</m:t>
                        </m:r>
                        <m:sSubSup>
                          <m:sSubSupPr>
                            <m:ctrlPr>
                              <a:rPr lang="en-US" b="0" i="1" smtClean="0">
                                <a:latin typeface="Cambria Math" panose="02040503050406030204" pitchFamily="18" charset="0"/>
                              </a:rPr>
                            </m:ctrlPr>
                          </m:sSubSupPr>
                          <m:e>
                            <m:r>
                              <a:rPr lang="en-US" b="1" i="1" smtClean="0">
                                <a:latin typeface="Cambria Math" panose="02040503050406030204" pitchFamily="18" charset="0"/>
                              </a:rPr>
                              <m:t>𝒙</m:t>
                            </m:r>
                          </m:e>
                          <m:sub>
                            <m:r>
                              <a:rPr lang="en-US" b="0" i="1" smtClean="0">
                                <a:latin typeface="Cambria Math" panose="02040503050406030204" pitchFamily="18" charset="0"/>
                              </a:rPr>
                              <m:t>𝑖</m:t>
                            </m:r>
                          </m:sub>
                          <m:sup>
                            <m:r>
                              <a:rPr lang="en-US" b="0" i="1" smtClean="0">
                                <a:latin typeface="Cambria Math" panose="02040503050406030204" pitchFamily="18" charset="0"/>
                              </a:rPr>
                              <m:t>𝑇</m:t>
                            </m:r>
                          </m:sup>
                        </m:sSubSup>
                        <m:sSub>
                          <m:sSubPr>
                            <m:ctrlPr>
                              <a:rPr lang="en-US" b="0" i="1" smtClean="0">
                                <a:latin typeface="Cambria Math" panose="02040503050406030204" pitchFamily="18" charset="0"/>
                              </a:rPr>
                            </m:ctrlPr>
                          </m:sSubPr>
                          <m:e>
                            <m:r>
                              <a:rPr lang="en-US" b="1" i="1" smtClean="0">
                                <a:latin typeface="Cambria Math" panose="02040503050406030204" pitchFamily="18" charset="0"/>
                              </a:rPr>
                              <m:t>𝒙</m:t>
                            </m:r>
                          </m:e>
                          <m:sub>
                            <m:r>
                              <a:rPr lang="en-US" b="0" i="1" smtClean="0">
                                <a:latin typeface="Cambria Math" panose="02040503050406030204" pitchFamily="18" charset="0"/>
                              </a:rPr>
                              <m:t>𝑗</m:t>
                            </m:r>
                          </m:sub>
                        </m:sSub>
                        <m:r>
                          <a:rPr lang="en-US" b="0" i="1" smtClean="0">
                            <a:latin typeface="Cambria Math" panose="02040503050406030204" pitchFamily="18" charset="0"/>
                          </a:rPr>
                          <m:t>+</m:t>
                        </m:r>
                        <m:r>
                          <a:rPr lang="en-US" b="0" i="1" smtClean="0">
                            <a:latin typeface="Cambria Math" panose="02040503050406030204" pitchFamily="18" charset="0"/>
                          </a:rPr>
                          <m:t>𝜃</m:t>
                        </m:r>
                        <m:r>
                          <a:rPr lang="en-US" b="0" i="1" smtClean="0">
                            <a:latin typeface="Cambria Math" panose="02040503050406030204" pitchFamily="18" charset="0"/>
                          </a:rPr>
                          <m:t>)</m:t>
                        </m:r>
                      </m:e>
                    </m:func>
                  </m:oMath>
                </a14:m>
                <a:endParaRPr lang="en-US" dirty="0" smtClean="0"/>
              </a:p>
              <a:p>
                <a:r>
                  <a:rPr lang="en-US" dirty="0" smtClean="0"/>
                  <a:t>Kernels obtained through combination of other kernels</a:t>
                </a:r>
              </a:p>
              <a:p>
                <a:pPr lvl="1"/>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𝛾</m:t>
                        </m:r>
                      </m:e>
                      <m:sub>
                        <m:r>
                          <a:rPr lang="en-US" b="0" i="1" smtClean="0">
                            <a:latin typeface="Cambria Math" panose="02040503050406030204" pitchFamily="18" charset="0"/>
                          </a:rPr>
                          <m:t>1</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𝐾</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𝛾</m:t>
                        </m:r>
                      </m:e>
                      <m:sub>
                        <m:r>
                          <a:rPr lang="en-US" b="0" i="1" smtClean="0">
                            <a:latin typeface="Cambria Math" panose="02040503050406030204" pitchFamily="18" charset="0"/>
                          </a:rPr>
                          <m:t>2</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𝐾</m:t>
                        </m:r>
                      </m:e>
                      <m:sub>
                        <m:r>
                          <a:rPr lang="en-US" b="0" i="1" smtClean="0">
                            <a:latin typeface="Cambria Math" panose="02040503050406030204" pitchFamily="18" charset="0"/>
                          </a:rPr>
                          <m:t>2</m:t>
                        </m:r>
                      </m:sub>
                    </m:sSub>
                  </m:oMath>
                </a14:m>
                <a:endParaRPr lang="en-US" dirty="0" smtClean="0"/>
              </a:p>
              <a:p>
                <a:pPr lvl="1"/>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𝐾</m:t>
                        </m:r>
                      </m:e>
                      <m:sub>
                        <m:r>
                          <a:rPr lang="en-US" b="0" i="1" smtClean="0">
                            <a:latin typeface="Cambria Math" panose="02040503050406030204" pitchFamily="18" charset="0"/>
                          </a:rPr>
                          <m:t>1</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𝐾</m:t>
                        </m:r>
                      </m:e>
                      <m:sub>
                        <m:r>
                          <a:rPr lang="en-US" b="0" i="1" smtClean="0">
                            <a:latin typeface="Cambria Math" panose="02040503050406030204" pitchFamily="18" charset="0"/>
                            <a:ea typeface="Cambria Math" panose="02040503050406030204" pitchFamily="18" charset="0"/>
                          </a:rPr>
                          <m:t>2</m:t>
                        </m:r>
                      </m:sub>
                    </m:sSub>
                    <m:d>
                      <m:dPr>
                        <m:ctrlPr>
                          <a:rPr lang="en-US" b="0" i="1" smtClean="0">
                            <a:latin typeface="Cambria Math" panose="02040503050406030204" pitchFamily="18" charset="0"/>
                            <a:ea typeface="Cambria Math" panose="02040503050406030204" pitchFamily="18" charset="0"/>
                          </a:rPr>
                        </m:ctrlPr>
                      </m:dPr>
                      <m:e>
                        <m:r>
                          <a:rPr lang="en-US" b="1" i="1" smtClean="0">
                            <a:latin typeface="Cambria Math" panose="02040503050406030204" pitchFamily="18" charset="0"/>
                            <a:ea typeface="Cambria Math" panose="02040503050406030204" pitchFamily="18" charset="0"/>
                          </a:rPr>
                          <m:t>𝒙</m:t>
                        </m:r>
                        <m:r>
                          <a:rPr lang="en-US" b="0"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𝒛</m:t>
                        </m:r>
                      </m:e>
                    </m:d>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𝐾</m:t>
                        </m:r>
                      </m:e>
                      <m:sub>
                        <m:r>
                          <a:rPr lang="en-US" b="0" i="1" smtClean="0">
                            <a:latin typeface="Cambria Math" panose="02040503050406030204" pitchFamily="18" charset="0"/>
                            <a:ea typeface="Cambria Math" panose="02040503050406030204" pitchFamily="18" charset="0"/>
                          </a:rPr>
                          <m:t>1</m:t>
                        </m:r>
                      </m:sub>
                    </m:sSub>
                    <m:d>
                      <m:dPr>
                        <m:ctrlPr>
                          <a:rPr lang="en-US" b="0" i="1" smtClean="0">
                            <a:latin typeface="Cambria Math" panose="02040503050406030204" pitchFamily="18" charset="0"/>
                            <a:ea typeface="Cambria Math" panose="02040503050406030204" pitchFamily="18" charset="0"/>
                          </a:rPr>
                        </m:ctrlPr>
                      </m:dPr>
                      <m:e>
                        <m:r>
                          <a:rPr lang="en-US" b="1" i="1" smtClean="0">
                            <a:latin typeface="Cambria Math" panose="02040503050406030204" pitchFamily="18" charset="0"/>
                            <a:ea typeface="Cambria Math" panose="02040503050406030204" pitchFamily="18" charset="0"/>
                          </a:rPr>
                          <m:t>𝒙</m:t>
                        </m:r>
                        <m:r>
                          <a:rPr lang="en-US" b="0"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𝒛</m:t>
                        </m:r>
                      </m:e>
                    </m:d>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𝐾</m:t>
                        </m:r>
                      </m:e>
                      <m:sub>
                        <m:r>
                          <a:rPr lang="en-US" b="0" i="1" smtClean="0">
                            <a:latin typeface="Cambria Math" panose="02040503050406030204" pitchFamily="18" charset="0"/>
                            <a:ea typeface="Cambria Math" panose="02040503050406030204" pitchFamily="18" charset="0"/>
                          </a:rPr>
                          <m:t>2</m:t>
                        </m:r>
                      </m:sub>
                    </m:sSub>
                    <m:r>
                      <a:rPr lang="en-US" b="0"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𝒙</m:t>
                    </m:r>
                    <m:r>
                      <a:rPr lang="en-US" b="0"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𝒛</m:t>
                    </m:r>
                    <m:r>
                      <a:rPr lang="en-US" b="0" i="1" smtClean="0">
                        <a:latin typeface="Cambria Math" panose="02040503050406030204" pitchFamily="18" charset="0"/>
                        <a:ea typeface="Cambria Math" panose="02040503050406030204" pitchFamily="18" charset="0"/>
                      </a:rPr>
                      <m:t>)</m:t>
                    </m:r>
                  </m:oMath>
                </a14:m>
                <a:endParaRPr lang="en-US" dirty="0" smtClean="0"/>
              </a:p>
              <a:p>
                <a:pPr lvl="1"/>
                <a14:m>
                  <m:oMath xmlns:m="http://schemas.openxmlformats.org/officeDocument/2006/math">
                    <m:r>
                      <a:rPr lang="en-US" b="0" i="1" smtClean="0">
                        <a:latin typeface="Cambria Math" panose="02040503050406030204" pitchFamily="18" charset="0"/>
                      </a:rPr>
                      <m:t>𝐾</m:t>
                    </m:r>
                    <m:d>
                      <m:dPr>
                        <m:ctrlPr>
                          <a:rPr lang="en-US" b="0" i="1" smtClean="0">
                            <a:latin typeface="Cambria Math" panose="02040503050406030204" pitchFamily="18" charset="0"/>
                          </a:rPr>
                        </m:ctrlPr>
                      </m:dPr>
                      <m:e>
                        <m:r>
                          <a:rPr lang="en-US" b="1" i="1" smtClean="0">
                            <a:latin typeface="Cambria Math" panose="02040503050406030204" pitchFamily="18" charset="0"/>
                          </a:rPr>
                          <m:t>𝒙</m:t>
                        </m:r>
                        <m:r>
                          <a:rPr lang="en-US" b="0" i="1" smtClean="0">
                            <a:latin typeface="Cambria Math" panose="02040503050406030204" pitchFamily="18" charset="0"/>
                          </a:rPr>
                          <m:t>,</m:t>
                        </m:r>
                        <m:r>
                          <a:rPr lang="en-US" b="1" i="1" smtClean="0">
                            <a:latin typeface="Cambria Math" panose="02040503050406030204" pitchFamily="18" charset="0"/>
                          </a:rPr>
                          <m:t>𝒛</m:t>
                        </m:r>
                      </m:e>
                    </m:d>
                    <m:r>
                      <a:rPr lang="en-US" b="0" i="1" smtClean="0">
                        <a:latin typeface="Cambria Math" panose="02040503050406030204" pitchFamily="18" charset="0"/>
                      </a:rPr>
                      <m:t>=</m:t>
                    </m:r>
                    <m:r>
                      <a:rPr lang="en-US" b="0" i="1" smtClean="0">
                        <a:latin typeface="Cambria Math" panose="02040503050406030204" pitchFamily="18" charset="0"/>
                      </a:rPr>
                      <m:t>𝑔</m:t>
                    </m:r>
                    <m:d>
                      <m:dPr>
                        <m:ctrlPr>
                          <a:rPr lang="en-US" b="0" i="1" smtClean="0">
                            <a:latin typeface="Cambria Math" panose="02040503050406030204" pitchFamily="18" charset="0"/>
                          </a:rPr>
                        </m:ctrlPr>
                      </m:dPr>
                      <m:e>
                        <m:r>
                          <a:rPr lang="en-US" b="1" i="1" smtClean="0">
                            <a:latin typeface="Cambria Math" panose="02040503050406030204" pitchFamily="18" charset="0"/>
                          </a:rPr>
                          <m:t>𝒙</m:t>
                        </m:r>
                      </m:e>
                    </m:d>
                    <m:r>
                      <a:rPr lang="en-US" b="0" i="1" smtClean="0">
                        <a:latin typeface="Cambria Math" panose="02040503050406030204" pitchFamily="18" charset="0"/>
                      </a:rPr>
                      <m:t>𝐾</m:t>
                    </m:r>
                    <m:d>
                      <m:dPr>
                        <m:ctrlPr>
                          <a:rPr lang="en-US" b="0" i="1" smtClean="0">
                            <a:latin typeface="Cambria Math" panose="02040503050406030204" pitchFamily="18" charset="0"/>
                          </a:rPr>
                        </m:ctrlPr>
                      </m:dPr>
                      <m:e>
                        <m:r>
                          <a:rPr lang="en-US" b="1" i="1" smtClean="0">
                            <a:latin typeface="Cambria Math" panose="02040503050406030204" pitchFamily="18" charset="0"/>
                          </a:rPr>
                          <m:t>𝒙</m:t>
                        </m:r>
                        <m:r>
                          <a:rPr lang="en-US" b="0" i="1" smtClean="0">
                            <a:latin typeface="Cambria Math" panose="02040503050406030204" pitchFamily="18" charset="0"/>
                          </a:rPr>
                          <m:t>,</m:t>
                        </m:r>
                        <m:r>
                          <a:rPr lang="en-US" b="1" i="1" smtClean="0">
                            <a:latin typeface="Cambria Math" panose="02040503050406030204" pitchFamily="18" charset="0"/>
                          </a:rPr>
                          <m:t>𝒛</m:t>
                        </m:r>
                      </m:e>
                    </m:d>
                    <m:r>
                      <a:rPr lang="en-US" b="0" i="1" smtClean="0">
                        <a:latin typeface="Cambria Math" panose="02040503050406030204" pitchFamily="18" charset="0"/>
                      </a:rPr>
                      <m:t>𝑔</m:t>
                    </m:r>
                    <m:r>
                      <a:rPr lang="en-US" b="0" i="1" smtClean="0">
                        <a:latin typeface="Cambria Math" panose="02040503050406030204" pitchFamily="18" charset="0"/>
                      </a:rPr>
                      <m:t>(</m:t>
                    </m:r>
                    <m:r>
                      <a:rPr lang="en-US" b="1" i="1" smtClean="0">
                        <a:latin typeface="Cambria Math" panose="02040503050406030204" pitchFamily="18" charset="0"/>
                      </a:rPr>
                      <m:t>𝒛</m:t>
                    </m:r>
                    <m:r>
                      <a:rPr lang="en-US" b="0" i="1" smtClean="0">
                        <a:latin typeface="Cambria Math" panose="02040503050406030204" pitchFamily="18" charset="0"/>
                      </a:rPr>
                      <m:t>)</m:t>
                    </m:r>
                  </m:oMath>
                </a14:m>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568"/>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11/1/2018</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60</a:t>
            </a:fld>
            <a:endParaRPr lang="en-US"/>
          </a:p>
        </p:txBody>
      </p:sp>
    </p:spTree>
    <p:extLst>
      <p:ext uri="{BB962C8B-B14F-4D97-AF65-F5344CB8AC3E}">
        <p14:creationId xmlns:p14="http://schemas.microsoft.com/office/powerpoint/2010/main" val="104343026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Kernel function</a:t>
            </a:r>
          </a:p>
        </p:txBody>
      </p:sp>
      <p:sp>
        <p:nvSpPr>
          <p:cNvPr id="3" name="内容占位符 2"/>
          <p:cNvSpPr>
            <a:spLocks noGrp="1"/>
          </p:cNvSpPr>
          <p:nvPr>
            <p:ph idx="1"/>
          </p:nvPr>
        </p:nvSpPr>
        <p:spPr/>
        <p:txBody>
          <a:bodyPr/>
          <a:lstStyle/>
          <a:p>
            <a:r>
              <a:rPr lang="en-US" dirty="0"/>
              <a:t>Unfortunately, choosing the </a:t>
            </a:r>
            <a:r>
              <a:rPr lang="en-US" dirty="0" smtClean="0"/>
              <a:t>“correct” </a:t>
            </a:r>
            <a:r>
              <a:rPr lang="en-US" dirty="0"/>
              <a:t>kernel is a nontrivial task, and may depend on the specific task at hand. </a:t>
            </a:r>
            <a:endParaRPr lang="en-US" dirty="0" smtClean="0"/>
          </a:p>
          <a:p>
            <a:r>
              <a:rPr lang="en-US" dirty="0" smtClean="0"/>
              <a:t>No </a:t>
            </a:r>
            <a:r>
              <a:rPr lang="en-US" dirty="0"/>
              <a:t>matter which kernel you choose, you will need to tune the kernel parameters to get good performance from your classifier. </a:t>
            </a:r>
            <a:endParaRPr lang="en-US" dirty="0" smtClean="0"/>
          </a:p>
          <a:p>
            <a:r>
              <a:rPr lang="en-US" dirty="0" smtClean="0"/>
              <a:t>Popular </a:t>
            </a:r>
            <a:r>
              <a:rPr lang="en-US" dirty="0"/>
              <a:t>parameter-tuning techniques include </a:t>
            </a:r>
            <a:r>
              <a:rPr lang="en-US" i="1" dirty="0">
                <a:latin typeface="Times New Roman" panose="02020603050405020304" pitchFamily="18" charset="0"/>
                <a:cs typeface="Times New Roman" panose="02020603050405020304" pitchFamily="18" charset="0"/>
              </a:rPr>
              <a:t>K</a:t>
            </a:r>
            <a:r>
              <a:rPr lang="en-US" dirty="0"/>
              <a:t>-Fold Cross Validation </a:t>
            </a:r>
          </a:p>
        </p:txBody>
      </p:sp>
      <p:sp>
        <p:nvSpPr>
          <p:cNvPr id="4" name="日期占位符 3"/>
          <p:cNvSpPr>
            <a:spLocks noGrp="1"/>
          </p:cNvSpPr>
          <p:nvPr>
            <p:ph type="dt" sz="half" idx="10"/>
          </p:nvPr>
        </p:nvSpPr>
        <p:spPr/>
        <p:txBody>
          <a:bodyPr/>
          <a:lstStyle/>
          <a:p>
            <a:fld id="{568E3CEA-F198-483E-B136-E6DE4D19DBBA}" type="datetime1">
              <a:rPr lang="en-US" smtClean="0"/>
              <a:t>11/1/2018</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61</a:t>
            </a:fld>
            <a:endParaRPr lang="en-US"/>
          </a:p>
        </p:txBody>
      </p:sp>
    </p:spTree>
    <p:extLst>
      <p:ext uri="{BB962C8B-B14F-4D97-AF65-F5344CB8AC3E}">
        <p14:creationId xmlns:p14="http://schemas.microsoft.com/office/powerpoint/2010/main" val="86294740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SVM for non-separable data</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Autofit/>
              </a:bodyPr>
              <a:lstStyle/>
              <a:p>
                <a:r>
                  <a:rPr lang="en-US" dirty="0" smtClean="0"/>
                  <a:t>SVM formulation for separable data</a:t>
                </a:r>
              </a:p>
              <a:p>
                <a:endParaRPr lang="en-US" dirty="0"/>
              </a:p>
              <a:p>
                <a:endParaRPr lang="en-US" dirty="0" smtClean="0"/>
              </a:p>
              <a:p>
                <a:endParaRPr lang="en-US" dirty="0"/>
              </a:p>
              <a:p>
                <a:r>
                  <a:rPr lang="en-US" dirty="0">
                    <a:solidFill>
                      <a:srgbClr val="FF0000"/>
                    </a:solidFill>
                  </a:rPr>
                  <a:t>Non-separable </a:t>
                </a:r>
                <a:r>
                  <a:rPr lang="en-US" dirty="0" smtClean="0">
                    <a:solidFill>
                      <a:srgbClr val="FF0000"/>
                    </a:solidFill>
                  </a:rPr>
                  <a:t>setting: </a:t>
                </a:r>
                <a:r>
                  <a:rPr lang="en-US" dirty="0"/>
                  <a:t>In practice our training data will not be separable. What issues arise with the optimization problem above when data is not separable? </a:t>
                </a:r>
                <a:endParaRPr lang="en-US" dirty="0" smtClean="0"/>
              </a:p>
              <a:p>
                <a:r>
                  <a:rPr lang="en-US" dirty="0"/>
                  <a:t>For every </a:t>
                </a:r>
                <a:r>
                  <a:rPr lang="en-US" b="1" i="1" dirty="0" smtClean="0">
                    <a:latin typeface="Times New Roman" panose="02020603050405020304" pitchFamily="18" charset="0"/>
                    <a:cs typeface="Times New Roman" panose="02020603050405020304" pitchFamily="18" charset="0"/>
                  </a:rPr>
                  <a:t>w</a:t>
                </a:r>
                <a:r>
                  <a:rPr lang="en-US" dirty="0" smtClean="0"/>
                  <a:t> </a:t>
                </a:r>
                <a:r>
                  <a:rPr lang="en-US" dirty="0"/>
                  <a:t>there exists a training point </a:t>
                </a:r>
                <a14:m>
                  <m:oMath xmlns:m="http://schemas.openxmlformats.org/officeDocument/2006/math">
                    <m:sSub>
                      <m:sSubPr>
                        <m:ctrlPr>
                          <a:rPr lang="en-US" b="0" i="1" smtClean="0">
                            <a:latin typeface="Cambria Math" panose="02040503050406030204" pitchFamily="18" charset="0"/>
                          </a:rPr>
                        </m:ctrlPr>
                      </m:sSubPr>
                      <m:e>
                        <m:r>
                          <a:rPr lang="en-US" b="1" i="1" smtClean="0">
                            <a:latin typeface="Cambria Math" panose="02040503050406030204" pitchFamily="18" charset="0"/>
                          </a:rPr>
                          <m:t>𝒙</m:t>
                        </m:r>
                      </m:e>
                      <m:sub>
                        <m:r>
                          <a:rPr lang="en-US" b="0" i="1" smtClean="0">
                            <a:latin typeface="Cambria Math" panose="02040503050406030204" pitchFamily="18" charset="0"/>
                          </a:rPr>
                          <m:t>𝑖</m:t>
                        </m:r>
                      </m:sub>
                    </m:sSub>
                  </m:oMath>
                </a14:m>
                <a:r>
                  <a:rPr lang="en-US" dirty="0" smtClean="0"/>
                  <a:t> such that</a:t>
                </a:r>
              </a:p>
              <a:p>
                <a:endParaRPr lang="en-US" dirty="0"/>
              </a:p>
              <a:p>
                <a:endParaRPr lang="en-US" sz="300" dirty="0" smtClean="0"/>
              </a:p>
              <a:p>
                <a:r>
                  <a:rPr lang="en-US" dirty="0" smtClean="0"/>
                  <a:t>There </a:t>
                </a:r>
                <a:r>
                  <a:rPr lang="en-US" dirty="0"/>
                  <a:t>is no feasible </a:t>
                </a:r>
                <a14:m>
                  <m:oMath xmlns:m="http://schemas.openxmlformats.org/officeDocument/2006/math">
                    <m:d>
                      <m:dPr>
                        <m:ctrlPr>
                          <a:rPr lang="en-US" i="1">
                            <a:latin typeface="Cambria Math" panose="02040503050406030204" pitchFamily="18" charset="0"/>
                          </a:rPr>
                        </m:ctrlPr>
                      </m:dPr>
                      <m:e>
                        <m:r>
                          <a:rPr lang="en-US" b="1" i="1">
                            <a:latin typeface="Cambria Math" panose="02040503050406030204" pitchFamily="18" charset="0"/>
                            <a:ea typeface="Cambria Math" panose="02040503050406030204" pitchFamily="18" charset="0"/>
                          </a:rPr>
                          <m:t>𝒘</m:t>
                        </m:r>
                        <m:r>
                          <a:rPr lang="en-US" i="1">
                            <a:latin typeface="Cambria Math" panose="02040503050406030204" pitchFamily="18" charset="0"/>
                          </a:rPr>
                          <m:t>,</m:t>
                        </m:r>
                        <m:r>
                          <a:rPr lang="en-US" i="1">
                            <a:latin typeface="Cambria Math" panose="02040503050406030204" pitchFamily="18" charset="0"/>
                          </a:rPr>
                          <m:t>𝑏</m:t>
                        </m:r>
                      </m:e>
                    </m:d>
                  </m:oMath>
                </a14:m>
                <a:r>
                  <a:rPr lang="en-US" dirty="0" smtClean="0"/>
                  <a:t> as </a:t>
                </a:r>
                <a:r>
                  <a:rPr lang="en-US" dirty="0"/>
                  <a:t>at least one of our constraints is violated!</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568"/>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11/1/2018</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62</a:t>
            </a:fld>
            <a:endParaRPr lang="en-US"/>
          </a:p>
        </p:txBody>
      </p:sp>
      <mc:AlternateContent xmlns:mc="http://schemas.openxmlformats.org/markup-compatibility/2006" xmlns:a14="http://schemas.microsoft.com/office/drawing/2010/main">
        <mc:Choice Requires="a14">
          <p:sp>
            <p:nvSpPr>
              <p:cNvPr id="7" name="矩形 6"/>
              <p:cNvSpPr/>
              <p:nvPr/>
            </p:nvSpPr>
            <p:spPr>
              <a:xfrm>
                <a:off x="2764639" y="1373228"/>
                <a:ext cx="4230004" cy="1317733"/>
              </a:xfrm>
              <a:prstGeom prst="rect">
                <a:avLst/>
              </a:prstGeom>
            </p:spPr>
            <p:txBody>
              <a:bodyPr wrap="none">
                <a:spAutoFit/>
              </a:bodyPr>
              <a:lstStyle/>
              <a:p>
                <a:pPr>
                  <a:spcAft>
                    <a:spcPts val="1200"/>
                  </a:spcAft>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ea typeface="Cambria Math" panose="02040503050406030204" pitchFamily="18" charset="0"/>
                        </a:rPr>
                        <m:t> </m:t>
                      </m:r>
                      <m:func>
                        <m:funcPr>
                          <m:ctrlPr>
                            <a:rPr lang="en-US" sz="2400" i="1" smtClean="0">
                              <a:latin typeface="Cambria Math" panose="02040503050406030204" pitchFamily="18" charset="0"/>
                              <a:ea typeface="Cambria Math" panose="02040503050406030204" pitchFamily="18" charset="0"/>
                            </a:rPr>
                          </m:ctrlPr>
                        </m:funcPr>
                        <m:fName>
                          <m:limLow>
                            <m:limLowPr>
                              <m:ctrlPr>
                                <a:rPr lang="en-US" sz="2400" i="1">
                                  <a:latin typeface="Cambria Math" panose="02040503050406030204" pitchFamily="18" charset="0"/>
                                  <a:ea typeface="Cambria Math" panose="02040503050406030204" pitchFamily="18" charset="0"/>
                                </a:rPr>
                              </m:ctrlPr>
                            </m:limLowPr>
                            <m:e>
                              <m:r>
                                <m:rPr>
                                  <m:sty m:val="p"/>
                                </m:rPr>
                                <a:rPr lang="en-US" sz="2400" b="0" i="0" smtClean="0">
                                  <a:latin typeface="Cambria Math" panose="02040503050406030204" pitchFamily="18" charset="0"/>
                                  <a:ea typeface="Cambria Math" panose="02040503050406030204" pitchFamily="18" charset="0"/>
                                </a:rPr>
                                <m:t>min</m:t>
                              </m:r>
                            </m:e>
                            <m:lim>
                              <m:r>
                                <a:rPr lang="en-US" sz="2400" b="1" i="1">
                                  <a:latin typeface="Cambria Math" panose="02040503050406030204" pitchFamily="18" charset="0"/>
                                  <a:ea typeface="Cambria Math" panose="02040503050406030204" pitchFamily="18" charset="0"/>
                                </a:rPr>
                                <m:t>𝒘</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𝑏</m:t>
                              </m:r>
                            </m:lim>
                          </m:limLow>
                        </m:fName>
                        <m:e>
                          <m:r>
                            <a:rPr lang="en-US" sz="2400" b="0" i="1" smtClean="0">
                              <a:latin typeface="Cambria Math" panose="02040503050406030204" pitchFamily="18" charset="0"/>
                              <a:ea typeface="Cambria Math" panose="02040503050406030204" pitchFamily="18" charset="0"/>
                            </a:rPr>
                            <m:t>   </m:t>
                          </m:r>
                          <m:f>
                            <m:fPr>
                              <m:ctrlPr>
                                <a:rPr lang="en-US" sz="2400" b="0" i="1" smtClean="0">
                                  <a:latin typeface="Cambria Math" panose="02040503050406030204" pitchFamily="18" charset="0"/>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1</m:t>
                              </m:r>
                            </m:num>
                            <m:den>
                              <m:r>
                                <a:rPr lang="en-US" sz="2400" b="0" i="1" smtClean="0">
                                  <a:latin typeface="Cambria Math" panose="02040503050406030204" pitchFamily="18" charset="0"/>
                                  <a:ea typeface="Cambria Math" panose="02040503050406030204" pitchFamily="18" charset="0"/>
                                </a:rPr>
                                <m:t>2</m:t>
                              </m:r>
                            </m:den>
                          </m:f>
                          <m:sSubSup>
                            <m:sSubSupPr>
                              <m:ctrlPr>
                                <a:rPr lang="en-US" sz="2400" b="0" i="1" smtClean="0">
                                  <a:latin typeface="Cambria Math" panose="02040503050406030204" pitchFamily="18" charset="0"/>
                                  <a:ea typeface="Cambria Math" panose="02040503050406030204" pitchFamily="18" charset="0"/>
                                </a:rPr>
                              </m:ctrlPr>
                            </m:sSubSupPr>
                            <m:e>
                              <m:d>
                                <m:dPr>
                                  <m:begChr m:val="‖"/>
                                  <m:endChr m:val="‖"/>
                                  <m:ctrlPr>
                                    <a:rPr lang="en-US" sz="2400" i="1">
                                      <a:latin typeface="Cambria Math" panose="02040503050406030204" pitchFamily="18" charset="0"/>
                                      <a:ea typeface="Cambria Math" panose="02040503050406030204" pitchFamily="18" charset="0"/>
                                    </a:rPr>
                                  </m:ctrlPr>
                                </m:dPr>
                                <m:e>
                                  <m:r>
                                    <a:rPr lang="en-US" sz="2400" b="1" i="1">
                                      <a:latin typeface="Cambria Math" panose="02040503050406030204" pitchFamily="18" charset="0"/>
                                      <a:ea typeface="Cambria Math" panose="02040503050406030204" pitchFamily="18" charset="0"/>
                                    </a:rPr>
                                    <m:t>𝒘</m:t>
                                  </m:r>
                                </m:e>
                              </m:d>
                            </m:e>
                            <m:sub>
                              <m:r>
                                <a:rPr lang="en-US" sz="2400" i="1">
                                  <a:latin typeface="Cambria Math" panose="02040503050406030204" pitchFamily="18" charset="0"/>
                                  <a:ea typeface="Cambria Math" panose="02040503050406030204" pitchFamily="18" charset="0"/>
                                </a:rPr>
                                <m:t>2</m:t>
                              </m:r>
                            </m:sub>
                            <m:sup>
                              <m:r>
                                <a:rPr lang="en-US" sz="2400" b="0" i="1" smtClean="0">
                                  <a:latin typeface="Cambria Math" panose="02040503050406030204" pitchFamily="18" charset="0"/>
                                  <a:ea typeface="Cambria Math" panose="02040503050406030204" pitchFamily="18" charset="0"/>
                                </a:rPr>
                                <m:t>2</m:t>
                              </m:r>
                            </m:sup>
                          </m:sSubSup>
                        </m:e>
                      </m:func>
                    </m:oMath>
                  </m:oMathPara>
                </a14:m>
                <a:endParaRPr lang="en-US" sz="2400" i="1" dirty="0" smtClean="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ea typeface="Cambria Math" panose="02040503050406030204" pitchFamily="18" charset="0"/>
                        </a:rPr>
                        <m:t>𝑠</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𝑡</m:t>
                      </m:r>
                      <m:r>
                        <a:rPr lang="en-US" sz="2400" b="0" i="1" smtClean="0">
                          <a:latin typeface="Cambria Math" panose="02040503050406030204" pitchFamily="18" charset="0"/>
                          <a:ea typeface="Cambria Math" panose="02040503050406030204" pitchFamily="18" charset="0"/>
                        </a:rPr>
                        <m:t>.    </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𝑦</m:t>
                          </m:r>
                        </m:e>
                        <m:sub>
                          <m:r>
                            <a:rPr lang="en-US" sz="2400" b="0" i="1" smtClean="0">
                              <a:latin typeface="Cambria Math" panose="02040503050406030204" pitchFamily="18" charset="0"/>
                              <a:ea typeface="Cambria Math" panose="02040503050406030204" pitchFamily="18" charset="0"/>
                            </a:rPr>
                            <m:t>𝑖</m:t>
                          </m:r>
                        </m:sub>
                      </m:sSub>
                      <m:d>
                        <m:dPr>
                          <m:begChr m:val="["/>
                          <m:endChr m:val="]"/>
                          <m:ctrlPr>
                            <a:rPr lang="en-US" sz="2400" i="1">
                              <a:latin typeface="Cambria Math" panose="02040503050406030204" pitchFamily="18" charset="0"/>
                              <a:ea typeface="Cambria Math" panose="02040503050406030204" pitchFamily="18" charset="0"/>
                            </a:rPr>
                          </m:ctrlPr>
                        </m:dPr>
                        <m:e>
                          <m:sSup>
                            <m:sSupPr>
                              <m:ctrlPr>
                                <a:rPr lang="en-US" sz="2400" i="1" smtClean="0">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𝒘</m:t>
                              </m:r>
                            </m:e>
                            <m:sup>
                              <m:r>
                                <a:rPr lang="en-US" sz="2400" i="1">
                                  <a:latin typeface="Cambria Math" panose="02040503050406030204" pitchFamily="18" charset="0"/>
                                  <a:ea typeface="Cambria Math" panose="02040503050406030204" pitchFamily="18" charset="0"/>
                                </a:rPr>
                                <m:t>𝑇</m:t>
                              </m:r>
                            </m:sup>
                          </m:sSup>
                          <m:r>
                            <a:rPr lang="en-US" sz="2400" b="0" i="1" smtClean="0">
                              <a:latin typeface="Cambria Math" panose="02040503050406030204" pitchFamily="18" charset="0"/>
                              <a:ea typeface="Cambria Math" panose="02040503050406030204" pitchFamily="18" charset="0"/>
                            </a:rPr>
                            <m:t>𝜙</m:t>
                          </m:r>
                          <m:r>
                            <a:rPr lang="en-US" sz="2400" b="0" i="1" smtClean="0">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rPr>
                              </m:ctrlPr>
                            </m:sSubPr>
                            <m:e>
                              <m:r>
                                <a:rPr lang="en-US" sz="2400" b="1" i="1">
                                  <a:latin typeface="Cambria Math" panose="02040503050406030204" pitchFamily="18" charset="0"/>
                                </a:rPr>
                                <m:t>𝒙</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𝑏</m:t>
                          </m:r>
                        </m:e>
                      </m:d>
                      <m:r>
                        <a:rPr lang="en-US" sz="2400" b="0" i="1" smtClean="0">
                          <a:latin typeface="Cambria Math" panose="02040503050406030204" pitchFamily="18" charset="0"/>
                          <a:ea typeface="Cambria Math" panose="02040503050406030204" pitchFamily="18" charset="0"/>
                        </a:rPr>
                        <m:t>≥1, ∀</m:t>
                      </m:r>
                      <m:r>
                        <a:rPr lang="en-US" sz="2400" b="0" i="1" smtClean="0">
                          <a:latin typeface="Cambria Math" panose="02040503050406030204" pitchFamily="18" charset="0"/>
                          <a:ea typeface="Cambria Math" panose="02040503050406030204" pitchFamily="18" charset="0"/>
                        </a:rPr>
                        <m:t>𝑖</m:t>
                      </m:r>
                    </m:oMath>
                  </m:oMathPara>
                </a14:m>
                <a:endParaRPr lang="en-US" sz="2400" dirty="0"/>
              </a:p>
            </p:txBody>
          </p:sp>
        </mc:Choice>
        <mc:Fallback xmlns="">
          <p:sp>
            <p:nvSpPr>
              <p:cNvPr id="7" name="矩形 6"/>
              <p:cNvSpPr>
                <a:spLocks noRot="1" noChangeAspect="1" noMove="1" noResize="1" noEditPoints="1" noAdjustHandles="1" noChangeArrowheads="1" noChangeShapeType="1" noTextEdit="1"/>
              </p:cNvSpPr>
              <p:nvPr/>
            </p:nvSpPr>
            <p:spPr>
              <a:xfrm>
                <a:off x="2764639" y="1373228"/>
                <a:ext cx="4230004" cy="1317733"/>
              </a:xfrm>
              <a:prstGeom prst="rect">
                <a:avLst/>
              </a:prstGeom>
              <a:blipFill>
                <a:blip r:embed="rId3"/>
                <a:stretch>
                  <a:fillRect b="-5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矩形 7"/>
              <p:cNvSpPr/>
              <p:nvPr/>
            </p:nvSpPr>
            <p:spPr>
              <a:xfrm>
                <a:off x="3023631" y="4632262"/>
                <a:ext cx="2990947"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𝑦</m:t>
                          </m:r>
                        </m:e>
                        <m:sub>
                          <m:r>
                            <a:rPr lang="en-US" sz="2400" b="0" i="1" smtClean="0">
                              <a:latin typeface="Cambria Math" panose="02040503050406030204" pitchFamily="18" charset="0"/>
                              <a:ea typeface="Cambria Math" panose="02040503050406030204" pitchFamily="18" charset="0"/>
                            </a:rPr>
                            <m:t>𝑖</m:t>
                          </m:r>
                        </m:sub>
                      </m:sSub>
                      <m:d>
                        <m:dPr>
                          <m:begChr m:val="["/>
                          <m:endChr m:val="]"/>
                          <m:ctrlPr>
                            <a:rPr lang="en-US" sz="2400" i="1">
                              <a:latin typeface="Cambria Math" panose="02040503050406030204" pitchFamily="18" charset="0"/>
                              <a:ea typeface="Cambria Math" panose="02040503050406030204" pitchFamily="18" charset="0"/>
                            </a:rPr>
                          </m:ctrlPr>
                        </m:dPr>
                        <m:e>
                          <m:sSup>
                            <m:sSupPr>
                              <m:ctrlPr>
                                <a:rPr lang="en-US" sz="2400" i="1">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𝒘</m:t>
                              </m:r>
                            </m:e>
                            <m:sup>
                              <m:r>
                                <a:rPr lang="en-US" sz="2400" i="1">
                                  <a:latin typeface="Cambria Math" panose="02040503050406030204" pitchFamily="18" charset="0"/>
                                  <a:ea typeface="Cambria Math" panose="02040503050406030204" pitchFamily="18" charset="0"/>
                                </a:rPr>
                                <m:t>𝑇</m:t>
                              </m:r>
                            </m:sup>
                          </m:sSup>
                          <m:r>
                            <a:rPr lang="en-US" sz="2400" i="1">
                              <a:latin typeface="Cambria Math" panose="02040503050406030204" pitchFamily="18" charset="0"/>
                              <a:ea typeface="Cambria Math" panose="02040503050406030204" pitchFamily="18" charset="0"/>
                            </a:rPr>
                            <m:t>𝜙</m:t>
                          </m:r>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rPr>
                              </m:ctrlPr>
                            </m:sSubPr>
                            <m:e>
                              <m:r>
                                <a:rPr lang="en-US" sz="2400" b="1" i="1">
                                  <a:latin typeface="Cambria Math" panose="02040503050406030204" pitchFamily="18" charset="0"/>
                                </a:rPr>
                                <m:t>𝒙</m:t>
                              </m:r>
                            </m:e>
                            <m:sub>
                              <m:r>
                                <a:rPr lang="en-US" sz="2400" i="1">
                                  <a:latin typeface="Cambria Math" panose="02040503050406030204" pitchFamily="18" charset="0"/>
                                </a:rPr>
                                <m:t>𝑖</m:t>
                              </m:r>
                            </m:sub>
                          </m:sSub>
                          <m:r>
                            <a:rPr lang="en-US" sz="2400" i="1">
                              <a:latin typeface="Cambria Math" panose="02040503050406030204" pitchFamily="18" charset="0"/>
                            </a:rPr>
                            <m:t>)</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𝑏</m:t>
                          </m:r>
                        </m:e>
                      </m:d>
                      <m:r>
                        <a:rPr lang="en-US" sz="2400" b="0" i="1" smtClean="0">
                          <a:latin typeface="Cambria Math" panose="02040503050406030204" pitchFamily="18" charset="0"/>
                          <a:ea typeface="Cambria Math" panose="02040503050406030204" pitchFamily="18" charset="0"/>
                        </a:rPr>
                        <m:t>&lt;0</m:t>
                      </m:r>
                    </m:oMath>
                  </m:oMathPara>
                </a14:m>
                <a:endParaRPr lang="en-US" sz="2400" dirty="0"/>
              </a:p>
            </p:txBody>
          </p:sp>
        </mc:Choice>
        <mc:Fallback xmlns="">
          <p:sp>
            <p:nvSpPr>
              <p:cNvPr id="8" name="矩形 7"/>
              <p:cNvSpPr>
                <a:spLocks noRot="1" noChangeAspect="1" noMove="1" noResize="1" noEditPoints="1" noAdjustHandles="1" noChangeArrowheads="1" noChangeShapeType="1" noTextEdit="1"/>
              </p:cNvSpPr>
              <p:nvPr/>
            </p:nvSpPr>
            <p:spPr>
              <a:xfrm>
                <a:off x="3023631" y="4632262"/>
                <a:ext cx="2990947" cy="461665"/>
              </a:xfrm>
              <a:prstGeom prst="rect">
                <a:avLst/>
              </a:prstGeom>
              <a:blipFill>
                <a:blip r:embed="rId4"/>
                <a:stretch>
                  <a:fillRect b="-17105"/>
                </a:stretch>
              </a:blipFill>
            </p:spPr>
            <p:txBody>
              <a:bodyPr/>
              <a:lstStyle/>
              <a:p>
                <a:r>
                  <a:rPr lang="en-US">
                    <a:noFill/>
                  </a:rPr>
                  <a:t> </a:t>
                </a:r>
              </a:p>
            </p:txBody>
          </p:sp>
        </mc:Fallback>
      </mc:AlternateContent>
    </p:spTree>
    <p:extLst>
      <p:ext uri="{BB962C8B-B14F-4D97-AF65-F5344CB8AC3E}">
        <p14:creationId xmlns:p14="http://schemas.microsoft.com/office/powerpoint/2010/main" val="388033395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SVM for non-separable data </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dirty="0" smtClean="0"/>
                  <a:t>Constraints in separable setting </a:t>
                </a:r>
              </a:p>
              <a:p>
                <a:endParaRPr lang="en-US" dirty="0"/>
              </a:p>
              <a:p>
                <a:r>
                  <a:rPr lang="en-US" dirty="0"/>
                  <a:t>Constraints in non-separable </a:t>
                </a:r>
                <a:r>
                  <a:rPr lang="en-US" dirty="0" smtClean="0"/>
                  <a:t>setting</a:t>
                </a:r>
              </a:p>
              <a:p>
                <a:r>
                  <a:rPr lang="en-US" dirty="0"/>
                  <a:t>Idea: modify our constraints to account for non-</a:t>
                </a:r>
                <a:r>
                  <a:rPr lang="en-US" dirty="0" err="1"/>
                  <a:t>separability</a:t>
                </a:r>
                <a:r>
                  <a:rPr lang="en-US" dirty="0"/>
                  <a:t>! </a:t>
                </a:r>
                <a:endParaRPr lang="en-US" dirty="0" smtClean="0"/>
              </a:p>
              <a:p>
                <a:r>
                  <a:rPr lang="en-US" dirty="0" smtClean="0"/>
                  <a:t>Now our target function becomes</a:t>
                </a:r>
              </a:p>
              <a:p>
                <a:endParaRPr lang="en-US" dirty="0" smtClean="0"/>
              </a:p>
              <a:p>
                <a:endParaRPr lang="en-US" dirty="0"/>
              </a:p>
              <a:p>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ℓ</m:t>
                        </m:r>
                      </m:e>
                      <m:sub>
                        <m:r>
                          <a:rPr lang="en-US" b="0" i="1" smtClean="0">
                            <a:latin typeface="Cambria Math" panose="02040503050406030204" pitchFamily="18" charset="0"/>
                            <a:ea typeface="Cambria Math" panose="02040503050406030204" pitchFamily="18" charset="0"/>
                          </a:rPr>
                          <m:t>0/1</m:t>
                        </m:r>
                      </m:sub>
                    </m:sSub>
                  </m:oMath>
                </a14:m>
                <a:r>
                  <a:rPr lang="en-US" dirty="0" smtClean="0"/>
                  <a:t> is called “0/1 loss function”</a:t>
                </a:r>
              </a:p>
              <a:p>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568"/>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11/1/2018</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63</a:t>
            </a:fld>
            <a:endParaRPr lang="en-US"/>
          </a:p>
        </p:txBody>
      </p:sp>
      <mc:AlternateContent xmlns:mc="http://schemas.openxmlformats.org/markup-compatibility/2006" xmlns:a14="http://schemas.microsoft.com/office/drawing/2010/main">
        <mc:Choice Requires="a14">
          <p:sp>
            <p:nvSpPr>
              <p:cNvPr id="8" name="矩形 7"/>
              <p:cNvSpPr/>
              <p:nvPr/>
            </p:nvSpPr>
            <p:spPr>
              <a:xfrm>
                <a:off x="3069573" y="1350459"/>
                <a:ext cx="3406253"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𝑦</m:t>
                          </m:r>
                        </m:e>
                        <m:sub>
                          <m:r>
                            <a:rPr lang="en-US" sz="2400" b="0" i="1" smtClean="0">
                              <a:latin typeface="Cambria Math" panose="02040503050406030204" pitchFamily="18" charset="0"/>
                              <a:ea typeface="Cambria Math" panose="02040503050406030204" pitchFamily="18" charset="0"/>
                            </a:rPr>
                            <m:t>𝑖</m:t>
                          </m:r>
                        </m:sub>
                      </m:sSub>
                      <m:d>
                        <m:dPr>
                          <m:begChr m:val="["/>
                          <m:endChr m:val="]"/>
                          <m:ctrlPr>
                            <a:rPr lang="en-US" sz="2400" i="1">
                              <a:latin typeface="Cambria Math" panose="02040503050406030204" pitchFamily="18" charset="0"/>
                              <a:ea typeface="Cambria Math" panose="02040503050406030204" pitchFamily="18" charset="0"/>
                            </a:rPr>
                          </m:ctrlPr>
                        </m:dPr>
                        <m:e>
                          <m:sSup>
                            <m:sSupPr>
                              <m:ctrlPr>
                                <a:rPr lang="en-US" sz="2400" i="1">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𝒘</m:t>
                              </m:r>
                            </m:e>
                            <m:sup>
                              <m:r>
                                <a:rPr lang="en-US" sz="2400" i="1">
                                  <a:latin typeface="Cambria Math" panose="02040503050406030204" pitchFamily="18" charset="0"/>
                                  <a:ea typeface="Cambria Math" panose="02040503050406030204" pitchFamily="18" charset="0"/>
                                </a:rPr>
                                <m:t>𝑇</m:t>
                              </m:r>
                            </m:sup>
                          </m:sSup>
                          <m:r>
                            <a:rPr lang="en-US" sz="2400" i="1">
                              <a:latin typeface="Cambria Math" panose="02040503050406030204" pitchFamily="18" charset="0"/>
                              <a:ea typeface="Cambria Math" panose="02040503050406030204" pitchFamily="18" charset="0"/>
                            </a:rPr>
                            <m:t>𝜙</m:t>
                          </m:r>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rPr>
                              </m:ctrlPr>
                            </m:sSubPr>
                            <m:e>
                              <m:r>
                                <a:rPr lang="en-US" sz="2400" b="1" i="1">
                                  <a:latin typeface="Cambria Math" panose="02040503050406030204" pitchFamily="18" charset="0"/>
                                </a:rPr>
                                <m:t>𝒙</m:t>
                              </m:r>
                            </m:e>
                            <m:sub>
                              <m:r>
                                <a:rPr lang="en-US" sz="2400" i="1">
                                  <a:latin typeface="Cambria Math" panose="02040503050406030204" pitchFamily="18" charset="0"/>
                                </a:rPr>
                                <m:t>𝑖</m:t>
                              </m:r>
                            </m:sub>
                          </m:sSub>
                          <m:r>
                            <a:rPr lang="en-US" sz="2400" i="1">
                              <a:latin typeface="Cambria Math" panose="02040503050406030204" pitchFamily="18" charset="0"/>
                            </a:rPr>
                            <m:t>)</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𝑏</m:t>
                          </m:r>
                        </m:e>
                      </m:d>
                      <m:r>
                        <a:rPr lang="en-US" sz="2400" i="1">
                          <a:latin typeface="Cambria Math" panose="02040503050406030204" pitchFamily="18" charset="0"/>
                          <a:ea typeface="Cambria Math" panose="02040503050406030204" pitchFamily="18" charset="0"/>
                        </a:rPr>
                        <m:t>≥1, ∀</m:t>
                      </m:r>
                      <m:r>
                        <a:rPr lang="en-US" sz="2400" b="0" i="1" smtClean="0">
                          <a:latin typeface="Cambria Math" panose="02040503050406030204" pitchFamily="18" charset="0"/>
                          <a:ea typeface="Cambria Math" panose="02040503050406030204" pitchFamily="18" charset="0"/>
                        </a:rPr>
                        <m:t>𝑖</m:t>
                      </m:r>
                    </m:oMath>
                  </m:oMathPara>
                </a14:m>
                <a:endParaRPr lang="en-US" sz="2400" dirty="0"/>
              </a:p>
            </p:txBody>
          </p:sp>
        </mc:Choice>
        <mc:Fallback xmlns="">
          <p:sp>
            <p:nvSpPr>
              <p:cNvPr id="8" name="矩形 7"/>
              <p:cNvSpPr>
                <a:spLocks noRot="1" noChangeAspect="1" noMove="1" noResize="1" noEditPoints="1" noAdjustHandles="1" noChangeArrowheads="1" noChangeShapeType="1" noTextEdit="1"/>
              </p:cNvSpPr>
              <p:nvPr/>
            </p:nvSpPr>
            <p:spPr>
              <a:xfrm>
                <a:off x="3069573" y="1350459"/>
                <a:ext cx="3406253" cy="461665"/>
              </a:xfrm>
              <a:prstGeom prst="rect">
                <a:avLst/>
              </a:prstGeom>
              <a:blipFill>
                <a:blip r:embed="rId3"/>
                <a:stretch>
                  <a:fillRect b="-18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文本框 9"/>
              <p:cNvSpPr txBox="1"/>
              <p:nvPr/>
            </p:nvSpPr>
            <p:spPr>
              <a:xfrm>
                <a:off x="1359937" y="3411007"/>
                <a:ext cx="6113084" cy="89620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sz="2400" b="0" i="1" smtClean="0">
                              <a:latin typeface="Cambria Math" panose="02040503050406030204" pitchFamily="18" charset="0"/>
                            </a:rPr>
                          </m:ctrlPr>
                        </m:funcPr>
                        <m:fName>
                          <m:limLow>
                            <m:limLowPr>
                              <m:ctrlPr>
                                <a:rPr lang="en-US" sz="2400" b="0" i="1" smtClean="0">
                                  <a:latin typeface="Cambria Math" panose="02040503050406030204" pitchFamily="18" charset="0"/>
                                </a:rPr>
                              </m:ctrlPr>
                            </m:limLowPr>
                            <m:e>
                              <m:r>
                                <m:rPr>
                                  <m:sty m:val="p"/>
                                </m:rPr>
                                <a:rPr lang="en-US" sz="2400" b="0" i="0" smtClean="0">
                                  <a:latin typeface="Cambria Math" panose="02040503050406030204" pitchFamily="18" charset="0"/>
                                </a:rPr>
                                <m:t>min</m:t>
                              </m:r>
                            </m:e>
                            <m:lim>
                              <m:r>
                                <a:rPr lang="en-US" sz="2400" b="1" i="1" smtClean="0">
                                  <a:latin typeface="Cambria Math" panose="02040503050406030204" pitchFamily="18" charset="0"/>
                                </a:rPr>
                                <m:t>𝒘</m:t>
                              </m:r>
                              <m:r>
                                <a:rPr lang="en-US" sz="2400" b="0" i="1" smtClean="0">
                                  <a:latin typeface="Cambria Math" panose="02040503050406030204" pitchFamily="18" charset="0"/>
                                </a:rPr>
                                <m:t>,</m:t>
                              </m:r>
                              <m:r>
                                <a:rPr lang="en-US" sz="2400" b="0" i="1" smtClean="0">
                                  <a:latin typeface="Cambria Math" panose="02040503050406030204" pitchFamily="18" charset="0"/>
                                </a:rPr>
                                <m:t>𝑏</m:t>
                              </m:r>
                            </m:lim>
                          </m:limLow>
                        </m:fName>
                        <m:e>
                          <m:r>
                            <a:rPr lang="en-US" sz="2400" b="0" i="1" smtClean="0">
                              <a:latin typeface="Cambria Math" panose="02040503050406030204" pitchFamily="18" charset="0"/>
                            </a:rPr>
                            <m:t>     </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2</m:t>
                              </m:r>
                            </m:den>
                          </m:f>
                          <m:sSubSup>
                            <m:sSubSupPr>
                              <m:ctrlPr>
                                <a:rPr lang="en-US" sz="2400" b="0" i="1" smtClean="0">
                                  <a:latin typeface="Cambria Math" panose="02040503050406030204" pitchFamily="18" charset="0"/>
                                </a:rPr>
                              </m:ctrlPr>
                            </m:sSubSupPr>
                            <m:e>
                              <m:d>
                                <m:dPr>
                                  <m:begChr m:val="‖"/>
                                  <m:endChr m:val="‖"/>
                                  <m:ctrlPr>
                                    <a:rPr lang="en-US" sz="2400" b="0" i="1" smtClean="0">
                                      <a:latin typeface="Cambria Math" panose="02040503050406030204" pitchFamily="18" charset="0"/>
                                    </a:rPr>
                                  </m:ctrlPr>
                                </m:dPr>
                                <m:e>
                                  <m:r>
                                    <a:rPr lang="en-US" altLang="zh-CN" sz="2400" b="1" i="1" smtClean="0">
                                      <a:latin typeface="Cambria Math" panose="02040503050406030204" pitchFamily="18" charset="0"/>
                                    </a:rPr>
                                    <m:t>𝒘</m:t>
                                  </m:r>
                                </m:e>
                              </m:d>
                            </m:e>
                            <m:sub>
                              <m:r>
                                <a:rPr lang="en-US" sz="2400" b="0" i="1" smtClean="0">
                                  <a:latin typeface="Cambria Math" panose="02040503050406030204" pitchFamily="18" charset="0"/>
                                </a:rPr>
                                <m:t>2</m:t>
                              </m:r>
                            </m:sub>
                            <m:sup>
                              <m:r>
                                <a:rPr lang="en-US" sz="2400" b="0" i="1" smtClean="0">
                                  <a:latin typeface="Cambria Math" panose="02040503050406030204" pitchFamily="18" charset="0"/>
                                </a:rPr>
                                <m:t>2</m:t>
                              </m:r>
                            </m:sup>
                          </m:sSubSup>
                          <m:r>
                            <a:rPr lang="en-US" sz="2400" b="0" i="1" smtClean="0">
                              <a:latin typeface="Cambria Math" panose="02040503050406030204" pitchFamily="18" charset="0"/>
                            </a:rPr>
                            <m:t>+</m:t>
                          </m:r>
                          <m:r>
                            <a:rPr lang="en-US" sz="2400" i="1">
                              <a:latin typeface="Cambria Math" panose="02040503050406030204" pitchFamily="18" charset="0"/>
                            </a:rPr>
                            <m:t>𝐶</m:t>
                          </m:r>
                          <m:nary>
                            <m:naryPr>
                              <m:chr m:val="∑"/>
                              <m:supHide m:val="on"/>
                              <m:ctrlPr>
                                <a:rPr lang="en-US" sz="2400" i="1">
                                  <a:latin typeface="Cambria Math" panose="02040503050406030204" pitchFamily="18" charset="0"/>
                                </a:rPr>
                              </m:ctrlPr>
                            </m:naryPr>
                            <m:sub>
                              <m:r>
                                <a:rPr lang="en-US" sz="2400" i="1">
                                  <a:latin typeface="Cambria Math" panose="02040503050406030204" pitchFamily="18" charset="0"/>
                                </a:rPr>
                                <m:t>𝑖</m:t>
                              </m:r>
                            </m:sub>
                            <m:sup/>
                            <m:e>
                              <m:sSub>
                                <m:sSubPr>
                                  <m:ctrlPr>
                                    <a:rPr lang="en-US" sz="2400" b="0" i="1" smtClean="0">
                                      <a:latin typeface="Cambria Math" panose="02040503050406030204" pitchFamily="18" charset="0"/>
                                      <a:ea typeface="Cambria Math" panose="02040503050406030204" pitchFamily="18" charset="0"/>
                                    </a:rPr>
                                  </m:ctrlPr>
                                </m:sSubPr>
                                <m:e>
                                  <m:r>
                                    <a:rPr lang="en-US" sz="2400" i="1" smtClean="0">
                                      <a:latin typeface="Cambria Math" panose="02040503050406030204" pitchFamily="18" charset="0"/>
                                      <a:ea typeface="Cambria Math" panose="02040503050406030204" pitchFamily="18" charset="0"/>
                                    </a:rPr>
                                    <m:t>ℓ</m:t>
                                  </m:r>
                                </m:e>
                                <m:sub>
                                  <m:r>
                                    <a:rPr lang="en-US" sz="2400" b="0" i="1" smtClean="0">
                                      <a:latin typeface="Cambria Math" panose="02040503050406030204" pitchFamily="18" charset="0"/>
                                      <a:ea typeface="Cambria Math" panose="02040503050406030204" pitchFamily="18" charset="0"/>
                                    </a:rPr>
                                    <m:t>0/1</m:t>
                                  </m:r>
                                </m:sub>
                              </m:sSub>
                              <m:r>
                                <a:rPr lang="en-US" sz="2400" b="0" i="1" smtClean="0">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𝑦</m:t>
                                  </m:r>
                                </m:e>
                                <m:sub>
                                  <m:r>
                                    <a:rPr lang="en-US" sz="2400" i="1">
                                      <a:latin typeface="Cambria Math" panose="02040503050406030204" pitchFamily="18" charset="0"/>
                                    </a:rPr>
                                    <m:t>𝑖</m:t>
                                  </m:r>
                                </m:sub>
                              </m:sSub>
                              <m:d>
                                <m:dPr>
                                  <m:begChr m:val="["/>
                                  <m:endChr m:val="]"/>
                                  <m:ctrlPr>
                                    <a:rPr lang="en-US" sz="2400" i="1">
                                      <a:latin typeface="Cambria Math" panose="02040503050406030204" pitchFamily="18" charset="0"/>
                                    </a:rPr>
                                  </m:ctrlPr>
                                </m:dPr>
                                <m:e>
                                  <m:sSup>
                                    <m:sSupPr>
                                      <m:ctrlPr>
                                        <a:rPr lang="en-US" sz="2400" i="1">
                                          <a:latin typeface="Cambria Math" panose="02040503050406030204" pitchFamily="18" charset="0"/>
                                        </a:rPr>
                                      </m:ctrlPr>
                                    </m:sSupPr>
                                    <m:e>
                                      <m:r>
                                        <a:rPr lang="en-US" sz="2400" b="1" i="1">
                                          <a:latin typeface="Cambria Math" panose="02040503050406030204" pitchFamily="18" charset="0"/>
                                        </a:rPr>
                                        <m:t>𝒘</m:t>
                                      </m:r>
                                    </m:e>
                                    <m:sup>
                                      <m:r>
                                        <a:rPr lang="en-US" sz="2400" i="1">
                                          <a:latin typeface="Cambria Math" panose="02040503050406030204" pitchFamily="18" charset="0"/>
                                        </a:rPr>
                                        <m:t>𝑇</m:t>
                                      </m:r>
                                    </m:sup>
                                  </m:sSup>
                                  <m:r>
                                    <a:rPr lang="en-US" sz="2400" i="1">
                                      <a:latin typeface="Cambria Math" panose="02040503050406030204" pitchFamily="18" charset="0"/>
                                      <a:ea typeface="Cambria Math" panose="02040503050406030204" pitchFamily="18" charset="0"/>
                                    </a:rPr>
                                    <m:t>𝜙</m:t>
                                  </m:r>
                                  <m:r>
                                    <a:rPr lang="en-US" sz="2400" i="1">
                                      <a:latin typeface="Cambria Math" panose="02040503050406030204" pitchFamily="18" charset="0"/>
                                      <a:ea typeface="Cambria Math" panose="02040503050406030204" pitchFamily="18" charset="0"/>
                                    </a:rPr>
                                    <m:t>(</m:t>
                                  </m:r>
                                  <m:r>
                                    <a:rPr lang="en-US" sz="2400" b="1" i="1">
                                      <a:latin typeface="Cambria Math" panose="02040503050406030204" pitchFamily="18" charset="0"/>
                                    </a:rPr>
                                    <m:t>𝒙</m:t>
                                  </m:r>
                                  <m:r>
                                    <a:rPr lang="en-US" sz="2400" i="1">
                                      <a:latin typeface="Cambria Math" panose="02040503050406030204" pitchFamily="18" charset="0"/>
                                    </a:rPr>
                                    <m:t>)+</m:t>
                                  </m:r>
                                  <m:r>
                                    <a:rPr lang="en-US" sz="2400" i="1">
                                      <a:latin typeface="Cambria Math" panose="02040503050406030204" pitchFamily="18" charset="0"/>
                                    </a:rPr>
                                    <m:t>𝑏</m:t>
                                  </m:r>
                                </m:e>
                              </m:d>
                              <m:r>
                                <a:rPr lang="en-US" altLang="zh-CN" sz="2400" i="1">
                                  <a:latin typeface="Cambria Math" panose="02040503050406030204" pitchFamily="18" charset="0"/>
                                </a:rPr>
                                <m:t>−1</m:t>
                              </m:r>
                              <m:r>
                                <a:rPr lang="en-US" sz="2400" b="0" i="1" smtClean="0">
                                  <a:latin typeface="Cambria Math" panose="02040503050406030204" pitchFamily="18" charset="0"/>
                                  <a:ea typeface="Cambria Math" panose="02040503050406030204" pitchFamily="18" charset="0"/>
                                </a:rPr>
                                <m:t>)</m:t>
                              </m:r>
                            </m:e>
                          </m:nary>
                        </m:e>
                      </m:func>
                    </m:oMath>
                  </m:oMathPara>
                </a14:m>
                <a:endParaRPr lang="en-US" dirty="0"/>
              </a:p>
            </p:txBody>
          </p:sp>
        </mc:Choice>
        <mc:Fallback xmlns="">
          <p:sp>
            <p:nvSpPr>
              <p:cNvPr id="10" name="文本框 9"/>
              <p:cNvSpPr txBox="1">
                <a:spLocks noRot="1" noChangeAspect="1" noMove="1" noResize="1" noEditPoints="1" noAdjustHandles="1" noChangeArrowheads="1" noChangeShapeType="1" noTextEdit="1"/>
              </p:cNvSpPr>
              <p:nvPr/>
            </p:nvSpPr>
            <p:spPr>
              <a:xfrm>
                <a:off x="1359937" y="3411007"/>
                <a:ext cx="6113084" cy="89620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文本框 10"/>
              <p:cNvSpPr txBox="1"/>
              <p:nvPr/>
            </p:nvSpPr>
            <p:spPr>
              <a:xfrm>
                <a:off x="2595323" y="4892313"/>
                <a:ext cx="3433761" cy="82381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ℓ</m:t>
                          </m:r>
                        </m:e>
                        <m:sub>
                          <m:r>
                            <a:rPr lang="en-US" sz="2400" i="1">
                              <a:latin typeface="Cambria Math" panose="02040503050406030204" pitchFamily="18" charset="0"/>
                              <a:ea typeface="Cambria Math" panose="02040503050406030204" pitchFamily="18" charset="0"/>
                            </a:rPr>
                            <m:t>0/1</m:t>
                          </m:r>
                        </m:sub>
                      </m:sSub>
                      <m:d>
                        <m:dPr>
                          <m:ctrlPr>
                            <a:rPr lang="en-US" sz="2400" b="0" i="1" smtClean="0">
                              <a:latin typeface="Cambria Math" panose="02040503050406030204" pitchFamily="18" charset="0"/>
                              <a:ea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𝑧</m:t>
                          </m:r>
                        </m:e>
                      </m:d>
                      <m:r>
                        <a:rPr lang="en-US" sz="2400" b="0" i="1" smtClean="0">
                          <a:latin typeface="Cambria Math" panose="02040503050406030204" pitchFamily="18" charset="0"/>
                          <a:ea typeface="Cambria Math" panose="02040503050406030204" pitchFamily="18" charset="0"/>
                        </a:rPr>
                        <m:t>=</m:t>
                      </m:r>
                      <m:d>
                        <m:dPr>
                          <m:begChr m:val="{"/>
                          <m:endChr m:val=""/>
                          <m:ctrlPr>
                            <a:rPr lang="en-US" sz="2400" b="0" i="1" smtClean="0">
                              <a:latin typeface="Cambria Math" panose="02040503050406030204" pitchFamily="18" charset="0"/>
                              <a:ea typeface="Cambria Math" panose="02040503050406030204" pitchFamily="18" charset="0"/>
                            </a:rPr>
                          </m:ctrlPr>
                        </m:dPr>
                        <m:e>
                          <m:m>
                            <m:mPr>
                              <m:mcs>
                                <m:mc>
                                  <m:mcPr>
                                    <m:count m:val="2"/>
                                    <m:mcJc m:val="center"/>
                                  </m:mcPr>
                                </m:mc>
                              </m:mcs>
                              <m:ctrlPr>
                                <a:rPr lang="en-US" sz="2400" b="0" i="1" smtClean="0">
                                  <a:latin typeface="Cambria Math" panose="02040503050406030204" pitchFamily="18" charset="0"/>
                                  <a:ea typeface="Cambria Math" panose="02040503050406030204" pitchFamily="18" charset="0"/>
                                </a:rPr>
                              </m:ctrlPr>
                            </m:mPr>
                            <m:mr>
                              <m:e>
                                <m:r>
                                  <a:rPr lang="en-US" sz="2400" b="0" i="1" smtClean="0">
                                    <a:latin typeface="Cambria Math" panose="02040503050406030204" pitchFamily="18" charset="0"/>
                                    <a:ea typeface="Cambria Math" panose="02040503050406030204" pitchFamily="18" charset="0"/>
                                  </a:rPr>
                                  <m:t>1</m:t>
                                </m:r>
                              </m:e>
                              <m:e>
                                <m:r>
                                  <a:rPr lang="en-US" sz="2400" b="0" i="1" smtClean="0">
                                    <a:latin typeface="Cambria Math" panose="02040503050406030204" pitchFamily="18" charset="0"/>
                                    <a:ea typeface="Cambria Math" panose="02040503050406030204" pitchFamily="18" charset="0"/>
                                  </a:rPr>
                                  <m:t>𝑖𝑓</m:t>
                                </m:r>
                                <m:r>
                                  <a:rPr lang="en-US" sz="2400" b="0" i="1" smtClean="0">
                                    <a:latin typeface="Cambria Math" panose="02040503050406030204" pitchFamily="18" charset="0"/>
                                    <a:ea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𝑧</m:t>
                                </m:r>
                                <m:r>
                                  <a:rPr lang="en-US" sz="2400" b="0" i="1" smtClean="0">
                                    <a:latin typeface="Cambria Math" panose="02040503050406030204" pitchFamily="18" charset="0"/>
                                    <a:ea typeface="Cambria Math" panose="02040503050406030204" pitchFamily="18" charset="0"/>
                                  </a:rPr>
                                  <m:t>&lt;0</m:t>
                                </m:r>
                              </m:e>
                            </m:mr>
                            <m:mr>
                              <m:e>
                                <m:r>
                                  <a:rPr lang="en-US" sz="2400" b="0" i="1" smtClean="0">
                                    <a:latin typeface="Cambria Math" panose="02040503050406030204" pitchFamily="18" charset="0"/>
                                    <a:ea typeface="Cambria Math" panose="02040503050406030204" pitchFamily="18" charset="0"/>
                                  </a:rPr>
                                  <m:t>0</m:t>
                                </m:r>
                              </m:e>
                              <m:e>
                                <m:r>
                                  <a:rPr lang="en-US" sz="2400" b="0" i="1" smtClean="0">
                                    <a:latin typeface="Cambria Math" panose="02040503050406030204" pitchFamily="18" charset="0"/>
                                    <a:ea typeface="Cambria Math" panose="02040503050406030204" pitchFamily="18" charset="0"/>
                                  </a:rPr>
                                  <m:t>𝑜𝑡h𝑒𝑟𝑤𝑖𝑠𝑒</m:t>
                                </m:r>
                              </m:e>
                            </m:mr>
                          </m:m>
                        </m:e>
                      </m:d>
                    </m:oMath>
                  </m:oMathPara>
                </a14:m>
                <a:endParaRPr lang="en-US" dirty="0"/>
              </a:p>
            </p:txBody>
          </p:sp>
        </mc:Choice>
        <mc:Fallback xmlns="">
          <p:sp>
            <p:nvSpPr>
              <p:cNvPr id="11" name="文本框 10"/>
              <p:cNvSpPr txBox="1">
                <a:spLocks noRot="1" noChangeAspect="1" noMove="1" noResize="1" noEditPoints="1" noAdjustHandles="1" noChangeArrowheads="1" noChangeShapeType="1" noTextEdit="1"/>
              </p:cNvSpPr>
              <p:nvPr/>
            </p:nvSpPr>
            <p:spPr>
              <a:xfrm>
                <a:off x="2595323" y="4892313"/>
                <a:ext cx="3433761" cy="823815"/>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65430164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SVM for non-separable data </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dirty="0" smtClean="0"/>
                  <a:t>Surrogate loss functions</a:t>
                </a:r>
              </a:p>
              <a:p>
                <a:pPr lvl="1"/>
                <a:r>
                  <a:rPr lang="en-US" dirty="0" smtClean="0"/>
                  <a:t>Hinge loss:</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ℓ</m:t>
                        </m:r>
                      </m:e>
                      <m:sub>
                        <m:r>
                          <a:rPr lang="en-US" i="1">
                            <a:latin typeface="Cambria Math" panose="02040503050406030204" pitchFamily="18" charset="0"/>
                            <a:ea typeface="Cambria Math" panose="02040503050406030204" pitchFamily="18" charset="0"/>
                          </a:rPr>
                          <m:t>h𝑖𝑛𝑔𝑒</m:t>
                        </m:r>
                      </m:sub>
                    </m:sSub>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𝑧</m:t>
                        </m:r>
                      </m:e>
                    </m:d>
                    <m:r>
                      <a:rPr lang="en-US" b="0" i="0" smtClean="0">
                        <a:latin typeface="Cambria Math" panose="02040503050406030204" pitchFamily="18" charset="0"/>
                        <a:ea typeface="Cambria Math" panose="02040503050406030204" pitchFamily="18" charset="0"/>
                      </a:rPr>
                      <m:t>=</m:t>
                    </m:r>
                    <m:r>
                      <m:rPr>
                        <m:sty m:val="p"/>
                      </m:rPr>
                      <a:rPr lang="en-US" b="0" i="0" smtClean="0">
                        <a:latin typeface="Cambria Math" panose="02040503050406030204" pitchFamily="18" charset="0"/>
                      </a:rPr>
                      <m:t>max</m:t>
                    </m:r>
                    <m:r>
                      <a:rPr lang="en-US" b="0" i="1" smtClean="0">
                        <a:latin typeface="Cambria Math" panose="02040503050406030204" pitchFamily="18" charset="0"/>
                      </a:rPr>
                      <m:t>⁡(0,1−</m:t>
                    </m:r>
                    <m:r>
                      <a:rPr lang="en-US" b="0" i="1" smtClean="0">
                        <a:latin typeface="Cambria Math" panose="02040503050406030204" pitchFamily="18" charset="0"/>
                      </a:rPr>
                      <m:t>𝑧</m:t>
                    </m:r>
                    <m:r>
                      <a:rPr lang="en-US" b="0" i="1" smtClean="0">
                        <a:latin typeface="Cambria Math" panose="02040503050406030204" pitchFamily="18" charset="0"/>
                      </a:rPr>
                      <m:t>)</m:t>
                    </m:r>
                  </m:oMath>
                </a14:m>
                <a:endParaRPr lang="en-US" dirty="0" smtClean="0"/>
              </a:p>
              <a:p>
                <a:pPr lvl="1"/>
                <a:r>
                  <a:rPr lang="en-US" dirty="0" smtClean="0"/>
                  <a:t>Exponential loss: </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ℓ</m:t>
                        </m:r>
                      </m:e>
                      <m:sub>
                        <m:r>
                          <a:rPr lang="en-US" altLang="zh-CN" i="1" smtClean="0">
                            <a:latin typeface="Cambria Math" panose="02040503050406030204" pitchFamily="18" charset="0"/>
                            <a:ea typeface="Cambria Math" panose="02040503050406030204" pitchFamily="18" charset="0"/>
                          </a:rPr>
                          <m:t>𝑒𝑥𝑝</m:t>
                        </m:r>
                      </m:sub>
                    </m:sSub>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𝑧</m:t>
                        </m:r>
                      </m:e>
                    </m:d>
                    <m:r>
                      <a:rPr lang="en-US" b="0" i="1" smtClean="0">
                        <a:latin typeface="Cambria Math" panose="02040503050406030204" pitchFamily="18" charset="0"/>
                        <a:ea typeface="Cambria Math" panose="02040503050406030204" pitchFamily="18" charset="0"/>
                      </a:rPr>
                      <m:t>=</m:t>
                    </m:r>
                    <m:r>
                      <m:rPr>
                        <m:sty m:val="p"/>
                      </m:rPr>
                      <a:rPr lang="en-US" b="0" i="0" smtClean="0">
                        <a:latin typeface="Cambria Math" panose="02040503050406030204" pitchFamily="18" charset="0"/>
                        <a:ea typeface="Cambria Math" panose="02040503050406030204" pitchFamily="18" charset="0"/>
                      </a:rPr>
                      <m:t>exp</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𝑧</m:t>
                    </m:r>
                    <m:r>
                      <a:rPr lang="en-US" b="0" i="1" smtClean="0">
                        <a:latin typeface="Cambria Math" panose="02040503050406030204" pitchFamily="18" charset="0"/>
                        <a:ea typeface="Cambria Math" panose="02040503050406030204" pitchFamily="18" charset="0"/>
                      </a:rPr>
                      <m:t>)</m:t>
                    </m:r>
                  </m:oMath>
                </a14:m>
                <a:endParaRPr lang="en-US" dirty="0" smtClean="0"/>
              </a:p>
              <a:p>
                <a:pPr lvl="1"/>
                <a:r>
                  <a:rPr lang="en-US" dirty="0" smtClean="0"/>
                  <a:t>Logistic loss: </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ℓ</m:t>
                        </m:r>
                      </m:e>
                      <m:sub>
                        <m:r>
                          <a:rPr lang="en-US" b="0" i="1" smtClean="0">
                            <a:latin typeface="Cambria Math" panose="02040503050406030204" pitchFamily="18" charset="0"/>
                            <a:ea typeface="Cambria Math" panose="02040503050406030204" pitchFamily="18" charset="0"/>
                          </a:rPr>
                          <m:t>𝑙𝑜𝑔</m:t>
                        </m:r>
                      </m:sub>
                    </m:sSub>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𝑧</m:t>
                        </m:r>
                      </m:e>
                    </m:d>
                    <m:r>
                      <a:rPr lang="en-US" b="0" i="1" smtClean="0">
                        <a:latin typeface="Cambria Math" panose="02040503050406030204" pitchFamily="18" charset="0"/>
                        <a:ea typeface="Cambria Math" panose="02040503050406030204" pitchFamily="18" charset="0"/>
                      </a:rPr>
                      <m:t>=</m:t>
                    </m:r>
                    <m:r>
                      <m:rPr>
                        <m:sty m:val="p"/>
                      </m:rPr>
                      <a:rPr lang="en-US" b="0" i="0" smtClean="0">
                        <a:latin typeface="Cambria Math" panose="02040503050406030204" pitchFamily="18" charset="0"/>
                        <a:ea typeface="Cambria Math" panose="02040503050406030204" pitchFamily="18" charset="0"/>
                      </a:rPr>
                      <m:t>log</m:t>
                    </m:r>
                    <m:r>
                      <a:rPr lang="en-US" b="0" i="1" smtClean="0">
                        <a:latin typeface="Cambria Math" panose="02040503050406030204" pitchFamily="18" charset="0"/>
                        <a:ea typeface="Cambria Math" panose="02040503050406030204" pitchFamily="18" charset="0"/>
                      </a:rPr>
                      <m:t>⁡(1+</m:t>
                    </m:r>
                    <m:r>
                      <m:rPr>
                        <m:sty m:val="p"/>
                      </m:rPr>
                      <a:rPr lang="en-US" b="0" i="0" smtClean="0">
                        <a:latin typeface="Cambria Math" panose="02040503050406030204" pitchFamily="18" charset="0"/>
                        <a:ea typeface="Cambria Math" panose="02040503050406030204" pitchFamily="18" charset="0"/>
                      </a:rPr>
                      <m:t>exp</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𝑧</m:t>
                    </m:r>
                    <m:r>
                      <a:rPr lang="en-US" b="0" i="1" smtClean="0">
                        <a:latin typeface="Cambria Math" panose="02040503050406030204" pitchFamily="18" charset="0"/>
                        <a:ea typeface="Cambria Math" panose="02040503050406030204" pitchFamily="18" charset="0"/>
                      </a:rPr>
                      <m:t>))</m:t>
                    </m:r>
                  </m:oMath>
                </a14:m>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568"/>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11/1/2018</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64</a:t>
            </a:fld>
            <a:endParaRPr lang="en-US"/>
          </a:p>
        </p:txBody>
      </p:sp>
    </p:spTree>
    <p:extLst>
      <p:ext uri="{BB962C8B-B14F-4D97-AF65-F5344CB8AC3E}">
        <p14:creationId xmlns:p14="http://schemas.microsoft.com/office/powerpoint/2010/main" val="215729834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Hinge loss</a:t>
            </a:r>
            <a:endParaRPr 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dirty="0" smtClean="0"/>
                  <a:t>Definition: </a:t>
                </a:r>
                <a:r>
                  <a:rPr lang="en-US" dirty="0"/>
                  <a:t>Assume </a:t>
                </a:r>
                <a14:m>
                  <m:oMath xmlns:m="http://schemas.openxmlformats.org/officeDocument/2006/math">
                    <m:r>
                      <a:rPr lang="en-US" b="0" i="1" smtClean="0">
                        <a:latin typeface="Cambria Math" panose="02040503050406030204" pitchFamily="18" charset="0"/>
                      </a:rPr>
                      <m:t>𝑦</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−1, 1</m:t>
                        </m:r>
                      </m:e>
                    </m:d>
                  </m:oMath>
                </a14:m>
                <a:r>
                  <a:rPr lang="en-US" dirty="0" smtClean="0"/>
                  <a:t> and </a:t>
                </a:r>
                <a:r>
                  <a:rPr lang="en-US" dirty="0"/>
                  <a:t>the decision rule is </a:t>
                </a:r>
                <a14:m>
                  <m:oMath xmlns:m="http://schemas.openxmlformats.org/officeDocument/2006/math">
                    <m:r>
                      <a:rPr lang="en-US" b="0" i="1" smtClean="0">
                        <a:latin typeface="Cambria Math" panose="02040503050406030204" pitchFamily="18" charset="0"/>
                      </a:rPr>
                      <m:t>h</m:t>
                    </m:r>
                    <m:d>
                      <m:dPr>
                        <m:ctrlPr>
                          <a:rPr lang="en-US" b="0" i="1" smtClean="0">
                            <a:latin typeface="Cambria Math" panose="02040503050406030204" pitchFamily="18" charset="0"/>
                          </a:rPr>
                        </m:ctrlPr>
                      </m:dPr>
                      <m:e>
                        <m:r>
                          <a:rPr lang="en-US" b="1" i="1" smtClean="0">
                            <a:latin typeface="Cambria Math" panose="02040503050406030204" pitchFamily="18" charset="0"/>
                          </a:rPr>
                          <m:t>𝒙</m:t>
                        </m:r>
                      </m:e>
                    </m:d>
                    <m:r>
                      <a:rPr lang="en-US" b="0" i="1" smtClean="0">
                        <a:latin typeface="Cambria Math" panose="02040503050406030204" pitchFamily="18" charset="0"/>
                      </a:rPr>
                      <m:t>=</m:t>
                    </m:r>
                    <m:r>
                      <a:rPr lang="en-US" b="0" i="1" smtClean="0">
                        <a:latin typeface="Cambria Math" panose="02040503050406030204" pitchFamily="18" charset="0"/>
                      </a:rPr>
                      <m:t>𝑠𝑖𝑔𝑛</m:t>
                    </m:r>
                    <m:r>
                      <a:rPr lang="en-US" b="0" i="1" smtClean="0">
                        <a:latin typeface="Cambria Math" panose="02040503050406030204" pitchFamily="18" charset="0"/>
                      </a:rPr>
                      <m:t>(</m:t>
                    </m:r>
                    <m:r>
                      <a:rPr lang="en-US" b="0" i="1" smtClean="0">
                        <a:latin typeface="Cambria Math" panose="02040503050406030204" pitchFamily="18" charset="0"/>
                      </a:rPr>
                      <m:t>𝑓</m:t>
                    </m:r>
                    <m:r>
                      <a:rPr lang="en-US" b="0" i="1" smtClean="0">
                        <a:latin typeface="Cambria Math" panose="02040503050406030204" pitchFamily="18" charset="0"/>
                      </a:rPr>
                      <m:t>(</m:t>
                    </m:r>
                    <m:r>
                      <a:rPr lang="en-US" b="1" i="1" smtClean="0">
                        <a:latin typeface="Cambria Math" panose="02040503050406030204" pitchFamily="18" charset="0"/>
                      </a:rPr>
                      <m:t>𝒙</m:t>
                    </m:r>
                    <m:r>
                      <a:rPr lang="en-US" b="0" i="1" smtClean="0">
                        <a:latin typeface="Cambria Math" panose="02040503050406030204" pitchFamily="18" charset="0"/>
                      </a:rPr>
                      <m:t>))</m:t>
                    </m:r>
                  </m:oMath>
                </a14:m>
                <a:r>
                  <a:rPr lang="en-US" dirty="0"/>
                  <a:t> with </a:t>
                </a:r>
                <a14:m>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1" i="1" smtClean="0">
                            <a:latin typeface="Cambria Math" panose="02040503050406030204" pitchFamily="18" charset="0"/>
                          </a:rPr>
                          <m:t>𝒙</m:t>
                        </m:r>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1" i="1" smtClean="0">
                            <a:latin typeface="Cambria Math" panose="02040503050406030204" pitchFamily="18" charset="0"/>
                          </a:rPr>
                          <m:t>𝒘</m:t>
                        </m:r>
                      </m:e>
                      <m:sup>
                        <m:r>
                          <a:rPr lang="en-US" b="0" i="1" smtClean="0">
                            <a:latin typeface="Cambria Math" panose="02040503050406030204" pitchFamily="18" charset="0"/>
                          </a:rPr>
                          <m:t>𝑇</m:t>
                        </m:r>
                      </m:sup>
                    </m:sSup>
                    <m:r>
                      <a:rPr lang="en-US" b="1" i="1" smtClean="0">
                        <a:latin typeface="Cambria Math" panose="02040503050406030204" pitchFamily="18" charset="0"/>
                      </a:rPr>
                      <m:t>𝒙</m:t>
                    </m:r>
                    <m:r>
                      <a:rPr lang="en-US" b="0" i="1" smtClean="0">
                        <a:latin typeface="Cambria Math" panose="02040503050406030204" pitchFamily="18" charset="0"/>
                      </a:rPr>
                      <m:t>+</m:t>
                    </m:r>
                    <m:r>
                      <a:rPr lang="en-US" b="0" i="1" smtClean="0">
                        <a:latin typeface="Cambria Math" panose="02040503050406030204" pitchFamily="18" charset="0"/>
                      </a:rPr>
                      <m:t>𝑏</m:t>
                    </m:r>
                  </m:oMath>
                </a14:m>
                <a:r>
                  <a:rPr lang="en-US" dirty="0"/>
                  <a:t>, </a:t>
                </a:r>
                <a:endParaRPr lang="en-US" dirty="0" smtClean="0"/>
              </a:p>
              <a:p>
                <a:endParaRPr lang="en-US" dirty="0"/>
              </a:p>
              <a:p>
                <a:endParaRPr lang="en-US" dirty="0" smtClean="0"/>
              </a:p>
              <a:p>
                <a:endParaRPr lang="en-US" dirty="0" smtClean="0"/>
              </a:p>
              <a:p>
                <a:r>
                  <a:rPr lang="en-US" dirty="0" smtClean="0"/>
                  <a:t>Intuition</a:t>
                </a:r>
              </a:p>
              <a:p>
                <a:pPr lvl="1"/>
                <a:r>
                  <a:rPr lang="en-US" dirty="0"/>
                  <a:t>No penalty if raw output, </a:t>
                </a:r>
                <a14:m>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m:t>
                    </m:r>
                    <m:r>
                      <a:rPr lang="en-US" b="1" i="1" smtClean="0">
                        <a:latin typeface="Cambria Math" panose="02040503050406030204" pitchFamily="18" charset="0"/>
                      </a:rPr>
                      <m:t>𝒙</m:t>
                    </m:r>
                    <m:r>
                      <a:rPr lang="en-US" b="0" i="1" smtClean="0">
                        <a:latin typeface="Cambria Math" panose="02040503050406030204" pitchFamily="18" charset="0"/>
                      </a:rPr>
                      <m:t>)</m:t>
                    </m:r>
                  </m:oMath>
                </a14:m>
                <a:r>
                  <a:rPr lang="en-US" dirty="0"/>
                  <a:t>, has same sign and is far enough from decision boundary (i.e., if ‘margin’ is large enough</a:t>
                </a:r>
                <a:r>
                  <a:rPr lang="en-US" dirty="0" smtClean="0"/>
                  <a:t>)</a:t>
                </a:r>
              </a:p>
              <a:p>
                <a:pPr lvl="1"/>
                <a:r>
                  <a:rPr lang="en-US" dirty="0"/>
                  <a:t>Otherwise pay a growing penalty, between 0 and 1 if signs match, and greater than one </a:t>
                </a:r>
                <a:r>
                  <a:rPr lang="en-US" dirty="0" smtClean="0"/>
                  <a:t>otherwise</a:t>
                </a:r>
              </a:p>
              <a:p>
                <a:r>
                  <a:rPr lang="en-US" dirty="0"/>
                  <a:t>Convenient shorthand</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2280" t="-1792"/>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11/1/2018</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65</a:t>
            </a:fld>
            <a:endParaRPr lang="en-US"/>
          </a:p>
        </p:txBody>
      </p:sp>
      <mc:AlternateContent xmlns:mc="http://schemas.openxmlformats.org/markup-compatibility/2006" xmlns:a14="http://schemas.microsoft.com/office/drawing/2010/main">
        <mc:Choice Requires="a14">
          <p:sp>
            <p:nvSpPr>
              <p:cNvPr id="7" name="文本框 6"/>
              <p:cNvSpPr txBox="1"/>
              <p:nvPr/>
            </p:nvSpPr>
            <p:spPr>
              <a:xfrm>
                <a:off x="1594387" y="1918606"/>
                <a:ext cx="5922134" cy="82381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ℓ</m:t>
                          </m:r>
                        </m:e>
                        <m:sub>
                          <m:r>
                            <a:rPr lang="en-US" sz="2400" b="0" i="1" smtClean="0">
                              <a:latin typeface="Cambria Math" panose="02040503050406030204" pitchFamily="18" charset="0"/>
                              <a:ea typeface="Cambria Math" panose="02040503050406030204" pitchFamily="18" charset="0"/>
                            </a:rPr>
                            <m:t>h𝑖𝑛𝑔𝑒</m:t>
                          </m:r>
                        </m:sub>
                      </m:sSub>
                      <m:d>
                        <m:dPr>
                          <m:ctrlPr>
                            <a:rPr lang="en-US" sz="2400" b="0" i="1" smtClean="0">
                              <a:latin typeface="Cambria Math" panose="02040503050406030204" pitchFamily="18" charset="0"/>
                              <a:ea typeface="Cambria Math" panose="02040503050406030204" pitchFamily="18" charset="0"/>
                            </a:rPr>
                          </m:ctrlPr>
                        </m:dPr>
                        <m:e>
                          <m:r>
                            <a:rPr lang="en-US" altLang="zh-CN" sz="2400" b="0" i="1" smtClean="0">
                              <a:latin typeface="Cambria Math" panose="02040503050406030204" pitchFamily="18" charset="0"/>
                              <a:ea typeface="Cambria Math" panose="02040503050406030204" pitchFamily="18" charset="0"/>
                            </a:rPr>
                            <m:t>𝑓</m:t>
                          </m:r>
                          <m:d>
                            <m:dPr>
                              <m:ctrlPr>
                                <a:rPr lang="en-US" altLang="zh-CN" sz="2400" b="0" i="1" smtClean="0">
                                  <a:latin typeface="Cambria Math" panose="02040503050406030204" pitchFamily="18" charset="0"/>
                                  <a:ea typeface="Cambria Math" panose="02040503050406030204" pitchFamily="18" charset="0"/>
                                </a:rPr>
                              </m:ctrlPr>
                            </m:dPr>
                            <m:e>
                              <m:r>
                                <a:rPr lang="en-US" altLang="zh-CN" sz="2400" b="1" i="1" smtClean="0">
                                  <a:latin typeface="Cambria Math" panose="02040503050406030204" pitchFamily="18" charset="0"/>
                                  <a:ea typeface="Cambria Math" panose="02040503050406030204" pitchFamily="18" charset="0"/>
                                </a:rPr>
                                <m:t>𝒙</m:t>
                              </m:r>
                            </m:e>
                          </m:d>
                          <m:r>
                            <a:rPr lang="en-US" altLang="zh-CN" sz="2400" b="0" i="1" smtClean="0">
                              <a:latin typeface="Cambria Math" panose="02040503050406030204" pitchFamily="18" charset="0"/>
                              <a:ea typeface="Cambria Math" panose="02040503050406030204" pitchFamily="18" charset="0"/>
                            </a:rPr>
                            <m:t>,</m:t>
                          </m:r>
                          <m:r>
                            <a:rPr lang="en-US" altLang="zh-CN" sz="2400" b="0" i="1" smtClean="0">
                              <a:latin typeface="Cambria Math" panose="02040503050406030204" pitchFamily="18" charset="0"/>
                              <a:ea typeface="Cambria Math" panose="02040503050406030204" pitchFamily="18" charset="0"/>
                            </a:rPr>
                            <m:t>𝑦</m:t>
                          </m:r>
                        </m:e>
                      </m:d>
                      <m:r>
                        <a:rPr lang="en-US" sz="2400" b="0" i="1" smtClean="0">
                          <a:latin typeface="Cambria Math" panose="02040503050406030204" pitchFamily="18" charset="0"/>
                          <a:ea typeface="Cambria Math" panose="02040503050406030204" pitchFamily="18" charset="0"/>
                        </a:rPr>
                        <m:t>=</m:t>
                      </m:r>
                      <m:d>
                        <m:dPr>
                          <m:begChr m:val="{"/>
                          <m:endChr m:val=""/>
                          <m:ctrlPr>
                            <a:rPr lang="en-US" sz="2400" b="0" i="1" smtClean="0">
                              <a:latin typeface="Cambria Math" panose="02040503050406030204" pitchFamily="18" charset="0"/>
                              <a:ea typeface="Cambria Math" panose="02040503050406030204" pitchFamily="18" charset="0"/>
                            </a:rPr>
                          </m:ctrlPr>
                        </m:dPr>
                        <m:e>
                          <m:m>
                            <m:mPr>
                              <m:mcs>
                                <m:mc>
                                  <m:mcPr>
                                    <m:count m:val="2"/>
                                    <m:mcJc m:val="center"/>
                                  </m:mcPr>
                                </m:mc>
                              </m:mcs>
                              <m:ctrlPr>
                                <a:rPr lang="en-US" sz="2400" b="0" i="1" smtClean="0">
                                  <a:latin typeface="Cambria Math" panose="02040503050406030204" pitchFamily="18" charset="0"/>
                                  <a:ea typeface="Cambria Math" panose="02040503050406030204" pitchFamily="18" charset="0"/>
                                </a:rPr>
                              </m:ctrlPr>
                            </m:mPr>
                            <m:mr>
                              <m:e>
                                <m:r>
                                  <m:rPr>
                                    <m:brk m:alnAt="7"/>
                                  </m:rPr>
                                  <a:rPr lang="en-US" sz="2400" b="0" i="1" smtClean="0">
                                    <a:latin typeface="Cambria Math" panose="02040503050406030204" pitchFamily="18" charset="0"/>
                                    <a:ea typeface="Cambria Math" panose="02040503050406030204" pitchFamily="18" charset="0"/>
                                  </a:rPr>
                                  <m:t>0</m:t>
                                </m:r>
                              </m:e>
                              <m:e>
                                <m:r>
                                  <a:rPr lang="en-US" sz="2400" b="0" i="1" smtClean="0">
                                    <a:latin typeface="Cambria Math" panose="02040503050406030204" pitchFamily="18" charset="0"/>
                                    <a:ea typeface="Cambria Math" panose="02040503050406030204" pitchFamily="18" charset="0"/>
                                  </a:rPr>
                                  <m:t>𝑖𝑓</m:t>
                                </m:r>
                                <m:r>
                                  <a:rPr lang="en-US" sz="2400" b="0" i="1" smtClean="0">
                                    <a:latin typeface="Cambria Math" panose="02040503050406030204" pitchFamily="18" charset="0"/>
                                    <a:ea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𝑦𝑓</m:t>
                                </m:r>
                                <m:d>
                                  <m:dPr>
                                    <m:ctrlPr>
                                      <a:rPr lang="en-US" sz="2400" b="0" i="1" smtClean="0">
                                        <a:latin typeface="Cambria Math" panose="02040503050406030204" pitchFamily="18" charset="0"/>
                                        <a:ea typeface="Cambria Math" panose="02040503050406030204" pitchFamily="18" charset="0"/>
                                      </a:rPr>
                                    </m:ctrlPr>
                                  </m:dPr>
                                  <m:e>
                                    <m:r>
                                      <a:rPr lang="en-US" sz="2400" b="1" i="1" smtClean="0">
                                        <a:latin typeface="Cambria Math" panose="02040503050406030204" pitchFamily="18" charset="0"/>
                                        <a:ea typeface="Cambria Math" panose="02040503050406030204" pitchFamily="18" charset="0"/>
                                      </a:rPr>
                                      <m:t>𝒙</m:t>
                                    </m:r>
                                  </m:e>
                                </m:d>
                                <m:r>
                                  <a:rPr lang="en-US" sz="2400" b="0" i="1" smtClean="0">
                                    <a:latin typeface="Cambria Math" panose="02040503050406030204" pitchFamily="18" charset="0"/>
                                    <a:ea typeface="Cambria Math" panose="02040503050406030204" pitchFamily="18" charset="0"/>
                                  </a:rPr>
                                  <m:t>≥1</m:t>
                                </m:r>
                              </m:e>
                            </m:mr>
                            <m:mr>
                              <m:e>
                                <m:r>
                                  <a:rPr lang="en-US" sz="2400" b="0" i="1" smtClean="0">
                                    <a:latin typeface="Cambria Math" panose="02040503050406030204" pitchFamily="18" charset="0"/>
                                    <a:ea typeface="Cambria Math" panose="02040503050406030204" pitchFamily="18" charset="0"/>
                                  </a:rPr>
                                  <m:t>1−</m:t>
                                </m:r>
                                <m:r>
                                  <a:rPr lang="en-US" sz="2400" b="0" i="1" smtClean="0">
                                    <a:latin typeface="Cambria Math" panose="02040503050406030204" pitchFamily="18" charset="0"/>
                                    <a:ea typeface="Cambria Math" panose="02040503050406030204" pitchFamily="18" charset="0"/>
                                  </a:rPr>
                                  <m:t>𝑦𝑓</m:t>
                                </m:r>
                                <m:r>
                                  <a:rPr lang="en-US" sz="2400" b="0" i="1" smtClean="0">
                                    <a:latin typeface="Cambria Math" panose="02040503050406030204" pitchFamily="18" charset="0"/>
                                    <a:ea typeface="Cambria Math" panose="02040503050406030204" pitchFamily="18" charset="0"/>
                                  </a:rPr>
                                  <m:t>(</m:t>
                                </m:r>
                                <m:r>
                                  <a:rPr lang="en-US" sz="2400" b="1" i="1" smtClean="0">
                                    <a:latin typeface="Cambria Math" panose="02040503050406030204" pitchFamily="18" charset="0"/>
                                    <a:ea typeface="Cambria Math" panose="02040503050406030204" pitchFamily="18" charset="0"/>
                                  </a:rPr>
                                  <m:t>𝒙</m:t>
                                </m:r>
                                <m:r>
                                  <a:rPr lang="en-US" sz="2400" b="0" i="1" smtClean="0">
                                    <a:latin typeface="Cambria Math" panose="02040503050406030204" pitchFamily="18" charset="0"/>
                                    <a:ea typeface="Cambria Math" panose="02040503050406030204" pitchFamily="18" charset="0"/>
                                  </a:rPr>
                                  <m:t>)</m:t>
                                </m:r>
                              </m:e>
                              <m:e>
                                <m:r>
                                  <a:rPr lang="en-US" sz="2400" b="0" i="1" smtClean="0">
                                    <a:latin typeface="Cambria Math" panose="02040503050406030204" pitchFamily="18" charset="0"/>
                                    <a:ea typeface="Cambria Math" panose="02040503050406030204" pitchFamily="18" charset="0"/>
                                  </a:rPr>
                                  <m:t>𝑜𝑡h𝑒𝑟𝑤𝑖𝑠𝑒</m:t>
                                </m:r>
                              </m:e>
                            </m:mr>
                          </m:m>
                        </m:e>
                      </m:d>
                    </m:oMath>
                  </m:oMathPara>
                </a14:m>
                <a:endParaRPr lang="en-US" dirty="0"/>
              </a:p>
            </p:txBody>
          </p:sp>
        </mc:Choice>
        <mc:Fallback xmlns="">
          <p:sp>
            <p:nvSpPr>
              <p:cNvPr id="7" name="文本框 6"/>
              <p:cNvSpPr txBox="1">
                <a:spLocks noRot="1" noChangeAspect="1" noMove="1" noResize="1" noEditPoints="1" noAdjustHandles="1" noChangeArrowheads="1" noChangeShapeType="1" noTextEdit="1"/>
              </p:cNvSpPr>
              <p:nvPr/>
            </p:nvSpPr>
            <p:spPr>
              <a:xfrm>
                <a:off x="1594387" y="1918606"/>
                <a:ext cx="5922134" cy="82381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矩形 7"/>
              <p:cNvSpPr/>
              <p:nvPr/>
            </p:nvSpPr>
            <p:spPr>
              <a:xfrm>
                <a:off x="939022" y="5541816"/>
                <a:ext cx="7268335" cy="55912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ℓ</m:t>
                          </m:r>
                        </m:e>
                        <m:sub>
                          <m:r>
                            <a:rPr lang="en-US" sz="2400" i="1">
                              <a:latin typeface="Cambria Math" panose="02040503050406030204" pitchFamily="18" charset="0"/>
                              <a:ea typeface="Cambria Math" panose="02040503050406030204" pitchFamily="18" charset="0"/>
                            </a:rPr>
                            <m:t>h𝑖𝑛𝑔𝑒</m:t>
                          </m:r>
                        </m:sub>
                      </m:sSub>
                      <m:d>
                        <m:dPr>
                          <m:ctrlPr>
                            <a:rPr lang="en-US" sz="2400" i="1">
                              <a:latin typeface="Cambria Math" panose="02040503050406030204" pitchFamily="18" charset="0"/>
                              <a:ea typeface="Cambria Math" panose="02040503050406030204" pitchFamily="18" charset="0"/>
                            </a:rPr>
                          </m:ctrlPr>
                        </m:dPr>
                        <m:e>
                          <m:r>
                            <a:rPr lang="en-US" altLang="zh-CN" sz="2400" i="1">
                              <a:latin typeface="Cambria Math" panose="02040503050406030204" pitchFamily="18" charset="0"/>
                              <a:ea typeface="Cambria Math" panose="02040503050406030204" pitchFamily="18" charset="0"/>
                            </a:rPr>
                            <m:t>𝑓</m:t>
                          </m:r>
                          <m:d>
                            <m:dPr>
                              <m:ctrlPr>
                                <a:rPr lang="en-US" altLang="zh-CN" sz="2400" i="1">
                                  <a:latin typeface="Cambria Math" panose="02040503050406030204" pitchFamily="18" charset="0"/>
                                  <a:ea typeface="Cambria Math" panose="02040503050406030204" pitchFamily="18" charset="0"/>
                                </a:rPr>
                              </m:ctrlPr>
                            </m:dPr>
                            <m:e>
                              <m:r>
                                <a:rPr lang="en-US" altLang="zh-CN" sz="2400" b="1" i="1">
                                  <a:latin typeface="Cambria Math" panose="02040503050406030204" pitchFamily="18" charset="0"/>
                                  <a:ea typeface="Cambria Math" panose="02040503050406030204" pitchFamily="18" charset="0"/>
                                </a:rPr>
                                <m:t>𝒙</m:t>
                              </m:r>
                            </m:e>
                          </m:d>
                          <m:r>
                            <a:rPr lang="en-US" altLang="zh-CN" sz="2400" i="1">
                              <a:latin typeface="Cambria Math" panose="02040503050406030204" pitchFamily="18" charset="0"/>
                              <a:ea typeface="Cambria Math" panose="02040503050406030204" pitchFamily="18" charset="0"/>
                            </a:rPr>
                            <m:t>,</m:t>
                          </m:r>
                          <m:r>
                            <a:rPr lang="en-US" altLang="zh-CN" sz="2400" i="1">
                              <a:latin typeface="Cambria Math" panose="02040503050406030204" pitchFamily="18" charset="0"/>
                              <a:ea typeface="Cambria Math" panose="02040503050406030204" pitchFamily="18" charset="0"/>
                            </a:rPr>
                            <m:t>𝑦</m:t>
                          </m:r>
                        </m:e>
                      </m:d>
                      <m:r>
                        <a:rPr lang="en-US" altLang="zh-CN" sz="2400" b="0" i="1" smtClean="0">
                          <a:latin typeface="Cambria Math" panose="02040503050406030204" pitchFamily="18" charset="0"/>
                          <a:ea typeface="Cambria Math" panose="02040503050406030204" pitchFamily="18" charset="0"/>
                        </a:rPr>
                        <m:t>=</m:t>
                      </m:r>
                      <m:func>
                        <m:funcPr>
                          <m:ctrlPr>
                            <a:rPr lang="en-US" altLang="zh-CN" sz="2400" b="0" i="1" smtClean="0">
                              <a:latin typeface="Cambria Math" panose="02040503050406030204" pitchFamily="18" charset="0"/>
                              <a:ea typeface="Cambria Math" panose="02040503050406030204" pitchFamily="18" charset="0"/>
                            </a:rPr>
                          </m:ctrlPr>
                        </m:funcPr>
                        <m:fName>
                          <m:r>
                            <m:rPr>
                              <m:sty m:val="p"/>
                            </m:rPr>
                            <a:rPr lang="en-US" altLang="zh-CN" sz="2400" b="0" i="0" smtClean="0">
                              <a:latin typeface="Cambria Math" panose="02040503050406030204" pitchFamily="18" charset="0"/>
                              <a:ea typeface="Cambria Math" panose="02040503050406030204" pitchFamily="18" charset="0"/>
                            </a:rPr>
                            <m:t>max</m:t>
                          </m:r>
                        </m:fName>
                        <m:e>
                          <m:d>
                            <m:dPr>
                              <m:ctrlPr>
                                <a:rPr lang="en-US" altLang="zh-CN" sz="2400" b="0" i="1" smtClean="0">
                                  <a:latin typeface="Cambria Math" panose="02040503050406030204" pitchFamily="18" charset="0"/>
                                  <a:ea typeface="Cambria Math" panose="02040503050406030204" pitchFamily="18" charset="0"/>
                                </a:rPr>
                              </m:ctrlPr>
                            </m:dPr>
                            <m:e>
                              <m:r>
                                <a:rPr lang="en-US" altLang="zh-CN" sz="2400" b="0" i="1" smtClean="0">
                                  <a:latin typeface="Cambria Math" panose="02040503050406030204" pitchFamily="18" charset="0"/>
                                  <a:ea typeface="Cambria Math" panose="02040503050406030204" pitchFamily="18" charset="0"/>
                                </a:rPr>
                                <m:t>0,1−</m:t>
                              </m:r>
                              <m:r>
                                <a:rPr lang="en-US" altLang="zh-CN" sz="2400" b="0" i="1" smtClean="0">
                                  <a:latin typeface="Cambria Math" panose="02040503050406030204" pitchFamily="18" charset="0"/>
                                  <a:ea typeface="Cambria Math" panose="02040503050406030204" pitchFamily="18" charset="0"/>
                                </a:rPr>
                                <m:t>𝑦𝑓</m:t>
                              </m:r>
                              <m:d>
                                <m:dPr>
                                  <m:ctrlPr>
                                    <a:rPr lang="en-US" altLang="zh-CN" sz="2400" b="0" i="1" smtClean="0">
                                      <a:latin typeface="Cambria Math" panose="02040503050406030204" pitchFamily="18" charset="0"/>
                                      <a:ea typeface="Cambria Math" panose="02040503050406030204" pitchFamily="18" charset="0"/>
                                    </a:rPr>
                                  </m:ctrlPr>
                                </m:dPr>
                                <m:e>
                                  <m:r>
                                    <a:rPr lang="en-US" altLang="zh-CN" sz="2400" b="1" i="1" smtClean="0">
                                      <a:latin typeface="Cambria Math" panose="02040503050406030204" pitchFamily="18" charset="0"/>
                                      <a:ea typeface="Cambria Math" panose="02040503050406030204" pitchFamily="18" charset="0"/>
                                    </a:rPr>
                                    <m:t>𝒙</m:t>
                                  </m:r>
                                </m:e>
                              </m:d>
                            </m:e>
                          </m:d>
                        </m:e>
                      </m:func>
                      <m:r>
                        <a:rPr lang="en-US" altLang="zh-CN" sz="2400" b="0" i="1" smtClean="0">
                          <a:latin typeface="Cambria Math" panose="02040503050406030204" pitchFamily="18" charset="0"/>
                          <a:ea typeface="Cambria Math" panose="02040503050406030204" pitchFamily="18" charset="0"/>
                        </a:rPr>
                        <m:t>=</m:t>
                      </m:r>
                      <m:sSub>
                        <m:sSubPr>
                          <m:ctrlPr>
                            <a:rPr lang="en-US" altLang="zh-CN" sz="2400" b="0" i="1" smtClean="0">
                              <a:latin typeface="Cambria Math" panose="02040503050406030204" pitchFamily="18" charset="0"/>
                              <a:ea typeface="Cambria Math" panose="02040503050406030204" pitchFamily="18" charset="0"/>
                            </a:rPr>
                          </m:ctrlPr>
                        </m:sSubPr>
                        <m:e>
                          <m:d>
                            <m:dPr>
                              <m:ctrlPr>
                                <a:rPr lang="en-US" altLang="zh-CN" sz="2400" b="0" i="1" smtClean="0">
                                  <a:latin typeface="Cambria Math" panose="02040503050406030204" pitchFamily="18" charset="0"/>
                                  <a:ea typeface="Cambria Math" panose="02040503050406030204" pitchFamily="18" charset="0"/>
                                </a:rPr>
                              </m:ctrlPr>
                            </m:dPr>
                            <m:e>
                              <m:r>
                                <a:rPr lang="en-US" altLang="zh-CN" sz="2400" b="0" i="1" smtClean="0">
                                  <a:latin typeface="Cambria Math" panose="02040503050406030204" pitchFamily="18" charset="0"/>
                                  <a:ea typeface="Cambria Math" panose="02040503050406030204" pitchFamily="18" charset="0"/>
                                </a:rPr>
                                <m:t>1−</m:t>
                              </m:r>
                              <m:r>
                                <a:rPr lang="en-US" altLang="zh-CN" sz="2400" b="0" i="1" smtClean="0">
                                  <a:latin typeface="Cambria Math" panose="02040503050406030204" pitchFamily="18" charset="0"/>
                                  <a:ea typeface="Cambria Math" panose="02040503050406030204" pitchFamily="18" charset="0"/>
                                </a:rPr>
                                <m:t>𝑦𝑓</m:t>
                              </m:r>
                              <m:d>
                                <m:dPr>
                                  <m:ctrlPr>
                                    <a:rPr lang="en-US" altLang="zh-CN" sz="2400" b="0" i="1" smtClean="0">
                                      <a:latin typeface="Cambria Math" panose="02040503050406030204" pitchFamily="18" charset="0"/>
                                      <a:ea typeface="Cambria Math" panose="02040503050406030204" pitchFamily="18" charset="0"/>
                                    </a:rPr>
                                  </m:ctrlPr>
                                </m:dPr>
                                <m:e>
                                  <m:r>
                                    <a:rPr lang="en-US" altLang="zh-CN" sz="2400" b="1" i="1" smtClean="0">
                                      <a:latin typeface="Cambria Math" panose="02040503050406030204" pitchFamily="18" charset="0"/>
                                      <a:ea typeface="Cambria Math" panose="02040503050406030204" pitchFamily="18" charset="0"/>
                                    </a:rPr>
                                    <m:t>𝒙</m:t>
                                  </m:r>
                                </m:e>
                              </m:d>
                            </m:e>
                          </m:d>
                        </m:e>
                        <m:sub>
                          <m:r>
                            <a:rPr lang="en-US" altLang="zh-CN" sz="2400" b="0" i="1" smtClean="0">
                              <a:latin typeface="Cambria Math" panose="02040503050406030204" pitchFamily="18" charset="0"/>
                              <a:ea typeface="Cambria Math" panose="02040503050406030204" pitchFamily="18" charset="0"/>
                            </a:rPr>
                            <m:t>+</m:t>
                          </m:r>
                        </m:sub>
                      </m:sSub>
                    </m:oMath>
                  </m:oMathPara>
                </a14:m>
                <a:endParaRPr lang="en-US" sz="2400" dirty="0"/>
              </a:p>
            </p:txBody>
          </p:sp>
        </mc:Choice>
        <mc:Fallback xmlns="">
          <p:sp>
            <p:nvSpPr>
              <p:cNvPr id="8" name="矩形 7"/>
              <p:cNvSpPr>
                <a:spLocks noRot="1" noChangeAspect="1" noMove="1" noResize="1" noEditPoints="1" noAdjustHandles="1" noChangeArrowheads="1" noChangeShapeType="1" noTextEdit="1"/>
              </p:cNvSpPr>
              <p:nvPr/>
            </p:nvSpPr>
            <p:spPr>
              <a:xfrm>
                <a:off x="939022" y="5541816"/>
                <a:ext cx="7268335" cy="559127"/>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58391615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Hinge loss</a:t>
            </a:r>
            <a:endParaRPr lang="en-US" dirty="0"/>
          </a:p>
        </p:txBody>
      </p:sp>
      <p:sp>
        <p:nvSpPr>
          <p:cNvPr id="3" name="内容占位符 2"/>
          <p:cNvSpPr>
            <a:spLocks noGrp="1"/>
          </p:cNvSpPr>
          <p:nvPr>
            <p:ph idx="1"/>
          </p:nvPr>
        </p:nvSpPr>
        <p:spPr>
          <a:xfrm>
            <a:off x="587829" y="856988"/>
            <a:ext cx="8020594" cy="5602797"/>
          </a:xfrm>
        </p:spPr>
        <p:txBody>
          <a:bodyPr>
            <a:no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r>
              <a:rPr lang="en-US" dirty="0" smtClean="0"/>
              <a:t>Upper-bound </a:t>
            </a:r>
            <a:r>
              <a:rPr lang="en-US" dirty="0"/>
              <a:t>for 0/1 loss function (black line) </a:t>
            </a:r>
            <a:endParaRPr lang="en-US" dirty="0" smtClean="0"/>
          </a:p>
          <a:p>
            <a:r>
              <a:rPr lang="en-US" dirty="0"/>
              <a:t>We use </a:t>
            </a:r>
            <a:r>
              <a:rPr lang="en-US" dirty="0" smtClean="0"/>
              <a:t>hinge </a:t>
            </a:r>
            <a:r>
              <a:rPr lang="en-US" dirty="0"/>
              <a:t>loss is a surrogate to 0/1 loss – Why</a:t>
            </a:r>
            <a:r>
              <a:rPr lang="en-US" dirty="0" smtClean="0"/>
              <a:t>?</a:t>
            </a:r>
          </a:p>
          <a:p>
            <a:r>
              <a:rPr lang="en-US" dirty="0"/>
              <a:t>Hinge loss is convex, and thus easier to work with (though it’s not differentiable at kink) </a:t>
            </a:r>
          </a:p>
        </p:txBody>
      </p:sp>
      <p:sp>
        <p:nvSpPr>
          <p:cNvPr id="4" name="日期占位符 3"/>
          <p:cNvSpPr>
            <a:spLocks noGrp="1"/>
          </p:cNvSpPr>
          <p:nvPr>
            <p:ph type="dt" sz="half" idx="10"/>
          </p:nvPr>
        </p:nvSpPr>
        <p:spPr/>
        <p:txBody>
          <a:bodyPr/>
          <a:lstStyle/>
          <a:p>
            <a:fld id="{568E3CEA-F198-483E-B136-E6DE4D19DBBA}" type="datetime1">
              <a:rPr lang="en-US" smtClean="0"/>
              <a:t>11/1/2018</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66</a:t>
            </a:fld>
            <a:endParaRPr lang="en-US"/>
          </a:p>
        </p:txBody>
      </p:sp>
      <p:pic>
        <p:nvPicPr>
          <p:cNvPr id="7" name="图片 6"/>
          <p:cNvPicPr>
            <a:picLocks noChangeAspect="1"/>
          </p:cNvPicPr>
          <p:nvPr/>
        </p:nvPicPr>
        <p:blipFill rotWithShape="1">
          <a:blip r:embed="rId2"/>
          <a:srcRect t="3212" b="3720"/>
          <a:stretch/>
        </p:blipFill>
        <p:spPr>
          <a:xfrm>
            <a:off x="1897515" y="816429"/>
            <a:ext cx="4360087" cy="3249385"/>
          </a:xfrm>
          <a:prstGeom prst="rect">
            <a:avLst/>
          </a:prstGeom>
        </p:spPr>
      </p:pic>
    </p:spTree>
    <p:extLst>
      <p:ext uri="{BB962C8B-B14F-4D97-AF65-F5344CB8AC3E}">
        <p14:creationId xmlns:p14="http://schemas.microsoft.com/office/powerpoint/2010/main" val="195682982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Hinge loss</a:t>
            </a:r>
            <a:endParaRPr lang="en-US" dirty="0"/>
          </a:p>
        </p:txBody>
      </p:sp>
      <p:sp>
        <p:nvSpPr>
          <p:cNvPr id="3" name="内容占位符 2"/>
          <p:cNvSpPr>
            <a:spLocks noGrp="1"/>
          </p:cNvSpPr>
          <p:nvPr>
            <p:ph idx="1"/>
          </p:nvPr>
        </p:nvSpPr>
        <p:spPr>
          <a:xfrm>
            <a:off x="587828" y="856988"/>
            <a:ext cx="8556171" cy="5602797"/>
          </a:xfrm>
        </p:spPr>
        <p:txBody>
          <a:bodyPr>
            <a:noAutofit/>
          </a:bodyPr>
          <a:lstStyle/>
          <a:p>
            <a:endParaRPr lang="en-US" dirty="0" smtClean="0"/>
          </a:p>
          <a:p>
            <a:endParaRPr lang="en-US" dirty="0"/>
          </a:p>
          <a:p>
            <a:endParaRPr lang="en-US" dirty="0" smtClean="0"/>
          </a:p>
          <a:p>
            <a:endParaRPr lang="en-US" dirty="0"/>
          </a:p>
          <a:p>
            <a:endParaRPr lang="en-US" sz="1400" dirty="0" smtClean="0"/>
          </a:p>
          <a:p>
            <a:endParaRPr lang="en-US" dirty="0"/>
          </a:p>
          <a:p>
            <a:endParaRPr lang="en-US" sz="1400" dirty="0" smtClean="0"/>
          </a:p>
          <a:p>
            <a:r>
              <a:rPr lang="en-US" dirty="0"/>
              <a:t>Other surrogate losses can be used, e.g., exponential loss for </a:t>
            </a:r>
            <a:r>
              <a:rPr lang="en-US" dirty="0" err="1"/>
              <a:t>Adaboost</a:t>
            </a:r>
            <a:r>
              <a:rPr lang="en-US" dirty="0"/>
              <a:t> (in blue), logistic loss (not shown) for logistic </a:t>
            </a:r>
            <a:r>
              <a:rPr lang="en-US" dirty="0" smtClean="0"/>
              <a:t>regression</a:t>
            </a:r>
          </a:p>
          <a:p>
            <a:r>
              <a:rPr lang="en-US" dirty="0"/>
              <a:t>Hinge loss less sensitive to outliers than exponential (or logistic) </a:t>
            </a:r>
            <a:r>
              <a:rPr lang="en-US" dirty="0" smtClean="0"/>
              <a:t>loss</a:t>
            </a:r>
          </a:p>
          <a:p>
            <a:r>
              <a:rPr lang="en-US" dirty="0"/>
              <a:t>Logistic loss has a natural probabilistic </a:t>
            </a:r>
            <a:r>
              <a:rPr lang="en-US" dirty="0" smtClean="0"/>
              <a:t>interpretation</a:t>
            </a:r>
          </a:p>
          <a:p>
            <a:r>
              <a:rPr lang="en-US" dirty="0"/>
              <a:t>We can greedily optimize exponential loss (</a:t>
            </a:r>
            <a:r>
              <a:rPr lang="en-US" dirty="0" err="1"/>
              <a:t>Adaboost</a:t>
            </a:r>
            <a:r>
              <a:rPr lang="en-US" dirty="0"/>
              <a:t>) </a:t>
            </a:r>
          </a:p>
        </p:txBody>
      </p:sp>
      <p:sp>
        <p:nvSpPr>
          <p:cNvPr id="4" name="日期占位符 3"/>
          <p:cNvSpPr>
            <a:spLocks noGrp="1"/>
          </p:cNvSpPr>
          <p:nvPr>
            <p:ph type="dt" sz="half" idx="10"/>
          </p:nvPr>
        </p:nvSpPr>
        <p:spPr/>
        <p:txBody>
          <a:bodyPr/>
          <a:lstStyle/>
          <a:p>
            <a:fld id="{568E3CEA-F198-483E-B136-E6DE4D19DBBA}" type="datetime1">
              <a:rPr lang="en-US" smtClean="0"/>
              <a:t>11/1/2018</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67</a:t>
            </a:fld>
            <a:endParaRPr lang="en-US"/>
          </a:p>
        </p:txBody>
      </p:sp>
      <p:pic>
        <p:nvPicPr>
          <p:cNvPr id="8" name="图片 7"/>
          <p:cNvPicPr>
            <a:picLocks noChangeAspect="1"/>
          </p:cNvPicPr>
          <p:nvPr/>
        </p:nvPicPr>
        <p:blipFill rotWithShape="1">
          <a:blip r:embed="rId2"/>
          <a:srcRect t="3212" b="3720"/>
          <a:stretch/>
        </p:blipFill>
        <p:spPr>
          <a:xfrm>
            <a:off x="1897515" y="816429"/>
            <a:ext cx="4360087" cy="3249385"/>
          </a:xfrm>
          <a:prstGeom prst="rect">
            <a:avLst/>
          </a:prstGeom>
        </p:spPr>
      </p:pic>
    </p:spTree>
    <p:extLst>
      <p:ext uri="{BB962C8B-B14F-4D97-AF65-F5344CB8AC3E}">
        <p14:creationId xmlns:p14="http://schemas.microsoft.com/office/powerpoint/2010/main" val="369018635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sz="3200" dirty="0"/>
              <a:t>Primal formulation of support vector machines</a:t>
            </a:r>
          </a:p>
        </p:txBody>
      </p:sp>
      <p:sp>
        <p:nvSpPr>
          <p:cNvPr id="3" name="内容占位符 2"/>
          <p:cNvSpPr>
            <a:spLocks noGrp="1"/>
          </p:cNvSpPr>
          <p:nvPr>
            <p:ph idx="1"/>
          </p:nvPr>
        </p:nvSpPr>
        <p:spPr/>
        <p:txBody>
          <a:bodyPr/>
          <a:lstStyle/>
          <a:p>
            <a:r>
              <a:rPr lang="en-US" dirty="0"/>
              <a:t>Minimizing the total hinge loss on all the training </a:t>
            </a:r>
            <a:r>
              <a:rPr lang="en-US" dirty="0" smtClean="0"/>
              <a:t>data</a:t>
            </a:r>
          </a:p>
          <a:p>
            <a:endParaRPr lang="en-US" dirty="0"/>
          </a:p>
          <a:p>
            <a:endParaRPr lang="en-US" dirty="0" smtClean="0"/>
          </a:p>
          <a:p>
            <a:r>
              <a:rPr lang="en-US" dirty="0" smtClean="0"/>
              <a:t>We </a:t>
            </a:r>
            <a:r>
              <a:rPr lang="en-US" dirty="0"/>
              <a:t>balance between two terms (the loss and the </a:t>
            </a:r>
            <a:r>
              <a:rPr lang="en-US" dirty="0" err="1"/>
              <a:t>regularizer</a:t>
            </a:r>
            <a:r>
              <a:rPr lang="en-US" dirty="0" smtClean="0"/>
              <a:t>)</a:t>
            </a:r>
          </a:p>
        </p:txBody>
      </p:sp>
      <p:sp>
        <p:nvSpPr>
          <p:cNvPr id="4" name="日期占位符 3"/>
          <p:cNvSpPr>
            <a:spLocks noGrp="1"/>
          </p:cNvSpPr>
          <p:nvPr>
            <p:ph type="dt" sz="half" idx="10"/>
          </p:nvPr>
        </p:nvSpPr>
        <p:spPr/>
        <p:txBody>
          <a:bodyPr/>
          <a:lstStyle/>
          <a:p>
            <a:fld id="{568E3CEA-F198-483E-B136-E6DE4D19DBBA}" type="datetime1">
              <a:rPr lang="en-US" smtClean="0"/>
              <a:t>11/1/2018</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68</a:t>
            </a:fld>
            <a:endParaRPr lang="en-US"/>
          </a:p>
        </p:txBody>
      </p:sp>
      <mc:AlternateContent xmlns:mc="http://schemas.openxmlformats.org/markup-compatibility/2006" xmlns:a14="http://schemas.microsoft.com/office/drawing/2010/main">
        <mc:Choice Requires="a14">
          <p:sp>
            <p:nvSpPr>
              <p:cNvPr id="7" name="文本框 6"/>
              <p:cNvSpPr txBox="1"/>
              <p:nvPr/>
            </p:nvSpPr>
            <p:spPr>
              <a:xfrm>
                <a:off x="1261963" y="1338942"/>
                <a:ext cx="6721455" cy="89620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sz="2400" b="0" i="1" smtClean="0">
                              <a:latin typeface="Cambria Math" panose="02040503050406030204" pitchFamily="18" charset="0"/>
                            </a:rPr>
                          </m:ctrlPr>
                        </m:funcPr>
                        <m:fName>
                          <m:limLow>
                            <m:limLowPr>
                              <m:ctrlPr>
                                <a:rPr lang="en-US" sz="2400" b="0" i="1" smtClean="0">
                                  <a:latin typeface="Cambria Math" panose="02040503050406030204" pitchFamily="18" charset="0"/>
                                </a:rPr>
                              </m:ctrlPr>
                            </m:limLowPr>
                            <m:e>
                              <m:r>
                                <m:rPr>
                                  <m:sty m:val="p"/>
                                </m:rPr>
                                <a:rPr lang="en-US" sz="2400" b="0" i="0" smtClean="0">
                                  <a:latin typeface="Cambria Math" panose="02040503050406030204" pitchFamily="18" charset="0"/>
                                </a:rPr>
                                <m:t>min</m:t>
                              </m:r>
                            </m:e>
                            <m:lim>
                              <m:r>
                                <a:rPr lang="en-US" sz="2400" b="1" i="1" smtClean="0">
                                  <a:latin typeface="Cambria Math" panose="02040503050406030204" pitchFamily="18" charset="0"/>
                                </a:rPr>
                                <m:t>𝒘</m:t>
                              </m:r>
                              <m:r>
                                <a:rPr lang="en-US" sz="2400" b="0" i="1" smtClean="0">
                                  <a:latin typeface="Cambria Math" panose="02040503050406030204" pitchFamily="18" charset="0"/>
                                </a:rPr>
                                <m:t>,</m:t>
                              </m:r>
                              <m:r>
                                <a:rPr lang="en-US" sz="2400" b="0" i="1" smtClean="0">
                                  <a:latin typeface="Cambria Math" panose="02040503050406030204" pitchFamily="18" charset="0"/>
                                </a:rPr>
                                <m:t>𝑏</m:t>
                              </m:r>
                            </m:lim>
                          </m:limLow>
                        </m:fName>
                        <m:e>
                          <m:r>
                            <a:rPr lang="en-US" sz="2400" b="0" i="1" smtClean="0">
                              <a:latin typeface="Cambria Math" panose="02040503050406030204" pitchFamily="18" charset="0"/>
                            </a:rPr>
                            <m:t>     </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2</m:t>
                              </m:r>
                            </m:den>
                          </m:f>
                          <m:sSubSup>
                            <m:sSubSupPr>
                              <m:ctrlPr>
                                <a:rPr lang="en-US" sz="2400" b="0" i="1" smtClean="0">
                                  <a:latin typeface="Cambria Math" panose="02040503050406030204" pitchFamily="18" charset="0"/>
                                </a:rPr>
                              </m:ctrlPr>
                            </m:sSubSupPr>
                            <m:e>
                              <m:d>
                                <m:dPr>
                                  <m:begChr m:val="‖"/>
                                  <m:endChr m:val="‖"/>
                                  <m:ctrlPr>
                                    <a:rPr lang="en-US" sz="2400" b="0" i="1" smtClean="0">
                                      <a:latin typeface="Cambria Math" panose="02040503050406030204" pitchFamily="18" charset="0"/>
                                    </a:rPr>
                                  </m:ctrlPr>
                                </m:dPr>
                                <m:e>
                                  <m:r>
                                    <a:rPr lang="en-US" altLang="zh-CN" sz="2400" b="1" i="1" smtClean="0">
                                      <a:latin typeface="Cambria Math" panose="02040503050406030204" pitchFamily="18" charset="0"/>
                                    </a:rPr>
                                    <m:t>𝒘</m:t>
                                  </m:r>
                                </m:e>
                              </m:d>
                            </m:e>
                            <m:sub>
                              <m:r>
                                <a:rPr lang="en-US" sz="2400" b="0" i="1" smtClean="0">
                                  <a:latin typeface="Cambria Math" panose="02040503050406030204" pitchFamily="18" charset="0"/>
                                </a:rPr>
                                <m:t>2</m:t>
                              </m:r>
                            </m:sub>
                            <m:sup>
                              <m:r>
                                <a:rPr lang="en-US" sz="2400" b="0" i="1" smtClean="0">
                                  <a:latin typeface="Cambria Math" panose="02040503050406030204" pitchFamily="18" charset="0"/>
                                </a:rPr>
                                <m:t>2</m:t>
                              </m:r>
                            </m:sup>
                          </m:sSubSup>
                          <m:r>
                            <a:rPr lang="en-US" sz="2400" b="0" i="1" smtClean="0">
                              <a:latin typeface="Cambria Math" panose="02040503050406030204" pitchFamily="18" charset="0"/>
                            </a:rPr>
                            <m:t>+</m:t>
                          </m:r>
                          <m:r>
                            <a:rPr lang="en-US" sz="2400" i="1">
                              <a:latin typeface="Cambria Math" panose="02040503050406030204" pitchFamily="18" charset="0"/>
                            </a:rPr>
                            <m:t>𝐶</m:t>
                          </m:r>
                          <m:nary>
                            <m:naryPr>
                              <m:chr m:val="∑"/>
                              <m:supHide m:val="on"/>
                              <m:ctrlPr>
                                <a:rPr lang="en-US" sz="2400" i="1">
                                  <a:latin typeface="Cambria Math" panose="02040503050406030204" pitchFamily="18" charset="0"/>
                                </a:rPr>
                              </m:ctrlPr>
                            </m:naryPr>
                            <m:sub>
                              <m:r>
                                <a:rPr lang="en-US" sz="2400" i="1">
                                  <a:latin typeface="Cambria Math" panose="02040503050406030204" pitchFamily="18" charset="0"/>
                                </a:rPr>
                                <m:t>𝑖</m:t>
                              </m:r>
                            </m:sub>
                            <m:sup/>
                            <m:e>
                              <m:func>
                                <m:funcPr>
                                  <m:ctrlPr>
                                    <a:rPr lang="en-US" sz="2400" i="1">
                                      <a:latin typeface="Cambria Math" panose="02040503050406030204" pitchFamily="18" charset="0"/>
                                    </a:rPr>
                                  </m:ctrlPr>
                                </m:funcPr>
                                <m:fName>
                                  <m:r>
                                    <m:rPr>
                                      <m:sty m:val="p"/>
                                    </m:rPr>
                                    <a:rPr lang="en-US" sz="2400">
                                      <a:latin typeface="Cambria Math" panose="02040503050406030204" pitchFamily="18" charset="0"/>
                                    </a:rPr>
                                    <m:t>max</m:t>
                                  </m:r>
                                </m:fName>
                                <m:e>
                                  <m:d>
                                    <m:dPr>
                                      <m:ctrlPr>
                                        <a:rPr lang="en-US" sz="2400" i="1">
                                          <a:latin typeface="Cambria Math" panose="02040503050406030204" pitchFamily="18" charset="0"/>
                                        </a:rPr>
                                      </m:ctrlPr>
                                    </m:dPr>
                                    <m:e>
                                      <m:r>
                                        <a:rPr lang="en-US" sz="2400" i="1">
                                          <a:latin typeface="Cambria Math" panose="02040503050406030204" pitchFamily="18" charset="0"/>
                                        </a:rPr>
                                        <m:t>0,1−</m:t>
                                      </m:r>
                                      <m:sSub>
                                        <m:sSubPr>
                                          <m:ctrlPr>
                                            <a:rPr lang="en-US" sz="2400" i="1">
                                              <a:latin typeface="Cambria Math" panose="02040503050406030204" pitchFamily="18" charset="0"/>
                                            </a:rPr>
                                          </m:ctrlPr>
                                        </m:sSubPr>
                                        <m:e>
                                          <m:r>
                                            <a:rPr lang="en-US" sz="2400" i="1">
                                              <a:latin typeface="Cambria Math" panose="02040503050406030204" pitchFamily="18" charset="0"/>
                                            </a:rPr>
                                            <m:t>𝑦</m:t>
                                          </m:r>
                                        </m:e>
                                        <m:sub>
                                          <m:r>
                                            <a:rPr lang="en-US" sz="2400" i="1">
                                              <a:latin typeface="Cambria Math" panose="02040503050406030204" pitchFamily="18" charset="0"/>
                                            </a:rPr>
                                            <m:t>𝑖</m:t>
                                          </m:r>
                                        </m:sub>
                                      </m:sSub>
                                      <m:d>
                                        <m:dPr>
                                          <m:begChr m:val="["/>
                                          <m:endChr m:val="]"/>
                                          <m:ctrlPr>
                                            <a:rPr lang="en-US" sz="2400" i="1">
                                              <a:latin typeface="Cambria Math" panose="02040503050406030204" pitchFamily="18" charset="0"/>
                                            </a:rPr>
                                          </m:ctrlPr>
                                        </m:dPr>
                                        <m:e>
                                          <m:sSup>
                                            <m:sSupPr>
                                              <m:ctrlPr>
                                                <a:rPr lang="en-US" sz="2400" i="1">
                                                  <a:latin typeface="Cambria Math" panose="02040503050406030204" pitchFamily="18" charset="0"/>
                                                </a:rPr>
                                              </m:ctrlPr>
                                            </m:sSupPr>
                                            <m:e>
                                              <m:r>
                                                <a:rPr lang="en-US" sz="2400" b="1" i="1">
                                                  <a:latin typeface="Cambria Math" panose="02040503050406030204" pitchFamily="18" charset="0"/>
                                                </a:rPr>
                                                <m:t>𝒘</m:t>
                                              </m:r>
                                            </m:e>
                                            <m:sup>
                                              <m:r>
                                                <a:rPr lang="en-US" sz="2400" i="1">
                                                  <a:latin typeface="Cambria Math" panose="02040503050406030204" pitchFamily="18" charset="0"/>
                                                </a:rPr>
                                                <m:t>𝑇</m:t>
                                              </m:r>
                                            </m:sup>
                                          </m:sSup>
                                          <m:r>
                                            <a:rPr lang="en-US" sz="2400" i="1">
                                              <a:latin typeface="Cambria Math" panose="02040503050406030204" pitchFamily="18" charset="0"/>
                                              <a:ea typeface="Cambria Math" panose="02040503050406030204" pitchFamily="18" charset="0"/>
                                            </a:rPr>
                                            <m:t>𝜙</m:t>
                                          </m:r>
                                          <m:r>
                                            <a:rPr lang="en-US" sz="2400" i="1">
                                              <a:latin typeface="Cambria Math" panose="02040503050406030204" pitchFamily="18" charset="0"/>
                                              <a:ea typeface="Cambria Math" panose="02040503050406030204" pitchFamily="18" charset="0"/>
                                            </a:rPr>
                                            <m:t>(</m:t>
                                          </m:r>
                                          <m:sSub>
                                            <m:sSubPr>
                                              <m:ctrlPr>
                                                <a:rPr lang="en-US" sz="2400" b="1" i="1" smtClean="0">
                                                  <a:latin typeface="Cambria Math" panose="02040503050406030204" pitchFamily="18" charset="0"/>
                                                  <a:ea typeface="Cambria Math" panose="02040503050406030204" pitchFamily="18" charset="0"/>
                                                </a:rPr>
                                              </m:ctrlPr>
                                            </m:sSubPr>
                                            <m:e>
                                              <m:r>
                                                <a:rPr lang="en-US" sz="2400" b="1" i="1" smtClean="0">
                                                  <a:latin typeface="Cambria Math" panose="02040503050406030204" pitchFamily="18" charset="0"/>
                                                </a:rPr>
                                                <m:t>𝒙</m:t>
                                              </m:r>
                                            </m:e>
                                            <m:sub>
                                              <m:r>
                                                <a:rPr lang="en-US" sz="2400" b="0" i="1" smtClean="0">
                                                  <a:latin typeface="Cambria Math" panose="02040503050406030204" pitchFamily="18" charset="0"/>
                                                </a:rPr>
                                                <m:t>𝑖</m:t>
                                              </m:r>
                                            </m:sub>
                                          </m:sSub>
                                          <m:r>
                                            <a:rPr lang="en-US" sz="2400" i="1">
                                              <a:latin typeface="Cambria Math" panose="02040503050406030204" pitchFamily="18" charset="0"/>
                                            </a:rPr>
                                            <m:t>)+</m:t>
                                          </m:r>
                                          <m:r>
                                            <a:rPr lang="en-US" sz="2400" i="1">
                                              <a:latin typeface="Cambria Math" panose="02040503050406030204" pitchFamily="18" charset="0"/>
                                            </a:rPr>
                                            <m:t>𝑏</m:t>
                                          </m:r>
                                        </m:e>
                                      </m:d>
                                    </m:e>
                                  </m:d>
                                </m:e>
                              </m:func>
                            </m:e>
                          </m:nary>
                        </m:e>
                      </m:func>
                    </m:oMath>
                  </m:oMathPara>
                </a14:m>
                <a:endParaRPr lang="en-US" dirty="0"/>
              </a:p>
            </p:txBody>
          </p:sp>
        </mc:Choice>
        <mc:Fallback xmlns="">
          <p:sp>
            <p:nvSpPr>
              <p:cNvPr id="7" name="文本框 6"/>
              <p:cNvSpPr txBox="1">
                <a:spLocks noRot="1" noChangeAspect="1" noMove="1" noResize="1" noEditPoints="1" noAdjustHandles="1" noChangeArrowheads="1" noChangeShapeType="1" noTextEdit="1"/>
              </p:cNvSpPr>
              <p:nvPr/>
            </p:nvSpPr>
            <p:spPr>
              <a:xfrm>
                <a:off x="1261963" y="1338942"/>
                <a:ext cx="6721455" cy="896207"/>
              </a:xfrm>
              <a:prstGeom prst="rect">
                <a:avLst/>
              </a:prstGeom>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70285875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sz="3200" dirty="0"/>
              <a:t>Primal formulation of support vector machines</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Autofit/>
              </a:bodyPr>
              <a:lstStyle/>
              <a:p>
                <a:r>
                  <a:rPr lang="en-US" dirty="0" smtClean="0"/>
                  <a:t>Define slack variables </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𝜉</m:t>
                        </m:r>
                      </m:e>
                      <m:sub>
                        <m:r>
                          <a:rPr lang="en-US" i="1">
                            <a:latin typeface="Cambria Math" panose="02040503050406030204" pitchFamily="18" charset="0"/>
                            <a:ea typeface="Cambria Math" panose="02040503050406030204" pitchFamily="18" charset="0"/>
                          </a:rPr>
                          <m:t>𝑖</m:t>
                        </m:r>
                      </m:sub>
                    </m:sSub>
                    <m:r>
                      <a:rPr lang="en-US" i="1">
                        <a:latin typeface="Cambria Math" panose="02040503050406030204" pitchFamily="18" charset="0"/>
                        <a:ea typeface="Cambria Math" panose="02040503050406030204" pitchFamily="18" charset="0"/>
                      </a:rPr>
                      <m:t>≥</m:t>
                    </m:r>
                    <m:func>
                      <m:funcPr>
                        <m:ctrlPr>
                          <a:rPr lang="en-US" i="1">
                            <a:latin typeface="Cambria Math" panose="02040503050406030204" pitchFamily="18" charset="0"/>
                          </a:rPr>
                        </m:ctrlPr>
                      </m:funcPr>
                      <m:fName>
                        <m:r>
                          <m:rPr>
                            <m:sty m:val="p"/>
                          </m:rPr>
                          <a:rPr lang="en-US">
                            <a:latin typeface="Cambria Math" panose="02040503050406030204" pitchFamily="18" charset="0"/>
                          </a:rPr>
                          <m:t>max</m:t>
                        </m:r>
                      </m:fName>
                      <m:e>
                        <m:d>
                          <m:dPr>
                            <m:ctrlPr>
                              <a:rPr lang="en-US" i="1">
                                <a:latin typeface="Cambria Math" panose="02040503050406030204" pitchFamily="18" charset="0"/>
                              </a:rPr>
                            </m:ctrlPr>
                          </m:dPr>
                          <m:e>
                            <m:r>
                              <a:rPr lang="en-US" i="1">
                                <a:latin typeface="Cambria Math" panose="02040503050406030204" pitchFamily="18" charset="0"/>
                              </a:rPr>
                              <m:t>0,1−</m:t>
                            </m:r>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𝑖</m:t>
                                </m:r>
                              </m:sub>
                            </m:sSub>
                            <m:r>
                              <a:rPr lang="en-US" i="1" smtClean="0">
                                <a:latin typeface="Cambria Math" panose="02040503050406030204" pitchFamily="18" charset="0"/>
                              </a:rPr>
                              <m:t>𝑓</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1" i="1" smtClean="0">
                                    <a:latin typeface="Cambria Math" panose="02040503050406030204" pitchFamily="18" charset="0"/>
                                  </a:rPr>
                                  <m:t>𝒙</m:t>
                                </m:r>
                              </m:e>
                              <m:sub>
                                <m:r>
                                  <a:rPr lang="en-US" b="0" i="1" smtClean="0">
                                    <a:latin typeface="Cambria Math" panose="02040503050406030204" pitchFamily="18" charset="0"/>
                                  </a:rPr>
                                  <m:t>𝑖</m:t>
                                </m:r>
                              </m:sub>
                            </m:sSub>
                            <m:r>
                              <a:rPr lang="en-US" b="0" i="1" smtClean="0">
                                <a:latin typeface="Cambria Math" panose="02040503050406030204" pitchFamily="18" charset="0"/>
                              </a:rPr>
                              <m:t>)</m:t>
                            </m:r>
                          </m:e>
                        </m:d>
                      </m:e>
                    </m:func>
                  </m:oMath>
                </a14:m>
                <a:endParaRPr lang="en-US" dirty="0" smtClean="0"/>
              </a:p>
              <a:p>
                <a:endParaRPr lang="en-US" dirty="0"/>
              </a:p>
              <a:p>
                <a:endParaRPr lang="en-US" dirty="0" smtClean="0"/>
              </a:p>
              <a:p>
                <a:endParaRPr lang="en-US" dirty="0"/>
              </a:p>
              <a:p>
                <a:r>
                  <a:rPr lang="en-US" dirty="0" smtClean="0"/>
                  <a:t>Since </a:t>
                </a:r>
                <a14:m>
                  <m:oMath xmlns:m="http://schemas.openxmlformats.org/officeDocument/2006/math">
                    <m:r>
                      <a:rPr lang="en-US" b="0" i="1" smtClean="0">
                        <a:latin typeface="Cambria Math" panose="02040503050406030204" pitchFamily="18" charset="0"/>
                      </a:rPr>
                      <m:t>𝑐</m:t>
                    </m:r>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max</m:t>
                        </m:r>
                      </m:fName>
                      <m:e>
                        <m:d>
                          <m:dPr>
                            <m:ctrlPr>
                              <a:rPr lang="en-US" b="0" i="1" smtClean="0">
                                <a:latin typeface="Cambria Math" panose="02040503050406030204" pitchFamily="18" charset="0"/>
                              </a:rPr>
                            </m:ctrlPr>
                          </m:dPr>
                          <m:e>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e>
                        </m:d>
                      </m:e>
                    </m:func>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𝑐</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𝑎</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𝑐</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𝑏</m:t>
                    </m:r>
                  </m:oMath>
                </a14:m>
                <a:r>
                  <a:rPr lang="en-US" dirty="0"/>
                  <a:t>, </a:t>
                </a:r>
                <a:r>
                  <a:rPr lang="en-US" dirty="0" smtClean="0"/>
                  <a:t>the optimization becomes</a:t>
                </a:r>
              </a:p>
              <a:p>
                <a:endParaRPr lang="en-US" dirty="0"/>
              </a:p>
              <a:p>
                <a:endParaRPr lang="en-US" dirty="0" smtClean="0"/>
              </a:p>
              <a:p>
                <a:endParaRPr lang="en-US" dirty="0"/>
              </a:p>
              <a:p>
                <a:endParaRPr lang="en-US" dirty="0" smtClean="0"/>
              </a:p>
              <a:p>
                <a:r>
                  <a:rPr lang="en-US" dirty="0"/>
                  <a:t>What is the role of </a:t>
                </a:r>
                <a:r>
                  <a:rPr lang="en-US" i="1" dirty="0">
                    <a:latin typeface="Times New Roman" panose="02020603050405020304" pitchFamily="18" charset="0"/>
                    <a:cs typeface="Times New Roman" panose="02020603050405020304" pitchFamily="18" charset="0"/>
                  </a:rPr>
                  <a:t>C</a:t>
                </a:r>
                <a:r>
                  <a:rPr lang="en-US" dirty="0"/>
                  <a:t>?</a:t>
                </a:r>
              </a:p>
              <a:p>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3"/>
                <a:stretch>
                  <a:fillRect l="-1140" t="-1568" b="-224"/>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11/1/2018</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69</a:t>
            </a:fld>
            <a:endParaRPr lang="en-US"/>
          </a:p>
        </p:txBody>
      </p:sp>
      <mc:AlternateContent xmlns:mc="http://schemas.openxmlformats.org/markup-compatibility/2006" xmlns:a14="http://schemas.microsoft.com/office/drawing/2010/main">
        <mc:Choice Requires="a14">
          <p:sp>
            <p:nvSpPr>
              <p:cNvPr id="7" name="矩形 6"/>
              <p:cNvSpPr/>
              <p:nvPr/>
            </p:nvSpPr>
            <p:spPr>
              <a:xfrm>
                <a:off x="2132243" y="1282869"/>
                <a:ext cx="5785110" cy="1511761"/>
              </a:xfrm>
              <a:prstGeom prst="rect">
                <a:avLst/>
              </a:prstGeom>
            </p:spPr>
            <p:txBody>
              <a:bodyPr wrap="none">
                <a:spAutoFit/>
              </a:bodyPr>
              <a:lstStyle/>
              <a:p>
                <a:pPr>
                  <a:spcAft>
                    <a:spcPts val="600"/>
                  </a:spcAft>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ea typeface="Cambria Math" panose="02040503050406030204" pitchFamily="18" charset="0"/>
                        </a:rPr>
                        <m:t> </m:t>
                      </m:r>
                      <m:func>
                        <m:funcPr>
                          <m:ctrlPr>
                            <a:rPr lang="en-US" sz="2400" i="1" smtClean="0">
                              <a:latin typeface="Cambria Math" panose="02040503050406030204" pitchFamily="18" charset="0"/>
                              <a:ea typeface="Cambria Math" panose="02040503050406030204" pitchFamily="18" charset="0"/>
                            </a:rPr>
                          </m:ctrlPr>
                        </m:funcPr>
                        <m:fName>
                          <m:limLow>
                            <m:limLowPr>
                              <m:ctrlPr>
                                <a:rPr lang="en-US" sz="2400" i="1">
                                  <a:latin typeface="Cambria Math" panose="02040503050406030204" pitchFamily="18" charset="0"/>
                                  <a:ea typeface="Cambria Math" panose="02040503050406030204" pitchFamily="18" charset="0"/>
                                </a:rPr>
                              </m:ctrlPr>
                            </m:limLowPr>
                            <m:e>
                              <m:r>
                                <m:rPr>
                                  <m:sty m:val="p"/>
                                </m:rPr>
                                <a:rPr lang="en-US" sz="2400" b="0" i="0" smtClean="0">
                                  <a:latin typeface="Cambria Math" panose="02040503050406030204" pitchFamily="18" charset="0"/>
                                  <a:ea typeface="Cambria Math" panose="02040503050406030204" pitchFamily="18" charset="0"/>
                                </a:rPr>
                                <m:t>min</m:t>
                              </m:r>
                            </m:e>
                            <m:lim>
                              <m:r>
                                <a:rPr lang="en-US" sz="2400" b="1" i="1">
                                  <a:latin typeface="Cambria Math" panose="02040503050406030204" pitchFamily="18" charset="0"/>
                                  <a:ea typeface="Cambria Math" panose="02040503050406030204" pitchFamily="18" charset="0"/>
                                </a:rPr>
                                <m:t>𝒘</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𝑏</m:t>
                              </m:r>
                              <m:r>
                                <a:rPr lang="en-US" sz="2400" b="0" i="1" smtClean="0">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𝜉</m:t>
                                  </m:r>
                                </m:e>
                                <m:sub>
                                  <m:r>
                                    <a:rPr lang="en-US" sz="2400" i="1">
                                      <a:latin typeface="Cambria Math" panose="02040503050406030204" pitchFamily="18" charset="0"/>
                                      <a:ea typeface="Cambria Math" panose="02040503050406030204" pitchFamily="18" charset="0"/>
                                    </a:rPr>
                                    <m:t>𝑖</m:t>
                                  </m:r>
                                </m:sub>
                              </m:sSub>
                            </m:lim>
                          </m:limLow>
                        </m:fName>
                        <m:e>
                          <m:r>
                            <a:rPr lang="en-US" sz="2400" b="0" i="1" smtClean="0">
                              <a:latin typeface="Cambria Math" panose="02040503050406030204" pitchFamily="18" charset="0"/>
                              <a:ea typeface="Cambria Math" panose="02040503050406030204" pitchFamily="18" charset="0"/>
                            </a:rPr>
                            <m:t>  </m:t>
                          </m:r>
                          <m:f>
                            <m:fPr>
                              <m:ctrlPr>
                                <a:rPr lang="en-US" sz="2400" b="0" i="1" smtClean="0">
                                  <a:latin typeface="Cambria Math" panose="02040503050406030204" pitchFamily="18" charset="0"/>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1</m:t>
                              </m:r>
                            </m:num>
                            <m:den>
                              <m:r>
                                <a:rPr lang="en-US" sz="2400" b="0" i="1" smtClean="0">
                                  <a:latin typeface="Cambria Math" panose="02040503050406030204" pitchFamily="18" charset="0"/>
                                  <a:ea typeface="Cambria Math" panose="02040503050406030204" pitchFamily="18" charset="0"/>
                                </a:rPr>
                                <m:t>2</m:t>
                              </m:r>
                            </m:den>
                          </m:f>
                          <m:sSubSup>
                            <m:sSubSupPr>
                              <m:ctrlPr>
                                <a:rPr lang="en-US" sz="2400" b="0" i="1" smtClean="0">
                                  <a:latin typeface="Cambria Math" panose="02040503050406030204" pitchFamily="18" charset="0"/>
                                  <a:ea typeface="Cambria Math" panose="02040503050406030204" pitchFamily="18" charset="0"/>
                                </a:rPr>
                              </m:ctrlPr>
                            </m:sSubSupPr>
                            <m:e>
                              <m:d>
                                <m:dPr>
                                  <m:begChr m:val="‖"/>
                                  <m:endChr m:val="‖"/>
                                  <m:ctrlPr>
                                    <a:rPr lang="en-US" sz="2400" i="1">
                                      <a:latin typeface="Cambria Math" panose="02040503050406030204" pitchFamily="18" charset="0"/>
                                      <a:ea typeface="Cambria Math" panose="02040503050406030204" pitchFamily="18" charset="0"/>
                                    </a:rPr>
                                  </m:ctrlPr>
                                </m:dPr>
                                <m:e>
                                  <m:r>
                                    <a:rPr lang="en-US" sz="2400" b="1" i="1">
                                      <a:latin typeface="Cambria Math" panose="02040503050406030204" pitchFamily="18" charset="0"/>
                                      <a:ea typeface="Cambria Math" panose="02040503050406030204" pitchFamily="18" charset="0"/>
                                    </a:rPr>
                                    <m:t>𝒘</m:t>
                                  </m:r>
                                </m:e>
                              </m:d>
                            </m:e>
                            <m:sub>
                              <m:r>
                                <a:rPr lang="en-US" sz="2400" i="1">
                                  <a:latin typeface="Cambria Math" panose="02040503050406030204" pitchFamily="18" charset="0"/>
                                  <a:ea typeface="Cambria Math" panose="02040503050406030204" pitchFamily="18" charset="0"/>
                                </a:rPr>
                                <m:t>2</m:t>
                              </m:r>
                            </m:sub>
                            <m:sup>
                              <m:r>
                                <a:rPr lang="en-US" sz="2400" b="0" i="1" smtClean="0">
                                  <a:latin typeface="Cambria Math" panose="02040503050406030204" pitchFamily="18" charset="0"/>
                                  <a:ea typeface="Cambria Math" panose="02040503050406030204" pitchFamily="18" charset="0"/>
                                </a:rPr>
                                <m:t>2</m:t>
                              </m:r>
                            </m:sup>
                          </m:sSubSup>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𝐶</m:t>
                          </m:r>
                          <m:nary>
                            <m:naryPr>
                              <m:chr m:val="∑"/>
                              <m:supHide m:val="on"/>
                              <m:ctrlPr>
                                <a:rPr lang="en-US" sz="2400" b="0" i="1" smtClean="0">
                                  <a:latin typeface="Cambria Math" panose="02040503050406030204" pitchFamily="18" charset="0"/>
                                  <a:ea typeface="Cambria Math" panose="02040503050406030204" pitchFamily="18" charset="0"/>
                                </a:rPr>
                              </m:ctrlPr>
                            </m:naryPr>
                            <m:sub>
                              <m:r>
                                <a:rPr lang="en-US" sz="2400" b="0" i="1" smtClean="0">
                                  <a:latin typeface="Cambria Math" panose="02040503050406030204" pitchFamily="18" charset="0"/>
                                  <a:ea typeface="Cambria Math" panose="02040503050406030204" pitchFamily="18" charset="0"/>
                                </a:rPr>
                                <m:t>𝑖</m:t>
                              </m:r>
                            </m:sub>
                            <m:sup/>
                            <m:e>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𝜉</m:t>
                                  </m:r>
                                </m:e>
                                <m:sub>
                                  <m:r>
                                    <a:rPr lang="en-US" sz="2400" b="0" i="1" smtClean="0">
                                      <a:latin typeface="Cambria Math" panose="02040503050406030204" pitchFamily="18" charset="0"/>
                                      <a:ea typeface="Cambria Math" panose="02040503050406030204" pitchFamily="18" charset="0"/>
                                    </a:rPr>
                                    <m:t>𝑖</m:t>
                                  </m:r>
                                </m:sub>
                              </m:sSub>
                            </m:e>
                          </m:nary>
                        </m:e>
                      </m:func>
                    </m:oMath>
                  </m:oMathPara>
                </a14:m>
                <a:endParaRPr lang="en-US" sz="2400" i="1" dirty="0" smtClean="0">
                  <a:latin typeface="Cambria Math" panose="02040503050406030204" pitchFamily="18" charset="0"/>
                  <a:ea typeface="Cambria Math" panose="02040503050406030204" pitchFamily="18" charset="0"/>
                </a:endParaRPr>
              </a:p>
              <a:p>
                <a:pPr>
                  <a:spcAft>
                    <a:spcPts val="600"/>
                  </a:spcAft>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ea typeface="Cambria Math" panose="02040503050406030204" pitchFamily="18" charset="0"/>
                        </a:rPr>
                        <m:t>𝑠</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𝑡</m:t>
                      </m:r>
                      <m:r>
                        <a:rPr lang="en-US" sz="2400" b="0" i="1" smtClean="0">
                          <a:latin typeface="Cambria Math" panose="02040503050406030204" pitchFamily="18" charset="0"/>
                          <a:ea typeface="Cambria Math" panose="02040503050406030204" pitchFamily="18" charset="0"/>
                        </a:rPr>
                        <m:t>.   </m:t>
                      </m:r>
                      <m:func>
                        <m:funcPr>
                          <m:ctrlPr>
                            <a:rPr lang="en-US" sz="2400" b="0" i="1" smtClean="0">
                              <a:latin typeface="Cambria Math" panose="02040503050406030204" pitchFamily="18" charset="0"/>
                              <a:ea typeface="Cambria Math" panose="02040503050406030204" pitchFamily="18" charset="0"/>
                            </a:rPr>
                          </m:ctrlPr>
                        </m:funcPr>
                        <m:fName>
                          <m:r>
                            <m:rPr>
                              <m:sty m:val="p"/>
                            </m:rPr>
                            <a:rPr lang="en-US" sz="2400" b="0" i="0" smtClean="0">
                              <a:latin typeface="Cambria Math" panose="02040503050406030204" pitchFamily="18" charset="0"/>
                              <a:ea typeface="Cambria Math" panose="02040503050406030204" pitchFamily="18" charset="0"/>
                            </a:rPr>
                            <m:t>max</m:t>
                          </m:r>
                        </m:fName>
                        <m:e>
                          <m:d>
                            <m:dPr>
                              <m:ctrlPr>
                                <a:rPr lang="en-US" sz="2400" b="0" i="1" smtClean="0">
                                  <a:latin typeface="Cambria Math" panose="02040503050406030204" pitchFamily="18" charset="0"/>
                                  <a:ea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0,1−</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𝑦</m:t>
                                  </m:r>
                                </m:e>
                                <m:sub>
                                  <m:r>
                                    <a:rPr lang="en-US" sz="2400" b="0" i="1" smtClean="0">
                                      <a:latin typeface="Cambria Math" panose="02040503050406030204" pitchFamily="18" charset="0"/>
                                      <a:ea typeface="Cambria Math" panose="02040503050406030204" pitchFamily="18" charset="0"/>
                                    </a:rPr>
                                    <m:t>𝑖</m:t>
                                  </m:r>
                                </m:sub>
                              </m:sSub>
                              <m:d>
                                <m:dPr>
                                  <m:begChr m:val="["/>
                                  <m:endChr m:val="]"/>
                                  <m:ctrlPr>
                                    <a:rPr lang="en-US" sz="2400" i="1">
                                      <a:latin typeface="Cambria Math" panose="02040503050406030204" pitchFamily="18" charset="0"/>
                                      <a:ea typeface="Cambria Math" panose="02040503050406030204" pitchFamily="18" charset="0"/>
                                    </a:rPr>
                                  </m:ctrlPr>
                                </m:dPr>
                                <m:e>
                                  <m:sSup>
                                    <m:sSupPr>
                                      <m:ctrlPr>
                                        <a:rPr lang="en-US" sz="2400" i="1">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𝒘</m:t>
                                      </m:r>
                                    </m:e>
                                    <m:sup>
                                      <m:r>
                                        <a:rPr lang="en-US" sz="2400" i="1">
                                          <a:latin typeface="Cambria Math" panose="02040503050406030204" pitchFamily="18" charset="0"/>
                                          <a:ea typeface="Cambria Math" panose="02040503050406030204" pitchFamily="18" charset="0"/>
                                        </a:rPr>
                                        <m:t>𝑇</m:t>
                                      </m:r>
                                    </m:sup>
                                  </m:sSup>
                                  <m:r>
                                    <a:rPr lang="en-US" sz="2400" i="1">
                                      <a:latin typeface="Cambria Math" panose="02040503050406030204" pitchFamily="18" charset="0"/>
                                      <a:ea typeface="Cambria Math" panose="02040503050406030204" pitchFamily="18" charset="0"/>
                                    </a:rPr>
                                    <m:t>𝜙</m:t>
                                  </m:r>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rPr>
                                      </m:ctrlPr>
                                    </m:sSubPr>
                                    <m:e>
                                      <m:r>
                                        <a:rPr lang="en-US" sz="2400" b="1" i="1">
                                          <a:latin typeface="Cambria Math" panose="02040503050406030204" pitchFamily="18" charset="0"/>
                                        </a:rPr>
                                        <m:t>𝒙</m:t>
                                      </m:r>
                                    </m:e>
                                    <m:sub>
                                      <m:r>
                                        <a:rPr lang="en-US" sz="2400" i="1">
                                          <a:latin typeface="Cambria Math" panose="02040503050406030204" pitchFamily="18" charset="0"/>
                                        </a:rPr>
                                        <m:t>𝑖</m:t>
                                      </m:r>
                                    </m:sub>
                                  </m:sSub>
                                  <m:r>
                                    <a:rPr lang="en-US" sz="2400" i="1">
                                      <a:latin typeface="Cambria Math" panose="02040503050406030204" pitchFamily="18" charset="0"/>
                                    </a:rPr>
                                    <m:t>)</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𝑏</m:t>
                                  </m:r>
                                </m:e>
                              </m:d>
                            </m:e>
                          </m:d>
                        </m:e>
                      </m:func>
                      <m:r>
                        <a:rPr lang="en-US" sz="2400" b="0" i="1" smtClean="0">
                          <a:latin typeface="Cambria Math" panose="02040503050406030204" pitchFamily="18" charset="0"/>
                          <a:ea typeface="Cambria Math" panose="02040503050406030204" pitchFamily="18" charset="0"/>
                        </a:rPr>
                        <m:t>≤</m:t>
                      </m:r>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𝜉</m:t>
                          </m:r>
                        </m:e>
                        <m:sub>
                          <m:r>
                            <a:rPr lang="en-US" sz="2400" b="0" i="1" smtClean="0">
                              <a:latin typeface="Cambria Math" panose="02040503050406030204" pitchFamily="18" charset="0"/>
                              <a:ea typeface="Cambria Math" panose="02040503050406030204" pitchFamily="18" charset="0"/>
                            </a:rPr>
                            <m:t>𝑖</m:t>
                          </m:r>
                        </m:sub>
                      </m:sSub>
                      <m:r>
                        <a:rPr lang="en-US" sz="2400" b="0" i="1" smtClean="0">
                          <a:latin typeface="Cambria Math" panose="02040503050406030204" pitchFamily="18" charset="0"/>
                          <a:ea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𝑖</m:t>
                      </m:r>
                    </m:oMath>
                  </m:oMathPara>
                </a14:m>
                <a:endParaRPr lang="en-US" sz="2400" b="0" i="1" dirty="0" smtClean="0">
                  <a:latin typeface="Cambria Math" panose="02040503050406030204" pitchFamily="18" charset="0"/>
                  <a:ea typeface="Cambria Math" panose="02040503050406030204" pitchFamily="18" charset="0"/>
                </a:endParaRPr>
              </a:p>
            </p:txBody>
          </p:sp>
        </mc:Choice>
        <mc:Fallback xmlns="">
          <p:sp>
            <p:nvSpPr>
              <p:cNvPr id="7" name="矩形 6"/>
              <p:cNvSpPr>
                <a:spLocks noRot="1" noChangeAspect="1" noMove="1" noResize="1" noEditPoints="1" noAdjustHandles="1" noChangeArrowheads="1" noChangeShapeType="1" noTextEdit="1"/>
              </p:cNvSpPr>
              <p:nvPr/>
            </p:nvSpPr>
            <p:spPr>
              <a:xfrm>
                <a:off x="2132243" y="1282869"/>
                <a:ext cx="5785110" cy="1511761"/>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矩形 8"/>
              <p:cNvSpPr/>
              <p:nvPr/>
            </p:nvSpPr>
            <p:spPr>
              <a:xfrm>
                <a:off x="2181285" y="3530438"/>
                <a:ext cx="4783810" cy="2034981"/>
              </a:xfrm>
              <a:prstGeom prst="rect">
                <a:avLst/>
              </a:prstGeom>
            </p:spPr>
            <p:txBody>
              <a:bodyPr wrap="none">
                <a:spAutoFit/>
              </a:bodyPr>
              <a:lstStyle/>
              <a:p>
                <a:pPr>
                  <a:spcAft>
                    <a:spcPts val="600"/>
                  </a:spcAft>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ea typeface="Cambria Math" panose="02040503050406030204" pitchFamily="18" charset="0"/>
                        </a:rPr>
                        <m:t> </m:t>
                      </m:r>
                      <m:func>
                        <m:funcPr>
                          <m:ctrlPr>
                            <a:rPr lang="en-US" sz="2400" i="1" smtClean="0">
                              <a:latin typeface="Cambria Math" panose="02040503050406030204" pitchFamily="18" charset="0"/>
                              <a:ea typeface="Cambria Math" panose="02040503050406030204" pitchFamily="18" charset="0"/>
                            </a:rPr>
                          </m:ctrlPr>
                        </m:funcPr>
                        <m:fName>
                          <m:limLow>
                            <m:limLowPr>
                              <m:ctrlPr>
                                <a:rPr lang="en-US" sz="2400" i="1">
                                  <a:latin typeface="Cambria Math" panose="02040503050406030204" pitchFamily="18" charset="0"/>
                                  <a:ea typeface="Cambria Math" panose="02040503050406030204" pitchFamily="18" charset="0"/>
                                </a:rPr>
                              </m:ctrlPr>
                            </m:limLowPr>
                            <m:e>
                              <m:r>
                                <m:rPr>
                                  <m:sty m:val="p"/>
                                </m:rPr>
                                <a:rPr lang="en-US" sz="2400" b="0" i="0" smtClean="0">
                                  <a:latin typeface="Cambria Math" panose="02040503050406030204" pitchFamily="18" charset="0"/>
                                  <a:ea typeface="Cambria Math" panose="02040503050406030204" pitchFamily="18" charset="0"/>
                                </a:rPr>
                                <m:t>min</m:t>
                              </m:r>
                            </m:e>
                            <m:lim>
                              <m:r>
                                <a:rPr lang="en-US" sz="2400" b="1" i="1">
                                  <a:latin typeface="Cambria Math" panose="02040503050406030204" pitchFamily="18" charset="0"/>
                                  <a:ea typeface="Cambria Math" panose="02040503050406030204" pitchFamily="18" charset="0"/>
                                </a:rPr>
                                <m:t>𝒘</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𝑏</m:t>
                              </m:r>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𝜉</m:t>
                                  </m:r>
                                </m:e>
                                <m:sub>
                                  <m:r>
                                    <a:rPr lang="en-US" sz="2400" i="1">
                                      <a:latin typeface="Cambria Math" panose="02040503050406030204" pitchFamily="18" charset="0"/>
                                      <a:ea typeface="Cambria Math" panose="02040503050406030204" pitchFamily="18" charset="0"/>
                                    </a:rPr>
                                    <m:t>𝑖</m:t>
                                  </m:r>
                                </m:sub>
                              </m:sSub>
                            </m:lim>
                          </m:limLow>
                        </m:fName>
                        <m:e>
                          <m:r>
                            <a:rPr lang="en-US" sz="2400" b="0" i="1" smtClean="0">
                              <a:latin typeface="Cambria Math" panose="02040503050406030204" pitchFamily="18" charset="0"/>
                              <a:ea typeface="Cambria Math" panose="02040503050406030204" pitchFamily="18" charset="0"/>
                            </a:rPr>
                            <m:t>  </m:t>
                          </m:r>
                          <m:f>
                            <m:fPr>
                              <m:ctrlPr>
                                <a:rPr lang="en-US" sz="2400" b="0" i="1" smtClean="0">
                                  <a:latin typeface="Cambria Math" panose="02040503050406030204" pitchFamily="18" charset="0"/>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1</m:t>
                              </m:r>
                            </m:num>
                            <m:den>
                              <m:r>
                                <a:rPr lang="en-US" sz="2400" b="0" i="1" smtClean="0">
                                  <a:latin typeface="Cambria Math" panose="02040503050406030204" pitchFamily="18" charset="0"/>
                                  <a:ea typeface="Cambria Math" panose="02040503050406030204" pitchFamily="18" charset="0"/>
                                </a:rPr>
                                <m:t>2</m:t>
                              </m:r>
                            </m:den>
                          </m:f>
                          <m:sSubSup>
                            <m:sSubSupPr>
                              <m:ctrlPr>
                                <a:rPr lang="en-US" sz="2400" b="0" i="1" smtClean="0">
                                  <a:latin typeface="Cambria Math" panose="02040503050406030204" pitchFamily="18" charset="0"/>
                                  <a:ea typeface="Cambria Math" panose="02040503050406030204" pitchFamily="18" charset="0"/>
                                </a:rPr>
                              </m:ctrlPr>
                            </m:sSubSupPr>
                            <m:e>
                              <m:d>
                                <m:dPr>
                                  <m:begChr m:val="‖"/>
                                  <m:endChr m:val="‖"/>
                                  <m:ctrlPr>
                                    <a:rPr lang="en-US" sz="2400" i="1">
                                      <a:latin typeface="Cambria Math" panose="02040503050406030204" pitchFamily="18" charset="0"/>
                                      <a:ea typeface="Cambria Math" panose="02040503050406030204" pitchFamily="18" charset="0"/>
                                    </a:rPr>
                                  </m:ctrlPr>
                                </m:dPr>
                                <m:e>
                                  <m:r>
                                    <a:rPr lang="en-US" sz="2400" b="1" i="1">
                                      <a:latin typeface="Cambria Math" panose="02040503050406030204" pitchFamily="18" charset="0"/>
                                      <a:ea typeface="Cambria Math" panose="02040503050406030204" pitchFamily="18" charset="0"/>
                                    </a:rPr>
                                    <m:t>𝒘</m:t>
                                  </m:r>
                                </m:e>
                              </m:d>
                            </m:e>
                            <m:sub>
                              <m:r>
                                <a:rPr lang="en-US" sz="2400" i="1">
                                  <a:latin typeface="Cambria Math" panose="02040503050406030204" pitchFamily="18" charset="0"/>
                                  <a:ea typeface="Cambria Math" panose="02040503050406030204" pitchFamily="18" charset="0"/>
                                </a:rPr>
                                <m:t>2</m:t>
                              </m:r>
                            </m:sub>
                            <m:sup>
                              <m:r>
                                <a:rPr lang="en-US" sz="2400" b="0" i="1" smtClean="0">
                                  <a:latin typeface="Cambria Math" panose="02040503050406030204" pitchFamily="18" charset="0"/>
                                  <a:ea typeface="Cambria Math" panose="02040503050406030204" pitchFamily="18" charset="0"/>
                                </a:rPr>
                                <m:t>2</m:t>
                              </m:r>
                            </m:sup>
                          </m:sSubSup>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𝐶</m:t>
                          </m:r>
                          <m:nary>
                            <m:naryPr>
                              <m:chr m:val="∑"/>
                              <m:supHide m:val="on"/>
                              <m:ctrlPr>
                                <a:rPr lang="en-US" sz="2400" b="0" i="1" smtClean="0">
                                  <a:latin typeface="Cambria Math" panose="02040503050406030204" pitchFamily="18" charset="0"/>
                                  <a:ea typeface="Cambria Math" panose="02040503050406030204" pitchFamily="18" charset="0"/>
                                </a:rPr>
                              </m:ctrlPr>
                            </m:naryPr>
                            <m:sub>
                              <m:r>
                                <a:rPr lang="en-US" sz="2400" b="0" i="1" smtClean="0">
                                  <a:latin typeface="Cambria Math" panose="02040503050406030204" pitchFamily="18" charset="0"/>
                                  <a:ea typeface="Cambria Math" panose="02040503050406030204" pitchFamily="18" charset="0"/>
                                </a:rPr>
                                <m:t>𝑖</m:t>
                              </m:r>
                            </m:sub>
                            <m:sup/>
                            <m:e>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𝜉</m:t>
                                  </m:r>
                                </m:e>
                                <m:sub>
                                  <m:r>
                                    <a:rPr lang="en-US" sz="2400" b="0" i="1" smtClean="0">
                                      <a:latin typeface="Cambria Math" panose="02040503050406030204" pitchFamily="18" charset="0"/>
                                      <a:ea typeface="Cambria Math" panose="02040503050406030204" pitchFamily="18" charset="0"/>
                                    </a:rPr>
                                    <m:t>𝑖</m:t>
                                  </m:r>
                                </m:sub>
                              </m:sSub>
                            </m:e>
                          </m:nary>
                        </m:e>
                      </m:func>
                    </m:oMath>
                  </m:oMathPara>
                </a14:m>
                <a:endParaRPr lang="en-US" sz="2400" i="1" dirty="0" smtClean="0">
                  <a:latin typeface="Cambria Math" panose="02040503050406030204" pitchFamily="18" charset="0"/>
                  <a:ea typeface="Cambria Math" panose="02040503050406030204" pitchFamily="18" charset="0"/>
                </a:endParaRPr>
              </a:p>
              <a:p>
                <a:pPr>
                  <a:spcAft>
                    <a:spcPts val="600"/>
                  </a:spcAft>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ea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𝑠</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𝑡</m:t>
                      </m:r>
                      <m:r>
                        <a:rPr lang="en-US" sz="2400" b="0" i="1" smtClean="0">
                          <a:latin typeface="Cambria Math" panose="02040503050406030204" pitchFamily="18" charset="0"/>
                          <a:ea typeface="Cambria Math" panose="02040503050406030204" pitchFamily="18" charset="0"/>
                        </a:rPr>
                        <m:t>.    </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𝑦</m:t>
                          </m:r>
                        </m:e>
                        <m:sub>
                          <m:r>
                            <a:rPr lang="en-US" sz="2400" b="0" i="1" smtClean="0">
                              <a:latin typeface="Cambria Math" panose="02040503050406030204" pitchFamily="18" charset="0"/>
                              <a:ea typeface="Cambria Math" panose="02040503050406030204" pitchFamily="18" charset="0"/>
                            </a:rPr>
                            <m:t>𝑖</m:t>
                          </m:r>
                        </m:sub>
                      </m:sSub>
                      <m:d>
                        <m:dPr>
                          <m:begChr m:val="["/>
                          <m:endChr m:val="]"/>
                          <m:ctrlPr>
                            <a:rPr lang="en-US" sz="2400" i="1">
                              <a:latin typeface="Cambria Math" panose="02040503050406030204" pitchFamily="18" charset="0"/>
                              <a:ea typeface="Cambria Math" panose="02040503050406030204" pitchFamily="18" charset="0"/>
                            </a:rPr>
                          </m:ctrlPr>
                        </m:dPr>
                        <m:e>
                          <m:sSup>
                            <m:sSupPr>
                              <m:ctrlPr>
                                <a:rPr lang="en-US" sz="2400" i="1">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𝒘</m:t>
                              </m:r>
                            </m:e>
                            <m:sup>
                              <m:r>
                                <a:rPr lang="en-US" sz="2400" i="1">
                                  <a:latin typeface="Cambria Math" panose="02040503050406030204" pitchFamily="18" charset="0"/>
                                  <a:ea typeface="Cambria Math" panose="02040503050406030204" pitchFamily="18" charset="0"/>
                                </a:rPr>
                                <m:t>𝑇</m:t>
                              </m:r>
                            </m:sup>
                          </m:sSup>
                          <m:r>
                            <a:rPr lang="en-US" sz="2400" i="1">
                              <a:latin typeface="Cambria Math" panose="02040503050406030204" pitchFamily="18" charset="0"/>
                              <a:ea typeface="Cambria Math" panose="02040503050406030204" pitchFamily="18" charset="0"/>
                            </a:rPr>
                            <m:t>𝜙</m:t>
                          </m:r>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rPr>
                              </m:ctrlPr>
                            </m:sSubPr>
                            <m:e>
                              <m:r>
                                <a:rPr lang="en-US" sz="2400" b="1" i="1">
                                  <a:latin typeface="Cambria Math" panose="02040503050406030204" pitchFamily="18" charset="0"/>
                                </a:rPr>
                                <m:t>𝒙</m:t>
                              </m:r>
                            </m:e>
                            <m:sub>
                              <m:r>
                                <a:rPr lang="en-US" sz="2400" i="1">
                                  <a:latin typeface="Cambria Math" panose="02040503050406030204" pitchFamily="18" charset="0"/>
                                </a:rPr>
                                <m:t>𝑖</m:t>
                              </m:r>
                            </m:sub>
                          </m:sSub>
                          <m:r>
                            <a:rPr lang="en-US" sz="2400" i="1">
                              <a:latin typeface="Cambria Math" panose="02040503050406030204" pitchFamily="18" charset="0"/>
                            </a:rPr>
                            <m:t>)</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𝑏</m:t>
                          </m:r>
                        </m:e>
                      </m:d>
                      <m:r>
                        <a:rPr lang="en-US" sz="2400" b="0" i="1" smtClean="0">
                          <a:latin typeface="Cambria Math" panose="02040503050406030204" pitchFamily="18" charset="0"/>
                          <a:ea typeface="Cambria Math" panose="02040503050406030204" pitchFamily="18" charset="0"/>
                        </a:rPr>
                        <m:t>≥1−</m:t>
                      </m:r>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𝜉</m:t>
                          </m:r>
                        </m:e>
                        <m:sub>
                          <m:r>
                            <a:rPr lang="en-US" sz="2400" b="0" i="1" smtClean="0">
                              <a:latin typeface="Cambria Math" panose="02040503050406030204" pitchFamily="18" charset="0"/>
                              <a:ea typeface="Cambria Math" panose="02040503050406030204" pitchFamily="18" charset="0"/>
                            </a:rPr>
                            <m:t>𝑖</m:t>
                          </m:r>
                        </m:sub>
                      </m:sSub>
                      <m:r>
                        <a:rPr lang="en-US" sz="2400" b="0" i="1" smtClean="0">
                          <a:latin typeface="Cambria Math" panose="02040503050406030204" pitchFamily="18" charset="0"/>
                          <a:ea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𝑖</m:t>
                      </m:r>
                    </m:oMath>
                  </m:oMathPara>
                </a14:m>
                <a:endParaRPr lang="en-US" sz="2400" b="0" i="1" dirty="0" smtClean="0">
                  <a:latin typeface="Cambria Math" panose="02040503050406030204" pitchFamily="18" charset="0"/>
                  <a:ea typeface="Cambria Math" panose="02040503050406030204" pitchFamily="18" charset="0"/>
                </a:endParaRPr>
              </a:p>
              <a:p>
                <a:pPr>
                  <a:spcAft>
                    <a:spcPts val="600"/>
                  </a:spcAft>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ea typeface="Cambria Math" panose="02040503050406030204" pitchFamily="18" charset="0"/>
                        </a:rPr>
                        <m:t>            </m:t>
                      </m:r>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𝜉</m:t>
                          </m:r>
                        </m:e>
                        <m:sub>
                          <m:r>
                            <a:rPr lang="en-US" sz="2400" b="0" i="1" smtClean="0">
                              <a:latin typeface="Cambria Math" panose="02040503050406030204" pitchFamily="18" charset="0"/>
                              <a:ea typeface="Cambria Math" panose="02040503050406030204" pitchFamily="18" charset="0"/>
                            </a:rPr>
                            <m:t>𝑖</m:t>
                          </m:r>
                        </m:sub>
                      </m:sSub>
                      <m:r>
                        <a:rPr lang="en-US" sz="2400" b="0" i="1" smtClean="0">
                          <a:latin typeface="Cambria Math" panose="02040503050406030204" pitchFamily="18" charset="0"/>
                          <a:ea typeface="Cambria Math" panose="02040503050406030204" pitchFamily="18" charset="0"/>
                        </a:rPr>
                        <m:t>≥0, </m:t>
                      </m:r>
                      <m:r>
                        <a:rPr lang="en-US" sz="2400" i="1">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𝑖</m:t>
                      </m:r>
                    </m:oMath>
                  </m:oMathPara>
                </a14:m>
                <a:endParaRPr lang="en-US" sz="2400" dirty="0"/>
              </a:p>
            </p:txBody>
          </p:sp>
        </mc:Choice>
        <mc:Fallback xmlns="">
          <p:sp>
            <p:nvSpPr>
              <p:cNvPr id="9" name="矩形 8"/>
              <p:cNvSpPr>
                <a:spLocks noRot="1" noChangeAspect="1" noMove="1" noResize="1" noEditPoints="1" noAdjustHandles="1" noChangeArrowheads="1" noChangeShapeType="1" noTextEdit="1"/>
              </p:cNvSpPr>
              <p:nvPr/>
            </p:nvSpPr>
            <p:spPr>
              <a:xfrm>
                <a:off x="2181285" y="3530438"/>
                <a:ext cx="4783810" cy="2034981"/>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9486878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The orthogonal projection of a vector</a:t>
            </a:r>
          </a:p>
        </p:txBody>
      </p:sp>
      <p:sp>
        <p:nvSpPr>
          <p:cNvPr id="3" name="内容占位符 2"/>
          <p:cNvSpPr>
            <a:spLocks noGrp="1"/>
          </p:cNvSpPr>
          <p:nvPr>
            <p:ph idx="1"/>
          </p:nvPr>
        </p:nvSpPr>
        <p:spPr/>
        <p:txBody>
          <a:bodyPr/>
          <a:lstStyle/>
          <a:p>
            <a:r>
              <a:rPr lang="en-US" dirty="0" smtClean="0"/>
              <a:t>By definition</a:t>
            </a:r>
          </a:p>
          <a:p>
            <a:endParaRPr lang="en-US" dirty="0"/>
          </a:p>
          <a:p>
            <a:r>
              <a:rPr lang="en-US" dirty="0" smtClean="0"/>
              <a:t>We have</a:t>
            </a:r>
          </a:p>
          <a:p>
            <a:r>
              <a:rPr lang="en-US" dirty="0" smtClean="0"/>
              <a:t> </a:t>
            </a:r>
          </a:p>
          <a:p>
            <a:endParaRPr lang="en-US" dirty="0"/>
          </a:p>
          <a:p>
            <a:endParaRPr lang="en-US" dirty="0" smtClean="0"/>
          </a:p>
          <a:p>
            <a:endParaRPr lang="en-US" sz="1050" dirty="0" smtClean="0"/>
          </a:p>
          <a:p>
            <a:r>
              <a:rPr lang="en-US" dirty="0" smtClean="0"/>
              <a:t>If </a:t>
            </a:r>
            <a:r>
              <a:rPr lang="en-US" dirty="0"/>
              <a:t>we define the vector </a:t>
            </a:r>
            <a:r>
              <a:rPr lang="en-US" b="1" i="1" dirty="0">
                <a:latin typeface="Times New Roman" panose="02020603050405020304" pitchFamily="18" charset="0"/>
                <a:cs typeface="Times New Roman" panose="02020603050405020304" pitchFamily="18" charset="0"/>
              </a:rPr>
              <a:t>u</a:t>
            </a:r>
            <a:r>
              <a:rPr lang="en-US" dirty="0"/>
              <a:t> as the direction of </a:t>
            </a:r>
            <a:r>
              <a:rPr lang="en-US" b="1" i="1" dirty="0" smtClean="0">
                <a:latin typeface="Times New Roman" panose="02020603050405020304" pitchFamily="18" charset="0"/>
                <a:cs typeface="Times New Roman" panose="02020603050405020304" pitchFamily="18" charset="0"/>
              </a:rPr>
              <a:t>y</a:t>
            </a:r>
            <a:r>
              <a:rPr lang="en-US" dirty="0"/>
              <a:t> </a:t>
            </a:r>
            <a:r>
              <a:rPr lang="en-US" dirty="0" smtClean="0"/>
              <a:t>then </a:t>
            </a:r>
            <a:endParaRPr lang="en-US" dirty="0"/>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11/1/2018</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7</a:t>
            </a:fld>
            <a:endParaRPr lang="en-US"/>
          </a:p>
        </p:txBody>
      </p:sp>
      <mc:AlternateContent xmlns:mc="http://schemas.openxmlformats.org/markup-compatibility/2006" xmlns:a14="http://schemas.microsoft.com/office/drawing/2010/main">
        <mc:Choice Requires="a14">
          <p:sp>
            <p:nvSpPr>
              <p:cNvPr id="7" name="文本框 6"/>
              <p:cNvSpPr txBox="1"/>
              <p:nvPr/>
            </p:nvSpPr>
            <p:spPr>
              <a:xfrm>
                <a:off x="2335070" y="1191986"/>
                <a:ext cx="4526111" cy="76360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sz="2400" b="0" i="1" smtClean="0">
                              <a:latin typeface="Cambria Math" panose="02040503050406030204" pitchFamily="18" charset="0"/>
                            </a:rPr>
                          </m:ctrlPr>
                        </m:funcPr>
                        <m:fName>
                          <m:r>
                            <m:rPr>
                              <m:sty m:val="p"/>
                            </m:rPr>
                            <a:rPr lang="en-US" sz="2400" b="0" i="0" smtClean="0">
                              <a:latin typeface="Cambria Math" panose="02040503050406030204" pitchFamily="18" charset="0"/>
                            </a:rPr>
                            <m:t>cos</m:t>
                          </m:r>
                        </m:fName>
                        <m:e>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𝜃</m:t>
                              </m:r>
                            </m:e>
                          </m:d>
                        </m:e>
                      </m:func>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d>
                            <m:dPr>
                              <m:begChr m:val="‖"/>
                              <m:endChr m:val="‖"/>
                              <m:ctrlPr>
                                <a:rPr lang="en-US" sz="2400" b="0" i="1" smtClean="0">
                                  <a:latin typeface="Cambria Math" panose="02040503050406030204" pitchFamily="18" charset="0"/>
                                </a:rPr>
                              </m:ctrlPr>
                            </m:dPr>
                            <m:e>
                              <m:r>
                                <a:rPr lang="en-US" sz="2400" b="1" i="1" smtClean="0">
                                  <a:latin typeface="Cambria Math" panose="02040503050406030204" pitchFamily="18" charset="0"/>
                                </a:rPr>
                                <m:t>𝒛</m:t>
                              </m:r>
                            </m:e>
                          </m:d>
                        </m:num>
                        <m:den>
                          <m:d>
                            <m:dPr>
                              <m:begChr m:val="‖"/>
                              <m:endChr m:val="‖"/>
                              <m:ctrlPr>
                                <a:rPr lang="en-US" sz="2400" b="0" i="1" smtClean="0">
                                  <a:latin typeface="Cambria Math" panose="02040503050406030204" pitchFamily="18" charset="0"/>
                                </a:rPr>
                              </m:ctrlPr>
                            </m:dPr>
                            <m:e>
                              <m:r>
                                <a:rPr lang="en-US" sz="2400" b="1" i="1" smtClean="0">
                                  <a:latin typeface="Cambria Math" panose="02040503050406030204" pitchFamily="18" charset="0"/>
                                </a:rPr>
                                <m:t>𝒙</m:t>
                              </m:r>
                            </m:e>
                          </m:d>
                        </m:den>
                      </m:f>
                      <m:r>
                        <a:rPr lang="en-US" sz="2400" i="1">
                          <a:latin typeface="Cambria Math" panose="02040503050406030204" pitchFamily="18" charset="0"/>
                          <a:ea typeface="Cambria Math" panose="02040503050406030204" pitchFamily="18" charset="0"/>
                        </a:rPr>
                        <m:t>⇒</m:t>
                      </m:r>
                      <m:d>
                        <m:dPr>
                          <m:begChr m:val="‖"/>
                          <m:endChr m:val="‖"/>
                          <m:ctrlPr>
                            <a:rPr lang="en-US" sz="2400" i="1" smtClean="0">
                              <a:latin typeface="Cambria Math" panose="02040503050406030204" pitchFamily="18" charset="0"/>
                              <a:ea typeface="Cambria Math" panose="02040503050406030204" pitchFamily="18" charset="0"/>
                            </a:rPr>
                          </m:ctrlPr>
                        </m:dPr>
                        <m:e>
                          <m:r>
                            <a:rPr lang="en-US" sz="2400" b="1" i="1" smtClean="0">
                              <a:latin typeface="Cambria Math" panose="02040503050406030204" pitchFamily="18" charset="0"/>
                              <a:ea typeface="Cambria Math" panose="02040503050406030204" pitchFamily="18" charset="0"/>
                            </a:rPr>
                            <m:t>𝒛</m:t>
                          </m:r>
                        </m:e>
                      </m:d>
                      <m:r>
                        <a:rPr lang="en-US" sz="2400" i="1">
                          <a:latin typeface="Cambria Math" panose="02040503050406030204" pitchFamily="18" charset="0"/>
                          <a:ea typeface="Cambria Math" panose="02040503050406030204" pitchFamily="18" charset="0"/>
                        </a:rPr>
                        <m:t>=‖</m:t>
                      </m:r>
                      <m:r>
                        <a:rPr lang="en-US" sz="2400" b="1" i="1">
                          <a:latin typeface="Cambria Math" panose="02040503050406030204" pitchFamily="18" charset="0"/>
                          <a:ea typeface="Cambria Math" panose="02040503050406030204" pitchFamily="18" charset="0"/>
                        </a:rPr>
                        <m:t>𝒙</m:t>
                      </m:r>
                      <m:r>
                        <a:rPr lang="en-US" sz="2400" i="1">
                          <a:latin typeface="Cambria Math" panose="02040503050406030204" pitchFamily="18" charset="0"/>
                          <a:ea typeface="Cambria Math" panose="02040503050406030204" pitchFamily="18" charset="0"/>
                        </a:rPr>
                        <m:t>‖</m:t>
                      </m:r>
                      <m:r>
                        <m:rPr>
                          <m:sty m:val="p"/>
                        </m:rPr>
                        <a:rPr lang="en-US" sz="2400" b="0" i="0" smtClean="0">
                          <a:latin typeface="Cambria Math" panose="02040503050406030204" pitchFamily="18" charset="0"/>
                          <a:ea typeface="Cambria Math" panose="02040503050406030204" pitchFamily="18" charset="0"/>
                        </a:rPr>
                        <m:t>cos</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𝜃</m:t>
                      </m:r>
                      <m:r>
                        <a:rPr lang="en-US" sz="2400" b="0" i="1" smtClean="0">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7" name="文本框 6"/>
              <p:cNvSpPr txBox="1">
                <a:spLocks noRot="1" noChangeAspect="1" noMove="1" noResize="1" noEditPoints="1" noAdjustHandles="1" noChangeArrowheads="1" noChangeShapeType="1" noTextEdit="1"/>
              </p:cNvSpPr>
              <p:nvPr/>
            </p:nvSpPr>
            <p:spPr>
              <a:xfrm>
                <a:off x="2335070" y="1191986"/>
                <a:ext cx="4526111" cy="763607"/>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矩形 7"/>
              <p:cNvSpPr/>
              <p:nvPr/>
            </p:nvSpPr>
            <p:spPr>
              <a:xfrm>
                <a:off x="2924640" y="2178791"/>
                <a:ext cx="2524730" cy="79085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unc>
                        <m:funcPr>
                          <m:ctrlPr>
                            <a:rPr lang="en-US" sz="2400" i="1" smtClean="0">
                              <a:latin typeface="Cambria Math" panose="02040503050406030204" pitchFamily="18" charset="0"/>
                            </a:rPr>
                          </m:ctrlPr>
                        </m:funcPr>
                        <m:fName>
                          <m:r>
                            <m:rPr>
                              <m:sty m:val="p"/>
                            </m:rPr>
                            <a:rPr lang="en-US" sz="2400">
                              <a:latin typeface="Cambria Math" panose="02040503050406030204" pitchFamily="18" charset="0"/>
                            </a:rPr>
                            <m:t>cos</m:t>
                          </m:r>
                        </m:fName>
                        <m:e>
                          <m:d>
                            <m:dPr>
                              <m:ctrlPr>
                                <a:rPr lang="en-US" sz="2400" i="1">
                                  <a:latin typeface="Cambria Math" panose="02040503050406030204" pitchFamily="18" charset="0"/>
                                </a:rPr>
                              </m:ctrlPr>
                            </m:dPr>
                            <m:e>
                              <m:r>
                                <a:rPr lang="en-US" sz="2400" i="1">
                                  <a:latin typeface="Cambria Math" panose="02040503050406030204" pitchFamily="18" charset="0"/>
                                </a:rPr>
                                <m:t>𝜃</m:t>
                              </m:r>
                            </m:e>
                          </m:d>
                        </m:e>
                      </m:func>
                      <m:r>
                        <a:rPr lang="en-US" sz="2400" i="1">
                          <a:latin typeface="Cambria Math" panose="02040503050406030204" pitchFamily="18" charset="0"/>
                        </a:rPr>
                        <m:t>=</m:t>
                      </m:r>
                      <m:f>
                        <m:fPr>
                          <m:ctrlPr>
                            <a:rPr lang="en-US" sz="2400" i="1">
                              <a:latin typeface="Cambria Math" panose="02040503050406030204" pitchFamily="18" charset="0"/>
                            </a:rPr>
                          </m:ctrlPr>
                        </m:fPr>
                        <m:num>
                          <m:r>
                            <a:rPr lang="en-US" sz="2400" b="1" i="1" smtClean="0">
                              <a:latin typeface="Cambria Math" panose="02040503050406030204" pitchFamily="18" charset="0"/>
                            </a:rPr>
                            <m:t>𝒙</m:t>
                          </m:r>
                          <m:r>
                            <a:rPr lang="en-US" sz="2400" b="0" i="1" smtClean="0">
                              <a:latin typeface="Cambria Math" panose="02040503050406030204" pitchFamily="18" charset="0"/>
                              <a:ea typeface="Cambria Math" panose="02040503050406030204" pitchFamily="18" charset="0"/>
                            </a:rPr>
                            <m:t>∙</m:t>
                          </m:r>
                          <m:r>
                            <a:rPr lang="en-US" sz="2400" b="1" i="1" smtClean="0">
                              <a:latin typeface="Cambria Math" panose="02040503050406030204" pitchFamily="18" charset="0"/>
                            </a:rPr>
                            <m:t>𝒚</m:t>
                          </m:r>
                        </m:num>
                        <m:den>
                          <m:d>
                            <m:dPr>
                              <m:begChr m:val="‖"/>
                              <m:endChr m:val="‖"/>
                              <m:ctrlPr>
                                <a:rPr lang="en-US" sz="2400" i="1">
                                  <a:latin typeface="Cambria Math" panose="02040503050406030204" pitchFamily="18" charset="0"/>
                                </a:rPr>
                              </m:ctrlPr>
                            </m:dPr>
                            <m:e>
                              <m:r>
                                <a:rPr lang="en-US" sz="2400" b="1" i="1">
                                  <a:latin typeface="Cambria Math" panose="02040503050406030204" pitchFamily="18" charset="0"/>
                                </a:rPr>
                                <m:t>𝒙</m:t>
                              </m:r>
                            </m:e>
                          </m:d>
                          <m:d>
                            <m:dPr>
                              <m:begChr m:val="‖"/>
                              <m:endChr m:val="‖"/>
                              <m:ctrlPr>
                                <a:rPr lang="en-US" sz="2400" i="1">
                                  <a:latin typeface="Cambria Math" panose="02040503050406030204" pitchFamily="18" charset="0"/>
                                </a:rPr>
                              </m:ctrlPr>
                            </m:dPr>
                            <m:e>
                              <m:r>
                                <a:rPr lang="en-US" sz="2400" b="1" i="1" smtClean="0">
                                  <a:latin typeface="Cambria Math" panose="02040503050406030204" pitchFamily="18" charset="0"/>
                                </a:rPr>
                                <m:t>𝒚</m:t>
                              </m:r>
                            </m:e>
                          </m:d>
                        </m:den>
                      </m:f>
                    </m:oMath>
                  </m:oMathPara>
                </a14:m>
                <a:endParaRPr lang="en-US" sz="2400" dirty="0"/>
              </a:p>
            </p:txBody>
          </p:sp>
        </mc:Choice>
        <mc:Fallback xmlns="">
          <p:sp>
            <p:nvSpPr>
              <p:cNvPr id="8" name="矩形 7"/>
              <p:cNvSpPr>
                <a:spLocks noRot="1" noChangeAspect="1" noMove="1" noResize="1" noEditPoints="1" noAdjustHandles="1" noChangeArrowheads="1" noChangeShapeType="1" noTextEdit="1"/>
              </p:cNvSpPr>
              <p:nvPr/>
            </p:nvSpPr>
            <p:spPr>
              <a:xfrm>
                <a:off x="2924640" y="2178791"/>
                <a:ext cx="2524730" cy="790858"/>
              </a:xfrm>
              <a:prstGeom prst="rect">
                <a:avLst/>
              </a:prstGeom>
              <a:blipFill>
                <a:blip r:embed="rId3"/>
                <a:stretch>
                  <a:fillRect/>
                </a:stretch>
              </a:blipFill>
            </p:spPr>
            <p:txBody>
              <a:bodyPr/>
              <a:lstStyle/>
              <a:p>
                <a:r>
                  <a:rPr lang="en-US">
                    <a:noFill/>
                  </a:rPr>
                  <a:t> </a:t>
                </a:r>
              </a:p>
            </p:txBody>
          </p:sp>
        </mc:Fallback>
      </mc:AlternateContent>
      <p:sp>
        <p:nvSpPr>
          <p:cNvPr id="9" name="右箭头 8"/>
          <p:cNvSpPr/>
          <p:nvPr/>
        </p:nvSpPr>
        <p:spPr>
          <a:xfrm>
            <a:off x="1591312" y="3431280"/>
            <a:ext cx="317500" cy="317500"/>
          </a:xfrm>
          <a:prstGeom prst="rightArrow">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 name="矩形 9"/>
              <p:cNvSpPr/>
              <p:nvPr/>
            </p:nvSpPr>
            <p:spPr>
              <a:xfrm>
                <a:off x="2450420" y="3194601"/>
                <a:ext cx="3674083" cy="79342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400" i="1" smtClean="0">
                              <a:latin typeface="Cambria Math" panose="02040503050406030204" pitchFamily="18" charset="0"/>
                              <a:ea typeface="Cambria Math" panose="02040503050406030204" pitchFamily="18" charset="0"/>
                            </a:rPr>
                          </m:ctrlPr>
                        </m:dPr>
                        <m:e>
                          <m:r>
                            <a:rPr lang="en-US" sz="2400" b="1" i="1">
                              <a:latin typeface="Cambria Math" panose="02040503050406030204" pitchFamily="18" charset="0"/>
                              <a:ea typeface="Cambria Math" panose="02040503050406030204" pitchFamily="18" charset="0"/>
                            </a:rPr>
                            <m:t>𝒛</m:t>
                          </m:r>
                        </m:e>
                      </m:d>
                      <m:r>
                        <a:rPr lang="en-US" sz="2400" i="1">
                          <a:latin typeface="Cambria Math" panose="02040503050406030204" pitchFamily="18" charset="0"/>
                          <a:ea typeface="Cambria Math" panose="02040503050406030204" pitchFamily="18" charset="0"/>
                        </a:rPr>
                        <m:t>=</m:t>
                      </m:r>
                      <m:d>
                        <m:dPr>
                          <m:begChr m:val="‖"/>
                          <m:endChr m:val="‖"/>
                          <m:ctrlPr>
                            <a:rPr lang="en-US" sz="2400" i="1">
                              <a:latin typeface="Cambria Math" panose="02040503050406030204" pitchFamily="18" charset="0"/>
                              <a:ea typeface="Cambria Math" panose="02040503050406030204" pitchFamily="18" charset="0"/>
                            </a:rPr>
                          </m:ctrlPr>
                        </m:dPr>
                        <m:e>
                          <m:r>
                            <a:rPr lang="en-US" sz="2400" b="1" i="1">
                              <a:latin typeface="Cambria Math" panose="02040503050406030204" pitchFamily="18" charset="0"/>
                              <a:ea typeface="Cambria Math" panose="02040503050406030204" pitchFamily="18" charset="0"/>
                            </a:rPr>
                            <m:t>𝒙</m:t>
                          </m:r>
                        </m:e>
                      </m:d>
                      <m:f>
                        <m:fPr>
                          <m:ctrlPr>
                            <a:rPr lang="en-US" sz="2400" i="1">
                              <a:latin typeface="Cambria Math" panose="02040503050406030204" pitchFamily="18" charset="0"/>
                            </a:rPr>
                          </m:ctrlPr>
                        </m:fPr>
                        <m:num>
                          <m:r>
                            <a:rPr lang="en-US" sz="2400" b="1" i="1">
                              <a:latin typeface="Cambria Math" panose="02040503050406030204" pitchFamily="18" charset="0"/>
                            </a:rPr>
                            <m:t>𝒙</m:t>
                          </m:r>
                          <m:r>
                            <a:rPr lang="en-US" sz="2400" i="1">
                              <a:latin typeface="Cambria Math" panose="02040503050406030204" pitchFamily="18" charset="0"/>
                              <a:ea typeface="Cambria Math" panose="02040503050406030204" pitchFamily="18" charset="0"/>
                            </a:rPr>
                            <m:t>∙</m:t>
                          </m:r>
                          <m:r>
                            <a:rPr lang="en-US" sz="2400" b="1" i="1">
                              <a:latin typeface="Cambria Math" panose="02040503050406030204" pitchFamily="18" charset="0"/>
                            </a:rPr>
                            <m:t>𝒚</m:t>
                          </m:r>
                        </m:num>
                        <m:den>
                          <m:d>
                            <m:dPr>
                              <m:begChr m:val="‖"/>
                              <m:endChr m:val="‖"/>
                              <m:ctrlPr>
                                <a:rPr lang="en-US" sz="2400" i="1">
                                  <a:latin typeface="Cambria Math" panose="02040503050406030204" pitchFamily="18" charset="0"/>
                                </a:rPr>
                              </m:ctrlPr>
                            </m:dPr>
                            <m:e>
                              <m:r>
                                <a:rPr lang="en-US" sz="2400" b="1" i="1">
                                  <a:latin typeface="Cambria Math" panose="02040503050406030204" pitchFamily="18" charset="0"/>
                                </a:rPr>
                                <m:t>𝒙</m:t>
                              </m:r>
                            </m:e>
                          </m:d>
                          <m:d>
                            <m:dPr>
                              <m:begChr m:val="‖"/>
                              <m:endChr m:val="‖"/>
                              <m:ctrlPr>
                                <a:rPr lang="en-US" sz="2400" i="1">
                                  <a:latin typeface="Cambria Math" panose="02040503050406030204" pitchFamily="18" charset="0"/>
                                </a:rPr>
                              </m:ctrlPr>
                            </m:dPr>
                            <m:e>
                              <m:r>
                                <a:rPr lang="en-US" sz="2400" b="1" i="1">
                                  <a:latin typeface="Cambria Math" panose="02040503050406030204" pitchFamily="18" charset="0"/>
                                </a:rPr>
                                <m:t>𝒚</m:t>
                              </m:r>
                            </m:e>
                          </m:d>
                        </m:den>
                      </m:f>
                      <m:r>
                        <a:rPr lang="en-US" sz="2400" b="0" i="1" smtClean="0">
                          <a:latin typeface="Cambria Math" panose="02040503050406030204" pitchFamily="18" charset="0"/>
                        </a:rPr>
                        <m:t>=</m:t>
                      </m:r>
                      <m:f>
                        <m:fPr>
                          <m:ctrlPr>
                            <a:rPr lang="en-US" sz="2400" i="1">
                              <a:latin typeface="Cambria Math" panose="02040503050406030204" pitchFamily="18" charset="0"/>
                            </a:rPr>
                          </m:ctrlPr>
                        </m:fPr>
                        <m:num>
                          <m:r>
                            <a:rPr lang="en-US" sz="2400" b="1" i="1">
                              <a:latin typeface="Cambria Math" panose="02040503050406030204" pitchFamily="18" charset="0"/>
                            </a:rPr>
                            <m:t>𝒙</m:t>
                          </m:r>
                          <m:r>
                            <a:rPr lang="en-US" sz="2400" i="1">
                              <a:latin typeface="Cambria Math" panose="02040503050406030204" pitchFamily="18" charset="0"/>
                              <a:ea typeface="Cambria Math" panose="02040503050406030204" pitchFamily="18" charset="0"/>
                            </a:rPr>
                            <m:t>∙</m:t>
                          </m:r>
                          <m:r>
                            <a:rPr lang="en-US" sz="2400" b="1" i="1">
                              <a:latin typeface="Cambria Math" panose="02040503050406030204" pitchFamily="18" charset="0"/>
                            </a:rPr>
                            <m:t>𝒚</m:t>
                          </m:r>
                        </m:num>
                        <m:den>
                          <m:d>
                            <m:dPr>
                              <m:begChr m:val="‖"/>
                              <m:endChr m:val="‖"/>
                              <m:ctrlPr>
                                <a:rPr lang="en-US" sz="2400" i="1">
                                  <a:latin typeface="Cambria Math" panose="02040503050406030204" pitchFamily="18" charset="0"/>
                                </a:rPr>
                              </m:ctrlPr>
                            </m:dPr>
                            <m:e>
                              <m:r>
                                <a:rPr lang="en-US" sz="2400" b="1" i="1">
                                  <a:latin typeface="Cambria Math" panose="02040503050406030204" pitchFamily="18" charset="0"/>
                                </a:rPr>
                                <m:t>𝒚</m:t>
                              </m:r>
                            </m:e>
                          </m:d>
                        </m:den>
                      </m:f>
                    </m:oMath>
                  </m:oMathPara>
                </a14:m>
                <a:endParaRPr lang="en-US" sz="2400" dirty="0"/>
              </a:p>
            </p:txBody>
          </p:sp>
        </mc:Choice>
        <mc:Fallback xmlns="">
          <p:sp>
            <p:nvSpPr>
              <p:cNvPr id="10" name="矩形 9"/>
              <p:cNvSpPr>
                <a:spLocks noRot="1" noChangeAspect="1" noMove="1" noResize="1" noEditPoints="1" noAdjustHandles="1" noChangeArrowheads="1" noChangeShapeType="1" noTextEdit="1"/>
              </p:cNvSpPr>
              <p:nvPr/>
            </p:nvSpPr>
            <p:spPr>
              <a:xfrm>
                <a:off x="2450420" y="3194601"/>
                <a:ext cx="3674083" cy="79342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矩形 12"/>
              <p:cNvSpPr/>
              <p:nvPr/>
            </p:nvSpPr>
            <p:spPr>
              <a:xfrm>
                <a:off x="3596566" y="4713944"/>
                <a:ext cx="1362360" cy="79342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𝒖</m:t>
                      </m:r>
                      <m:r>
                        <a:rPr lang="en-US" sz="2400" b="0" i="1" smtClean="0">
                          <a:latin typeface="Cambria Math" panose="02040503050406030204" pitchFamily="18" charset="0"/>
                        </a:rPr>
                        <m:t>=</m:t>
                      </m:r>
                      <m:f>
                        <m:fPr>
                          <m:ctrlPr>
                            <a:rPr lang="en-US" sz="2400" i="1">
                              <a:latin typeface="Cambria Math" panose="02040503050406030204" pitchFamily="18" charset="0"/>
                            </a:rPr>
                          </m:ctrlPr>
                        </m:fPr>
                        <m:num>
                          <m:r>
                            <a:rPr lang="en-US" sz="2400" b="1" i="1">
                              <a:latin typeface="Cambria Math" panose="02040503050406030204" pitchFamily="18" charset="0"/>
                            </a:rPr>
                            <m:t>𝒚</m:t>
                          </m:r>
                        </m:num>
                        <m:den>
                          <m:d>
                            <m:dPr>
                              <m:begChr m:val="‖"/>
                              <m:endChr m:val="‖"/>
                              <m:ctrlPr>
                                <a:rPr lang="en-US" sz="2400" i="1">
                                  <a:latin typeface="Cambria Math" panose="02040503050406030204" pitchFamily="18" charset="0"/>
                                </a:rPr>
                              </m:ctrlPr>
                            </m:dPr>
                            <m:e>
                              <m:r>
                                <a:rPr lang="en-US" sz="2400" b="1" i="1">
                                  <a:latin typeface="Cambria Math" panose="02040503050406030204" pitchFamily="18" charset="0"/>
                                </a:rPr>
                                <m:t>𝒚</m:t>
                              </m:r>
                            </m:e>
                          </m:d>
                        </m:den>
                      </m:f>
                    </m:oMath>
                  </m:oMathPara>
                </a14:m>
                <a:endParaRPr lang="en-US" sz="2400" dirty="0"/>
              </a:p>
            </p:txBody>
          </p:sp>
        </mc:Choice>
        <mc:Fallback xmlns="">
          <p:sp>
            <p:nvSpPr>
              <p:cNvPr id="13" name="矩形 12"/>
              <p:cNvSpPr>
                <a:spLocks noRot="1" noChangeAspect="1" noMove="1" noResize="1" noEditPoints="1" noAdjustHandles="1" noChangeArrowheads="1" noChangeShapeType="1" noTextEdit="1"/>
              </p:cNvSpPr>
              <p:nvPr/>
            </p:nvSpPr>
            <p:spPr>
              <a:xfrm>
                <a:off x="3596566" y="4713944"/>
                <a:ext cx="1362360" cy="793422"/>
              </a:xfrm>
              <a:prstGeom prst="rect">
                <a:avLst/>
              </a:prstGeom>
              <a:blipFill>
                <a:blip r:embed="rId5"/>
                <a:stretch>
                  <a:fillRect/>
                </a:stretch>
              </a:blipFill>
            </p:spPr>
            <p:txBody>
              <a:bodyPr/>
              <a:lstStyle/>
              <a:p>
                <a:r>
                  <a:rPr lang="en-US">
                    <a:noFill/>
                  </a:rPr>
                  <a:t> </a:t>
                </a:r>
              </a:p>
            </p:txBody>
          </p:sp>
        </mc:Fallback>
      </mc:AlternateContent>
      <p:sp>
        <p:nvSpPr>
          <p:cNvPr id="14" name="右箭头 13"/>
          <p:cNvSpPr/>
          <p:nvPr/>
        </p:nvSpPr>
        <p:spPr>
          <a:xfrm>
            <a:off x="1591312" y="5741481"/>
            <a:ext cx="317500" cy="317500"/>
          </a:xfrm>
          <a:prstGeom prst="rightArrow">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5" name="矩形 14"/>
              <p:cNvSpPr/>
              <p:nvPr/>
            </p:nvSpPr>
            <p:spPr>
              <a:xfrm>
                <a:off x="2760301" y="5504802"/>
                <a:ext cx="2723887" cy="79342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400" i="1" smtClean="0">
                              <a:latin typeface="Cambria Math" panose="02040503050406030204" pitchFamily="18" charset="0"/>
                              <a:ea typeface="Cambria Math" panose="02040503050406030204" pitchFamily="18" charset="0"/>
                            </a:rPr>
                          </m:ctrlPr>
                        </m:dPr>
                        <m:e>
                          <m:r>
                            <a:rPr lang="en-US" sz="2400" b="1" i="1">
                              <a:latin typeface="Cambria Math" panose="02040503050406030204" pitchFamily="18" charset="0"/>
                              <a:ea typeface="Cambria Math" panose="02040503050406030204" pitchFamily="18" charset="0"/>
                            </a:rPr>
                            <m:t>𝒛</m:t>
                          </m:r>
                        </m:e>
                      </m:d>
                      <m:r>
                        <a:rPr lang="en-US" sz="2400" i="1">
                          <a:latin typeface="Cambria Math" panose="02040503050406030204" pitchFamily="18" charset="0"/>
                          <a:ea typeface="Cambria Math" panose="02040503050406030204" pitchFamily="18" charset="0"/>
                        </a:rPr>
                        <m:t>=</m:t>
                      </m:r>
                      <m:f>
                        <m:fPr>
                          <m:ctrlPr>
                            <a:rPr lang="en-US" sz="2400" i="1">
                              <a:latin typeface="Cambria Math" panose="02040503050406030204" pitchFamily="18" charset="0"/>
                            </a:rPr>
                          </m:ctrlPr>
                        </m:fPr>
                        <m:num>
                          <m:r>
                            <a:rPr lang="en-US" sz="2400" b="1" i="1">
                              <a:latin typeface="Cambria Math" panose="02040503050406030204" pitchFamily="18" charset="0"/>
                            </a:rPr>
                            <m:t>𝒙</m:t>
                          </m:r>
                          <m:r>
                            <a:rPr lang="en-US" sz="2400" i="1">
                              <a:latin typeface="Cambria Math" panose="02040503050406030204" pitchFamily="18" charset="0"/>
                              <a:ea typeface="Cambria Math" panose="02040503050406030204" pitchFamily="18" charset="0"/>
                            </a:rPr>
                            <m:t>∙</m:t>
                          </m:r>
                          <m:r>
                            <a:rPr lang="en-US" sz="2400" b="1" i="1">
                              <a:latin typeface="Cambria Math" panose="02040503050406030204" pitchFamily="18" charset="0"/>
                            </a:rPr>
                            <m:t>𝒚</m:t>
                          </m:r>
                        </m:num>
                        <m:den>
                          <m:d>
                            <m:dPr>
                              <m:begChr m:val="‖"/>
                              <m:endChr m:val="‖"/>
                              <m:ctrlPr>
                                <a:rPr lang="en-US" sz="2400" i="1">
                                  <a:latin typeface="Cambria Math" panose="02040503050406030204" pitchFamily="18" charset="0"/>
                                </a:rPr>
                              </m:ctrlPr>
                            </m:dPr>
                            <m:e>
                              <m:r>
                                <a:rPr lang="en-US" sz="2400" b="1" i="1">
                                  <a:latin typeface="Cambria Math" panose="02040503050406030204" pitchFamily="18" charset="0"/>
                                </a:rPr>
                                <m:t>𝒚</m:t>
                              </m:r>
                            </m:e>
                          </m:d>
                        </m:den>
                      </m:f>
                      <m:r>
                        <a:rPr lang="en-US" sz="2400" b="0" i="1" smtClean="0">
                          <a:latin typeface="Cambria Math" panose="02040503050406030204" pitchFamily="18" charset="0"/>
                        </a:rPr>
                        <m:t>=</m:t>
                      </m:r>
                      <m:r>
                        <a:rPr lang="en-US" sz="2400" b="1" i="1" smtClean="0">
                          <a:latin typeface="Cambria Math" panose="02040503050406030204" pitchFamily="18" charset="0"/>
                        </a:rPr>
                        <m:t>𝒖</m:t>
                      </m:r>
                      <m:r>
                        <a:rPr lang="en-US" sz="2400" i="1">
                          <a:latin typeface="Cambria Math" panose="02040503050406030204" pitchFamily="18" charset="0"/>
                          <a:ea typeface="Cambria Math" panose="02040503050406030204" pitchFamily="18" charset="0"/>
                        </a:rPr>
                        <m:t>∙</m:t>
                      </m:r>
                      <m:r>
                        <a:rPr lang="en-US" sz="2400" b="1" i="1" smtClean="0">
                          <a:latin typeface="Cambria Math" panose="02040503050406030204" pitchFamily="18" charset="0"/>
                        </a:rPr>
                        <m:t>𝒙</m:t>
                      </m:r>
                    </m:oMath>
                  </m:oMathPara>
                </a14:m>
                <a:endParaRPr lang="en-US" sz="2400" i="1" dirty="0"/>
              </a:p>
            </p:txBody>
          </p:sp>
        </mc:Choice>
        <mc:Fallback xmlns="">
          <p:sp>
            <p:nvSpPr>
              <p:cNvPr id="15" name="矩形 14"/>
              <p:cNvSpPr>
                <a:spLocks noRot="1" noChangeAspect="1" noMove="1" noResize="1" noEditPoints="1" noAdjustHandles="1" noChangeArrowheads="1" noChangeShapeType="1" noTextEdit="1"/>
              </p:cNvSpPr>
              <p:nvPr/>
            </p:nvSpPr>
            <p:spPr>
              <a:xfrm>
                <a:off x="2760301" y="5504802"/>
                <a:ext cx="2723887" cy="793422"/>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85418636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How to solve this problem?</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endParaRPr lang="en-US" dirty="0" smtClean="0"/>
              </a:p>
              <a:p>
                <a:endParaRPr lang="en-US" dirty="0"/>
              </a:p>
              <a:p>
                <a:endParaRPr lang="en-US" dirty="0" smtClean="0"/>
              </a:p>
              <a:p>
                <a:endParaRPr lang="en-US" dirty="0"/>
              </a:p>
              <a:p>
                <a:endParaRPr lang="en-US" dirty="0" smtClean="0"/>
              </a:p>
              <a:p>
                <a:r>
                  <a:rPr lang="en-US" dirty="0" smtClean="0"/>
                  <a:t>This is a convex quadratic program: the objective function is quadratic in </a:t>
                </a:r>
                <a:r>
                  <a:rPr lang="en-US" b="1" i="1" dirty="0" smtClean="0">
                    <a:latin typeface="Times New Roman" panose="02020603050405020304" pitchFamily="18" charset="0"/>
                    <a:cs typeface="Times New Roman" panose="02020603050405020304" pitchFamily="18" charset="0"/>
                  </a:rPr>
                  <a:t>w</a:t>
                </a:r>
                <a:r>
                  <a:rPr lang="en-US" dirty="0" smtClean="0"/>
                  <a:t> </a:t>
                </a:r>
                <a:r>
                  <a:rPr lang="en-US" dirty="0"/>
                  <a:t>and linear in </a:t>
                </a:r>
                <a14:m>
                  <m:oMath xmlns:m="http://schemas.openxmlformats.org/officeDocument/2006/math">
                    <m:r>
                      <a:rPr lang="en-US" b="0" i="1" smtClean="0">
                        <a:latin typeface="Cambria Math" panose="02040503050406030204" pitchFamily="18" charset="0"/>
                        <a:ea typeface="Cambria Math" panose="02040503050406030204" pitchFamily="18" charset="0"/>
                      </a:rPr>
                      <m:t>𝜉</m:t>
                    </m:r>
                  </m:oMath>
                </a14:m>
                <a:r>
                  <a:rPr lang="en-US" dirty="0"/>
                  <a:t> and the constraints are linear (inequality) constraints in </a:t>
                </a:r>
                <a:r>
                  <a:rPr lang="en-US" b="1" i="1" dirty="0">
                    <a:latin typeface="Times New Roman" panose="02020603050405020304" pitchFamily="18" charset="0"/>
                    <a:cs typeface="Times New Roman" panose="02020603050405020304" pitchFamily="18" charset="0"/>
                  </a:rPr>
                  <a:t>w</a:t>
                </a:r>
                <a:r>
                  <a:rPr lang="en-US" dirty="0"/>
                  <a:t>, </a:t>
                </a:r>
                <a:r>
                  <a:rPr lang="en-US" i="1" dirty="0">
                    <a:latin typeface="Times New Roman" panose="02020603050405020304" pitchFamily="18" charset="0"/>
                    <a:cs typeface="Times New Roman" panose="02020603050405020304" pitchFamily="18" charset="0"/>
                  </a:rPr>
                  <a:t>b</a:t>
                </a:r>
                <a:r>
                  <a:rPr lang="en-US" dirty="0"/>
                  <a:t> and </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𝜉</m:t>
                        </m:r>
                      </m:e>
                      <m:sub>
                        <m:r>
                          <a:rPr lang="en-US" b="0" i="1" smtClean="0">
                            <a:latin typeface="Cambria Math" panose="02040503050406030204" pitchFamily="18" charset="0"/>
                            <a:ea typeface="Cambria Math" panose="02040503050406030204" pitchFamily="18" charset="0"/>
                          </a:rPr>
                          <m:t>𝑖</m:t>
                        </m:r>
                      </m:sub>
                    </m:sSub>
                  </m:oMath>
                </a14:m>
                <a:r>
                  <a:rPr lang="en-US" dirty="0"/>
                  <a:t>. </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11/1/2018</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70</a:t>
            </a:fld>
            <a:endParaRPr lang="en-US"/>
          </a:p>
        </p:txBody>
      </p:sp>
      <mc:AlternateContent xmlns:mc="http://schemas.openxmlformats.org/markup-compatibility/2006" xmlns:a14="http://schemas.microsoft.com/office/drawing/2010/main">
        <mc:Choice Requires="a14">
          <p:sp>
            <p:nvSpPr>
              <p:cNvPr id="9" name="矩形 8"/>
              <p:cNvSpPr/>
              <p:nvPr/>
            </p:nvSpPr>
            <p:spPr>
              <a:xfrm>
                <a:off x="2181285" y="1007528"/>
                <a:ext cx="4783810" cy="2034981"/>
              </a:xfrm>
              <a:prstGeom prst="rect">
                <a:avLst/>
              </a:prstGeom>
            </p:spPr>
            <p:txBody>
              <a:bodyPr wrap="none">
                <a:spAutoFit/>
              </a:bodyPr>
              <a:lstStyle/>
              <a:p>
                <a:pPr>
                  <a:spcAft>
                    <a:spcPts val="600"/>
                  </a:spcAft>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ea typeface="Cambria Math" panose="02040503050406030204" pitchFamily="18" charset="0"/>
                        </a:rPr>
                        <m:t> </m:t>
                      </m:r>
                      <m:func>
                        <m:funcPr>
                          <m:ctrlPr>
                            <a:rPr lang="en-US" sz="2400" i="1" smtClean="0">
                              <a:latin typeface="Cambria Math" panose="02040503050406030204" pitchFamily="18" charset="0"/>
                              <a:ea typeface="Cambria Math" panose="02040503050406030204" pitchFamily="18" charset="0"/>
                            </a:rPr>
                          </m:ctrlPr>
                        </m:funcPr>
                        <m:fName>
                          <m:limLow>
                            <m:limLowPr>
                              <m:ctrlPr>
                                <a:rPr lang="en-US" sz="2400" i="1">
                                  <a:latin typeface="Cambria Math" panose="02040503050406030204" pitchFamily="18" charset="0"/>
                                  <a:ea typeface="Cambria Math" panose="02040503050406030204" pitchFamily="18" charset="0"/>
                                </a:rPr>
                              </m:ctrlPr>
                            </m:limLowPr>
                            <m:e>
                              <m:r>
                                <m:rPr>
                                  <m:sty m:val="p"/>
                                </m:rPr>
                                <a:rPr lang="en-US" sz="2400" b="0" i="0" smtClean="0">
                                  <a:latin typeface="Cambria Math" panose="02040503050406030204" pitchFamily="18" charset="0"/>
                                  <a:ea typeface="Cambria Math" panose="02040503050406030204" pitchFamily="18" charset="0"/>
                                </a:rPr>
                                <m:t>min</m:t>
                              </m:r>
                            </m:e>
                            <m:lim>
                              <m:r>
                                <a:rPr lang="en-US" sz="2400" b="1" i="1">
                                  <a:latin typeface="Cambria Math" panose="02040503050406030204" pitchFamily="18" charset="0"/>
                                  <a:ea typeface="Cambria Math" panose="02040503050406030204" pitchFamily="18" charset="0"/>
                                </a:rPr>
                                <m:t>𝒘</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𝑏</m:t>
                              </m:r>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𝜉</m:t>
                                  </m:r>
                                </m:e>
                                <m:sub>
                                  <m:r>
                                    <a:rPr lang="en-US" sz="2400" i="1">
                                      <a:latin typeface="Cambria Math" panose="02040503050406030204" pitchFamily="18" charset="0"/>
                                      <a:ea typeface="Cambria Math" panose="02040503050406030204" pitchFamily="18" charset="0"/>
                                    </a:rPr>
                                    <m:t>𝑖</m:t>
                                  </m:r>
                                </m:sub>
                              </m:sSub>
                            </m:lim>
                          </m:limLow>
                        </m:fName>
                        <m:e>
                          <m:r>
                            <a:rPr lang="en-US" sz="2400" b="0" i="1" smtClean="0">
                              <a:latin typeface="Cambria Math" panose="02040503050406030204" pitchFamily="18" charset="0"/>
                              <a:ea typeface="Cambria Math" panose="02040503050406030204" pitchFamily="18" charset="0"/>
                            </a:rPr>
                            <m:t>  </m:t>
                          </m:r>
                          <m:f>
                            <m:fPr>
                              <m:ctrlPr>
                                <a:rPr lang="en-US" sz="2400" b="0" i="1" smtClean="0">
                                  <a:latin typeface="Cambria Math" panose="02040503050406030204" pitchFamily="18" charset="0"/>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1</m:t>
                              </m:r>
                            </m:num>
                            <m:den>
                              <m:r>
                                <a:rPr lang="en-US" sz="2400" b="0" i="1" smtClean="0">
                                  <a:latin typeface="Cambria Math" panose="02040503050406030204" pitchFamily="18" charset="0"/>
                                  <a:ea typeface="Cambria Math" panose="02040503050406030204" pitchFamily="18" charset="0"/>
                                </a:rPr>
                                <m:t>2</m:t>
                              </m:r>
                            </m:den>
                          </m:f>
                          <m:sSubSup>
                            <m:sSubSupPr>
                              <m:ctrlPr>
                                <a:rPr lang="en-US" sz="2400" b="0" i="1" smtClean="0">
                                  <a:latin typeface="Cambria Math" panose="02040503050406030204" pitchFamily="18" charset="0"/>
                                  <a:ea typeface="Cambria Math" panose="02040503050406030204" pitchFamily="18" charset="0"/>
                                </a:rPr>
                              </m:ctrlPr>
                            </m:sSubSupPr>
                            <m:e>
                              <m:d>
                                <m:dPr>
                                  <m:begChr m:val="‖"/>
                                  <m:endChr m:val="‖"/>
                                  <m:ctrlPr>
                                    <a:rPr lang="en-US" sz="2400" i="1">
                                      <a:latin typeface="Cambria Math" panose="02040503050406030204" pitchFamily="18" charset="0"/>
                                      <a:ea typeface="Cambria Math" panose="02040503050406030204" pitchFamily="18" charset="0"/>
                                    </a:rPr>
                                  </m:ctrlPr>
                                </m:dPr>
                                <m:e>
                                  <m:r>
                                    <a:rPr lang="en-US" sz="2400" b="1" i="1">
                                      <a:latin typeface="Cambria Math" panose="02040503050406030204" pitchFamily="18" charset="0"/>
                                      <a:ea typeface="Cambria Math" panose="02040503050406030204" pitchFamily="18" charset="0"/>
                                    </a:rPr>
                                    <m:t>𝒘</m:t>
                                  </m:r>
                                </m:e>
                              </m:d>
                            </m:e>
                            <m:sub>
                              <m:r>
                                <a:rPr lang="en-US" sz="2400" i="1">
                                  <a:latin typeface="Cambria Math" panose="02040503050406030204" pitchFamily="18" charset="0"/>
                                  <a:ea typeface="Cambria Math" panose="02040503050406030204" pitchFamily="18" charset="0"/>
                                </a:rPr>
                                <m:t>2</m:t>
                              </m:r>
                            </m:sub>
                            <m:sup>
                              <m:r>
                                <a:rPr lang="en-US" sz="2400" b="0" i="1" smtClean="0">
                                  <a:latin typeface="Cambria Math" panose="02040503050406030204" pitchFamily="18" charset="0"/>
                                  <a:ea typeface="Cambria Math" panose="02040503050406030204" pitchFamily="18" charset="0"/>
                                </a:rPr>
                                <m:t>2</m:t>
                              </m:r>
                            </m:sup>
                          </m:sSubSup>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𝐶</m:t>
                          </m:r>
                          <m:nary>
                            <m:naryPr>
                              <m:chr m:val="∑"/>
                              <m:supHide m:val="on"/>
                              <m:ctrlPr>
                                <a:rPr lang="en-US" sz="2400" b="0" i="1" smtClean="0">
                                  <a:latin typeface="Cambria Math" panose="02040503050406030204" pitchFamily="18" charset="0"/>
                                  <a:ea typeface="Cambria Math" panose="02040503050406030204" pitchFamily="18" charset="0"/>
                                </a:rPr>
                              </m:ctrlPr>
                            </m:naryPr>
                            <m:sub>
                              <m:r>
                                <a:rPr lang="en-US" sz="2400" b="0" i="1" smtClean="0">
                                  <a:latin typeface="Cambria Math" panose="02040503050406030204" pitchFamily="18" charset="0"/>
                                  <a:ea typeface="Cambria Math" panose="02040503050406030204" pitchFamily="18" charset="0"/>
                                </a:rPr>
                                <m:t>𝑖</m:t>
                              </m:r>
                            </m:sub>
                            <m:sup/>
                            <m:e>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𝜉</m:t>
                                  </m:r>
                                </m:e>
                                <m:sub>
                                  <m:r>
                                    <a:rPr lang="en-US" sz="2400" b="0" i="1" smtClean="0">
                                      <a:latin typeface="Cambria Math" panose="02040503050406030204" pitchFamily="18" charset="0"/>
                                      <a:ea typeface="Cambria Math" panose="02040503050406030204" pitchFamily="18" charset="0"/>
                                    </a:rPr>
                                    <m:t>𝑖</m:t>
                                  </m:r>
                                </m:sub>
                              </m:sSub>
                            </m:e>
                          </m:nary>
                        </m:e>
                      </m:func>
                    </m:oMath>
                  </m:oMathPara>
                </a14:m>
                <a:endParaRPr lang="en-US" sz="2400" i="1" dirty="0" smtClean="0">
                  <a:latin typeface="Cambria Math" panose="02040503050406030204" pitchFamily="18" charset="0"/>
                  <a:ea typeface="Cambria Math" panose="02040503050406030204" pitchFamily="18" charset="0"/>
                </a:endParaRPr>
              </a:p>
              <a:p>
                <a:pPr>
                  <a:spcAft>
                    <a:spcPts val="600"/>
                  </a:spcAft>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ea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𝑠</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𝑡</m:t>
                      </m:r>
                      <m:r>
                        <a:rPr lang="en-US" sz="2400" b="0" i="1" smtClean="0">
                          <a:latin typeface="Cambria Math" panose="02040503050406030204" pitchFamily="18" charset="0"/>
                          <a:ea typeface="Cambria Math" panose="02040503050406030204" pitchFamily="18" charset="0"/>
                        </a:rPr>
                        <m:t>.    </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𝑦</m:t>
                          </m:r>
                        </m:e>
                        <m:sub>
                          <m:r>
                            <a:rPr lang="en-US" sz="2400" b="0" i="1" smtClean="0">
                              <a:latin typeface="Cambria Math" panose="02040503050406030204" pitchFamily="18" charset="0"/>
                              <a:ea typeface="Cambria Math" panose="02040503050406030204" pitchFamily="18" charset="0"/>
                            </a:rPr>
                            <m:t>𝑖</m:t>
                          </m:r>
                        </m:sub>
                      </m:sSub>
                      <m:d>
                        <m:dPr>
                          <m:begChr m:val="["/>
                          <m:endChr m:val="]"/>
                          <m:ctrlPr>
                            <a:rPr lang="en-US" sz="2400" i="1">
                              <a:latin typeface="Cambria Math" panose="02040503050406030204" pitchFamily="18" charset="0"/>
                              <a:ea typeface="Cambria Math" panose="02040503050406030204" pitchFamily="18" charset="0"/>
                            </a:rPr>
                          </m:ctrlPr>
                        </m:dPr>
                        <m:e>
                          <m:sSup>
                            <m:sSupPr>
                              <m:ctrlPr>
                                <a:rPr lang="en-US" sz="2400" i="1">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𝒘</m:t>
                              </m:r>
                            </m:e>
                            <m:sup>
                              <m:r>
                                <a:rPr lang="en-US" sz="2400" i="1">
                                  <a:latin typeface="Cambria Math" panose="02040503050406030204" pitchFamily="18" charset="0"/>
                                  <a:ea typeface="Cambria Math" panose="02040503050406030204" pitchFamily="18" charset="0"/>
                                </a:rPr>
                                <m:t>𝑇</m:t>
                              </m:r>
                            </m:sup>
                          </m:sSup>
                          <m:r>
                            <a:rPr lang="en-US" sz="2400" i="1">
                              <a:latin typeface="Cambria Math" panose="02040503050406030204" pitchFamily="18" charset="0"/>
                              <a:ea typeface="Cambria Math" panose="02040503050406030204" pitchFamily="18" charset="0"/>
                            </a:rPr>
                            <m:t>𝜙</m:t>
                          </m:r>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rPr>
                              </m:ctrlPr>
                            </m:sSubPr>
                            <m:e>
                              <m:r>
                                <a:rPr lang="en-US" sz="2400" b="1" i="1">
                                  <a:latin typeface="Cambria Math" panose="02040503050406030204" pitchFamily="18" charset="0"/>
                                </a:rPr>
                                <m:t>𝒙</m:t>
                              </m:r>
                            </m:e>
                            <m:sub>
                              <m:r>
                                <a:rPr lang="en-US" sz="2400" i="1">
                                  <a:latin typeface="Cambria Math" panose="02040503050406030204" pitchFamily="18" charset="0"/>
                                </a:rPr>
                                <m:t>𝑖</m:t>
                              </m:r>
                            </m:sub>
                          </m:sSub>
                          <m:r>
                            <a:rPr lang="en-US" sz="2400" i="1">
                              <a:latin typeface="Cambria Math" panose="02040503050406030204" pitchFamily="18" charset="0"/>
                            </a:rPr>
                            <m:t>)</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𝑏</m:t>
                          </m:r>
                        </m:e>
                      </m:d>
                      <m:r>
                        <a:rPr lang="en-US" sz="2400" b="0" i="1" smtClean="0">
                          <a:latin typeface="Cambria Math" panose="02040503050406030204" pitchFamily="18" charset="0"/>
                          <a:ea typeface="Cambria Math" panose="02040503050406030204" pitchFamily="18" charset="0"/>
                        </a:rPr>
                        <m:t>≥1−</m:t>
                      </m:r>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𝜉</m:t>
                          </m:r>
                        </m:e>
                        <m:sub>
                          <m:r>
                            <a:rPr lang="en-US" sz="2400" b="0" i="1" smtClean="0">
                              <a:latin typeface="Cambria Math" panose="02040503050406030204" pitchFamily="18" charset="0"/>
                              <a:ea typeface="Cambria Math" panose="02040503050406030204" pitchFamily="18" charset="0"/>
                            </a:rPr>
                            <m:t>𝑖</m:t>
                          </m:r>
                        </m:sub>
                      </m:sSub>
                      <m:r>
                        <a:rPr lang="en-US" sz="2400" b="0" i="1" smtClean="0">
                          <a:latin typeface="Cambria Math" panose="02040503050406030204" pitchFamily="18" charset="0"/>
                          <a:ea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𝑖</m:t>
                      </m:r>
                    </m:oMath>
                  </m:oMathPara>
                </a14:m>
                <a:endParaRPr lang="en-US" sz="2400" b="0" i="1" dirty="0" smtClean="0">
                  <a:latin typeface="Cambria Math" panose="02040503050406030204" pitchFamily="18" charset="0"/>
                  <a:ea typeface="Cambria Math" panose="02040503050406030204" pitchFamily="18" charset="0"/>
                </a:endParaRPr>
              </a:p>
              <a:p>
                <a:pPr>
                  <a:spcAft>
                    <a:spcPts val="600"/>
                  </a:spcAft>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ea typeface="Cambria Math" panose="02040503050406030204" pitchFamily="18" charset="0"/>
                        </a:rPr>
                        <m:t>            </m:t>
                      </m:r>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𝜉</m:t>
                          </m:r>
                        </m:e>
                        <m:sub>
                          <m:r>
                            <a:rPr lang="en-US" sz="2400" b="0" i="1" smtClean="0">
                              <a:latin typeface="Cambria Math" panose="02040503050406030204" pitchFamily="18" charset="0"/>
                              <a:ea typeface="Cambria Math" panose="02040503050406030204" pitchFamily="18" charset="0"/>
                            </a:rPr>
                            <m:t>𝑖</m:t>
                          </m:r>
                        </m:sub>
                      </m:sSub>
                      <m:r>
                        <a:rPr lang="en-US" sz="2400" b="0" i="1" smtClean="0">
                          <a:latin typeface="Cambria Math" panose="02040503050406030204" pitchFamily="18" charset="0"/>
                          <a:ea typeface="Cambria Math" panose="02040503050406030204" pitchFamily="18" charset="0"/>
                        </a:rPr>
                        <m:t>≥0, </m:t>
                      </m:r>
                      <m:r>
                        <a:rPr lang="en-US" sz="2400" i="1">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𝑖</m:t>
                      </m:r>
                    </m:oMath>
                  </m:oMathPara>
                </a14:m>
                <a:endParaRPr lang="en-US" sz="2400" dirty="0"/>
              </a:p>
            </p:txBody>
          </p:sp>
        </mc:Choice>
        <mc:Fallback xmlns="">
          <p:sp>
            <p:nvSpPr>
              <p:cNvPr id="9" name="矩形 8"/>
              <p:cNvSpPr>
                <a:spLocks noRot="1" noChangeAspect="1" noMove="1" noResize="1" noEditPoints="1" noAdjustHandles="1" noChangeArrowheads="1" noChangeShapeType="1" noTextEdit="1"/>
              </p:cNvSpPr>
              <p:nvPr/>
            </p:nvSpPr>
            <p:spPr>
              <a:xfrm>
                <a:off x="2181285" y="1007528"/>
                <a:ext cx="4783810" cy="2034981"/>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9581906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How to solve this problem?</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dirty="0" smtClean="0"/>
                  <a:t>Construct a Lagrange </a:t>
                </a:r>
                <a:r>
                  <a:rPr lang="en-US" dirty="0"/>
                  <a:t>function </a:t>
                </a:r>
                <a14:m>
                  <m:oMath xmlns:m="http://schemas.openxmlformats.org/officeDocument/2006/math">
                    <m:r>
                      <a:rPr lang="en-US" i="1">
                        <a:latin typeface="Cambria Math" panose="02040503050406030204" pitchFamily="18" charset="0"/>
                      </a:rPr>
                      <m:t>𝐿</m:t>
                    </m:r>
                    <m:r>
                      <a:rPr lang="en-US" i="1">
                        <a:latin typeface="Cambria Math" panose="02040503050406030204" pitchFamily="18" charset="0"/>
                      </a:rPr>
                      <m:t>(</m:t>
                    </m:r>
                    <m:r>
                      <a:rPr lang="en-US" b="1" i="1">
                        <a:latin typeface="Cambria Math" panose="02040503050406030204" pitchFamily="18" charset="0"/>
                      </a:rPr>
                      <m:t>𝒘</m:t>
                    </m:r>
                    <m:r>
                      <a:rPr lang="en-US" i="1">
                        <a:latin typeface="Cambria Math" panose="02040503050406030204" pitchFamily="18" charset="0"/>
                      </a:rPr>
                      <m:t>,</m:t>
                    </m:r>
                    <m:r>
                      <a:rPr lang="en-US" i="1">
                        <a:latin typeface="Cambria Math" panose="02040503050406030204" pitchFamily="18" charset="0"/>
                      </a:rPr>
                      <m:t>𝑏</m:t>
                    </m:r>
                    <m:r>
                      <a:rPr lang="en-US" i="1">
                        <a:latin typeface="Cambria Math" panose="02040503050406030204" pitchFamily="18" charset="0"/>
                      </a:rPr>
                      <m:t>,</m:t>
                    </m:r>
                    <m:r>
                      <a:rPr lang="en-US" b="1" i="1">
                        <a:latin typeface="Cambria Math" panose="02040503050406030204" pitchFamily="18" charset="0"/>
                      </a:rPr>
                      <m:t>𝜶</m:t>
                    </m:r>
                    <m:r>
                      <a:rPr lang="en-US" b="0" i="1" smtClean="0">
                        <a:latin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𝝃</m:t>
                    </m:r>
                    <m:r>
                      <a:rPr lang="en-US" b="0"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𝝁</m:t>
                    </m:r>
                    <m:r>
                      <a:rPr lang="en-US" i="1">
                        <a:latin typeface="Cambria Math" panose="02040503050406030204" pitchFamily="18" charset="0"/>
                      </a:rPr>
                      <m:t>)</m:t>
                    </m:r>
                  </m:oMath>
                </a14:m>
                <a:r>
                  <a:rPr lang="en-US" dirty="0"/>
                  <a:t>:</a:t>
                </a:r>
                <a:endParaRPr lang="en-US" dirty="0" smtClean="0"/>
              </a:p>
              <a:p>
                <a:endParaRPr lang="en-US" dirty="0"/>
              </a:p>
              <a:p>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568"/>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11/1/2018</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71</a:t>
            </a:fld>
            <a:endParaRPr lang="en-US"/>
          </a:p>
        </p:txBody>
      </p:sp>
      <mc:AlternateContent xmlns:mc="http://schemas.openxmlformats.org/markup-compatibility/2006" xmlns:a14="http://schemas.microsoft.com/office/drawing/2010/main">
        <mc:Choice Requires="a14">
          <p:sp>
            <p:nvSpPr>
              <p:cNvPr id="7" name="矩形 6"/>
              <p:cNvSpPr/>
              <p:nvPr/>
            </p:nvSpPr>
            <p:spPr>
              <a:xfrm>
                <a:off x="858696" y="1315680"/>
                <a:ext cx="8285303" cy="2108782"/>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a:rPr lang="en-US" sz="2400" i="1" smtClean="0">
                          <a:latin typeface="Cambria Math" panose="02040503050406030204" pitchFamily="18" charset="0"/>
                        </a:rPr>
                        <m:t>𝐿</m:t>
                      </m:r>
                      <m:d>
                        <m:dPr>
                          <m:ctrlPr>
                            <a:rPr lang="en-US" sz="2400" i="1">
                              <a:latin typeface="Cambria Math" panose="02040503050406030204" pitchFamily="18" charset="0"/>
                            </a:rPr>
                          </m:ctrlPr>
                        </m:dPr>
                        <m:e>
                          <m:r>
                            <a:rPr lang="en-US" sz="2400" b="1" i="1">
                              <a:latin typeface="Cambria Math" panose="02040503050406030204" pitchFamily="18" charset="0"/>
                            </a:rPr>
                            <m:t>𝒘</m:t>
                          </m:r>
                          <m:r>
                            <a:rPr lang="en-US" sz="2400" i="1">
                              <a:latin typeface="Cambria Math" panose="02040503050406030204" pitchFamily="18" charset="0"/>
                            </a:rPr>
                            <m:t>,</m:t>
                          </m:r>
                          <m:r>
                            <a:rPr lang="en-US" sz="2400" i="1">
                              <a:latin typeface="Cambria Math" panose="02040503050406030204" pitchFamily="18" charset="0"/>
                            </a:rPr>
                            <m:t>𝑏</m:t>
                          </m:r>
                          <m:r>
                            <a:rPr lang="en-US" sz="2400" i="1">
                              <a:latin typeface="Cambria Math" panose="02040503050406030204" pitchFamily="18" charset="0"/>
                            </a:rPr>
                            <m:t>,</m:t>
                          </m:r>
                          <m:r>
                            <a:rPr lang="en-US" sz="2400" b="1" i="1">
                              <a:latin typeface="Cambria Math" panose="02040503050406030204" pitchFamily="18" charset="0"/>
                            </a:rPr>
                            <m:t>𝜶</m:t>
                          </m:r>
                          <m:r>
                            <a:rPr lang="en-US" sz="2400" i="1">
                              <a:latin typeface="Cambria Math" panose="02040503050406030204" pitchFamily="18" charset="0"/>
                            </a:rPr>
                            <m:t>,</m:t>
                          </m:r>
                          <m:r>
                            <a:rPr lang="en-US" sz="2400" b="1" i="1">
                              <a:latin typeface="Cambria Math" panose="02040503050406030204" pitchFamily="18" charset="0"/>
                              <a:ea typeface="Cambria Math" panose="02040503050406030204" pitchFamily="18" charset="0"/>
                            </a:rPr>
                            <m:t>𝝃</m:t>
                          </m:r>
                          <m:r>
                            <a:rPr lang="en-US" sz="2400" i="1">
                              <a:latin typeface="Cambria Math" panose="02040503050406030204" pitchFamily="18" charset="0"/>
                              <a:ea typeface="Cambria Math" panose="02040503050406030204" pitchFamily="18" charset="0"/>
                            </a:rPr>
                            <m:t>,</m:t>
                          </m:r>
                          <m:r>
                            <a:rPr lang="en-US" sz="2400" b="1" i="1">
                              <a:latin typeface="Cambria Math" panose="02040503050406030204" pitchFamily="18" charset="0"/>
                              <a:ea typeface="Cambria Math" panose="02040503050406030204" pitchFamily="18" charset="0"/>
                            </a:rPr>
                            <m:t>𝝁</m:t>
                          </m:r>
                        </m:e>
                      </m:d>
                      <m:r>
                        <a:rPr lang="en-US" sz="2400" b="0" i="1" smtClean="0">
                          <a:latin typeface="Cambria Math" panose="02040503050406030204" pitchFamily="18" charset="0"/>
                        </a:rPr>
                        <m:t>=</m:t>
                      </m:r>
                      <m:f>
                        <m:fPr>
                          <m:ctrlPr>
                            <a:rPr lang="en-US" sz="2400" i="1">
                              <a:latin typeface="Cambria Math" panose="02040503050406030204" pitchFamily="18" charset="0"/>
                              <a:ea typeface="Cambria Math" panose="02040503050406030204" pitchFamily="18" charset="0"/>
                            </a:rPr>
                          </m:ctrlPr>
                        </m:fPr>
                        <m:num>
                          <m:r>
                            <a:rPr lang="en-US" sz="2400" i="1">
                              <a:latin typeface="Cambria Math" panose="02040503050406030204" pitchFamily="18" charset="0"/>
                              <a:ea typeface="Cambria Math" panose="02040503050406030204" pitchFamily="18" charset="0"/>
                            </a:rPr>
                            <m:t>1</m:t>
                          </m:r>
                        </m:num>
                        <m:den>
                          <m:r>
                            <a:rPr lang="en-US" sz="2400" i="1">
                              <a:latin typeface="Cambria Math" panose="02040503050406030204" pitchFamily="18" charset="0"/>
                              <a:ea typeface="Cambria Math" panose="02040503050406030204" pitchFamily="18" charset="0"/>
                            </a:rPr>
                            <m:t>2</m:t>
                          </m:r>
                        </m:den>
                      </m:f>
                      <m:sSubSup>
                        <m:sSubSupPr>
                          <m:ctrlPr>
                            <a:rPr lang="en-US" sz="2400" i="1">
                              <a:latin typeface="Cambria Math" panose="02040503050406030204" pitchFamily="18" charset="0"/>
                              <a:ea typeface="Cambria Math" panose="02040503050406030204" pitchFamily="18" charset="0"/>
                            </a:rPr>
                          </m:ctrlPr>
                        </m:sSubSupPr>
                        <m:e>
                          <m:d>
                            <m:dPr>
                              <m:begChr m:val="‖"/>
                              <m:endChr m:val="‖"/>
                              <m:ctrlPr>
                                <a:rPr lang="en-US" sz="2400" i="1">
                                  <a:latin typeface="Cambria Math" panose="02040503050406030204" pitchFamily="18" charset="0"/>
                                  <a:ea typeface="Cambria Math" panose="02040503050406030204" pitchFamily="18" charset="0"/>
                                </a:rPr>
                              </m:ctrlPr>
                            </m:dPr>
                            <m:e>
                              <m:r>
                                <a:rPr lang="en-US" sz="2400" b="1" i="1">
                                  <a:latin typeface="Cambria Math" panose="02040503050406030204" pitchFamily="18" charset="0"/>
                                  <a:ea typeface="Cambria Math" panose="02040503050406030204" pitchFamily="18" charset="0"/>
                                </a:rPr>
                                <m:t>𝒘</m:t>
                              </m:r>
                            </m:e>
                          </m:d>
                        </m:e>
                        <m:sub>
                          <m:r>
                            <a:rPr lang="en-US" sz="2400" i="1">
                              <a:latin typeface="Cambria Math" panose="02040503050406030204" pitchFamily="18" charset="0"/>
                              <a:ea typeface="Cambria Math" panose="02040503050406030204" pitchFamily="18" charset="0"/>
                            </a:rPr>
                            <m:t>2</m:t>
                          </m:r>
                        </m:sub>
                        <m:sup>
                          <m:r>
                            <a:rPr lang="en-US" sz="2400" i="1">
                              <a:latin typeface="Cambria Math" panose="02040503050406030204" pitchFamily="18" charset="0"/>
                              <a:ea typeface="Cambria Math" panose="02040503050406030204" pitchFamily="18" charset="0"/>
                            </a:rPr>
                            <m:t>2</m:t>
                          </m:r>
                        </m:sup>
                      </m:sSubSup>
                      <m:r>
                        <a:rPr lang="en-US" sz="2400" i="1">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𝐶</m:t>
                      </m:r>
                      <m:nary>
                        <m:naryPr>
                          <m:chr m:val="∑"/>
                          <m:ctrlPr>
                            <a:rPr lang="en-US" sz="2400" b="0" i="1" smtClean="0">
                              <a:latin typeface="Cambria Math" panose="02040503050406030204" pitchFamily="18" charset="0"/>
                              <a:ea typeface="Cambria Math" panose="02040503050406030204" pitchFamily="18" charset="0"/>
                            </a:rPr>
                          </m:ctrlPr>
                        </m:naryPr>
                        <m:sub>
                          <m:r>
                            <a:rPr lang="en-US" sz="2400" b="0" i="1" smtClean="0">
                              <a:latin typeface="Cambria Math" panose="02040503050406030204" pitchFamily="18" charset="0"/>
                              <a:ea typeface="Cambria Math" panose="02040503050406030204" pitchFamily="18" charset="0"/>
                            </a:rPr>
                            <m:t>𝑖</m:t>
                          </m:r>
                          <m:r>
                            <a:rPr lang="en-US" sz="2400" b="0" i="1" smtClean="0">
                              <a:latin typeface="Cambria Math" panose="02040503050406030204" pitchFamily="18" charset="0"/>
                              <a:ea typeface="Cambria Math" panose="02040503050406030204" pitchFamily="18" charset="0"/>
                            </a:rPr>
                            <m:t>=1</m:t>
                          </m:r>
                        </m:sub>
                        <m:sup>
                          <m:r>
                            <a:rPr lang="en-US" sz="2400" b="0" i="1" smtClean="0">
                              <a:latin typeface="Cambria Math" panose="02040503050406030204" pitchFamily="18" charset="0"/>
                              <a:ea typeface="Cambria Math" panose="02040503050406030204" pitchFamily="18" charset="0"/>
                            </a:rPr>
                            <m:t>𝑛</m:t>
                          </m:r>
                        </m:sup>
                        <m:e>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𝜉</m:t>
                              </m:r>
                            </m:e>
                            <m:sub>
                              <m:r>
                                <a:rPr lang="en-US" sz="2400" b="0" i="1" smtClean="0">
                                  <a:latin typeface="Cambria Math" panose="02040503050406030204" pitchFamily="18" charset="0"/>
                                  <a:ea typeface="Cambria Math" panose="02040503050406030204" pitchFamily="18" charset="0"/>
                                </a:rPr>
                                <m:t>𝑖</m:t>
                              </m:r>
                            </m:sub>
                          </m:sSub>
                        </m:e>
                      </m:nary>
                    </m:oMath>
                  </m:oMathPara>
                </a14:m>
                <a:endParaRPr lang="en-US" sz="2400" b="0" i="1" dirty="0" smtClean="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ea typeface="Cambria Math" panose="02040503050406030204" pitchFamily="18" charset="0"/>
                        </a:rPr>
                        <m:t>                        +</m:t>
                      </m:r>
                      <m:nary>
                        <m:naryPr>
                          <m:chr m:val="∑"/>
                          <m:ctrlPr>
                            <a:rPr lang="en-US" sz="2400" i="1">
                              <a:latin typeface="Cambria Math" panose="02040503050406030204" pitchFamily="18" charset="0"/>
                              <a:ea typeface="Cambria Math" panose="02040503050406030204" pitchFamily="18" charset="0"/>
                            </a:rPr>
                          </m:ctrlPr>
                        </m:naryPr>
                        <m:sub>
                          <m:r>
                            <a:rPr lang="en-US" sz="2400" i="1">
                              <a:latin typeface="Cambria Math" panose="02040503050406030204" pitchFamily="18" charset="0"/>
                              <a:ea typeface="Cambria Math" panose="02040503050406030204" pitchFamily="18" charset="0"/>
                            </a:rPr>
                            <m:t>𝑖</m:t>
                          </m:r>
                          <m:r>
                            <a:rPr lang="en-US" sz="2400" b="0" i="1" smtClean="0">
                              <a:latin typeface="Cambria Math" panose="02040503050406030204" pitchFamily="18" charset="0"/>
                              <a:ea typeface="Cambria Math" panose="02040503050406030204" pitchFamily="18" charset="0"/>
                            </a:rPr>
                            <m:t>=1</m:t>
                          </m:r>
                        </m:sub>
                        <m:sup>
                          <m:r>
                            <a:rPr lang="en-US" sz="2400" i="1">
                              <a:latin typeface="Cambria Math" panose="02040503050406030204" pitchFamily="18" charset="0"/>
                              <a:ea typeface="Cambria Math" panose="02040503050406030204" pitchFamily="18" charset="0"/>
                            </a:rPr>
                            <m:t>𝑛</m:t>
                          </m:r>
                        </m:sup>
                        <m:e>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𝛼</m:t>
                              </m:r>
                            </m:e>
                            <m:sub>
                              <m:r>
                                <a:rPr lang="en-US" sz="2400" i="1">
                                  <a:latin typeface="Cambria Math" panose="02040503050406030204" pitchFamily="18" charset="0"/>
                                  <a:ea typeface="Cambria Math" panose="02040503050406030204" pitchFamily="18" charset="0"/>
                                </a:rPr>
                                <m:t>𝑖</m:t>
                              </m:r>
                            </m:sub>
                          </m:sSub>
                          <m:r>
                            <a:rPr lang="en-US" sz="2400" i="1">
                              <a:latin typeface="Cambria Math" panose="02040503050406030204" pitchFamily="18" charset="0"/>
                              <a:ea typeface="Cambria Math" panose="02040503050406030204" pitchFamily="18" charset="0"/>
                            </a:rPr>
                            <m:t>(1−</m:t>
                          </m:r>
                          <m:sSub>
                            <m:sSubPr>
                              <m:ctrlPr>
                                <a:rPr lang="en-US" sz="2400" b="0" i="1" smtClean="0">
                                  <a:latin typeface="Cambria Math" panose="02040503050406030204" pitchFamily="18" charset="0"/>
                                  <a:ea typeface="Cambria Math" panose="02040503050406030204" pitchFamily="18" charset="0"/>
                                </a:rPr>
                              </m:ctrlPr>
                            </m:sSubPr>
                            <m:e>
                              <m:r>
                                <a:rPr lang="en-US" sz="2400" b="0" i="1">
                                  <a:latin typeface="Cambria Math" panose="02040503050406030204" pitchFamily="18" charset="0"/>
                                  <a:ea typeface="Cambria Math" panose="02040503050406030204" pitchFamily="18" charset="0"/>
                                </a:rPr>
                                <m:t>𝜉</m:t>
                              </m:r>
                            </m:e>
                            <m:sub>
                              <m:r>
                                <a:rPr lang="en-US" sz="2400" b="0" i="1" smtClean="0">
                                  <a:latin typeface="Cambria Math" panose="02040503050406030204" pitchFamily="18" charset="0"/>
                                  <a:ea typeface="Cambria Math" panose="02040503050406030204" pitchFamily="18" charset="0"/>
                                </a:rPr>
                                <m:t>𝑖</m:t>
                              </m:r>
                            </m:sub>
                          </m:sSub>
                          <m:r>
                            <a:rPr lang="en-US" sz="2400" b="0" i="1" smtClean="0">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𝑦</m:t>
                              </m:r>
                            </m:e>
                            <m:sub>
                              <m:r>
                                <a:rPr lang="en-US" sz="2400" i="1">
                                  <a:latin typeface="Cambria Math" panose="02040503050406030204" pitchFamily="18" charset="0"/>
                                  <a:ea typeface="Cambria Math" panose="02040503050406030204" pitchFamily="18" charset="0"/>
                                </a:rPr>
                                <m:t>𝑖</m:t>
                              </m:r>
                            </m:sub>
                          </m:sSub>
                          <m:r>
                            <a:rPr lang="en-US" sz="2400" i="1">
                              <a:latin typeface="Cambria Math" panose="02040503050406030204" pitchFamily="18" charset="0"/>
                              <a:ea typeface="Cambria Math" panose="02040503050406030204" pitchFamily="18" charset="0"/>
                            </a:rPr>
                            <m:t>(</m:t>
                          </m:r>
                          <m:sSup>
                            <m:sSupPr>
                              <m:ctrlPr>
                                <a:rPr lang="en-US" sz="2400" i="1">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𝒘</m:t>
                              </m:r>
                            </m:e>
                            <m:sup>
                              <m:r>
                                <a:rPr lang="en-US" sz="2400" i="1">
                                  <a:latin typeface="Cambria Math" panose="02040503050406030204" pitchFamily="18" charset="0"/>
                                  <a:ea typeface="Cambria Math" panose="02040503050406030204" pitchFamily="18" charset="0"/>
                                </a:rPr>
                                <m:t>𝑇</m:t>
                              </m:r>
                            </m:sup>
                          </m:sSup>
                          <m:r>
                            <a:rPr lang="en-US" sz="2400" i="1">
                              <a:latin typeface="Cambria Math" panose="02040503050406030204" pitchFamily="18" charset="0"/>
                              <a:ea typeface="Cambria Math" panose="02040503050406030204" pitchFamily="18" charset="0"/>
                            </a:rPr>
                            <m:t>𝜙</m:t>
                          </m:r>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rPr>
                              </m:ctrlPr>
                            </m:sSubPr>
                            <m:e>
                              <m:r>
                                <a:rPr lang="en-US" sz="2400" b="1" i="1">
                                  <a:latin typeface="Cambria Math" panose="02040503050406030204" pitchFamily="18" charset="0"/>
                                </a:rPr>
                                <m:t>𝒙</m:t>
                              </m:r>
                            </m:e>
                            <m:sub>
                              <m:r>
                                <a:rPr lang="en-US" sz="2400" i="1">
                                  <a:latin typeface="Cambria Math" panose="02040503050406030204" pitchFamily="18" charset="0"/>
                                </a:rPr>
                                <m:t>𝑖</m:t>
                              </m:r>
                            </m:sub>
                          </m:sSub>
                          <m:r>
                            <a:rPr lang="en-US" sz="2400" i="1">
                              <a:latin typeface="Cambria Math" panose="02040503050406030204" pitchFamily="18" charset="0"/>
                            </a:rPr>
                            <m:t>)</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𝑏</m:t>
                          </m:r>
                          <m:r>
                            <a:rPr lang="en-US" sz="2400" i="1">
                              <a:latin typeface="Cambria Math" panose="02040503050406030204" pitchFamily="18" charset="0"/>
                              <a:ea typeface="Cambria Math" panose="02040503050406030204" pitchFamily="18" charset="0"/>
                            </a:rPr>
                            <m:t>))</m:t>
                          </m:r>
                        </m:e>
                      </m:nary>
                      <m:r>
                        <a:rPr lang="en-US" sz="2400" b="0" i="1" smtClean="0">
                          <a:latin typeface="Cambria Math" panose="02040503050406030204" pitchFamily="18" charset="0"/>
                          <a:ea typeface="Cambria Math" panose="02040503050406030204" pitchFamily="18" charset="0"/>
                        </a:rPr>
                        <m:t>−</m:t>
                      </m:r>
                      <m:nary>
                        <m:naryPr>
                          <m:chr m:val="∑"/>
                          <m:ctrlPr>
                            <a:rPr lang="en-US" sz="2400" b="0" i="1" smtClean="0">
                              <a:latin typeface="Cambria Math" panose="02040503050406030204" pitchFamily="18" charset="0"/>
                              <a:ea typeface="Cambria Math" panose="02040503050406030204" pitchFamily="18" charset="0"/>
                            </a:rPr>
                          </m:ctrlPr>
                        </m:naryPr>
                        <m:sub>
                          <m:r>
                            <a:rPr lang="en-US" sz="2400" b="0" i="1" smtClean="0">
                              <a:latin typeface="Cambria Math" panose="02040503050406030204" pitchFamily="18" charset="0"/>
                              <a:ea typeface="Cambria Math" panose="02040503050406030204" pitchFamily="18" charset="0"/>
                            </a:rPr>
                            <m:t>𝑖</m:t>
                          </m:r>
                          <m:r>
                            <a:rPr lang="en-US" sz="2400" b="0" i="1" smtClean="0">
                              <a:latin typeface="Cambria Math" panose="02040503050406030204" pitchFamily="18" charset="0"/>
                              <a:ea typeface="Cambria Math" panose="02040503050406030204" pitchFamily="18" charset="0"/>
                            </a:rPr>
                            <m:t>=1</m:t>
                          </m:r>
                        </m:sub>
                        <m:sup>
                          <m:r>
                            <a:rPr lang="en-US" sz="2400" b="0" i="1" smtClean="0">
                              <a:latin typeface="Cambria Math" panose="02040503050406030204" pitchFamily="18" charset="0"/>
                              <a:ea typeface="Cambria Math" panose="02040503050406030204" pitchFamily="18" charset="0"/>
                            </a:rPr>
                            <m:t>𝑛</m:t>
                          </m:r>
                        </m:sup>
                        <m:e>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𝜇</m:t>
                              </m:r>
                            </m:e>
                            <m:sub>
                              <m:r>
                                <a:rPr lang="en-US" sz="2400" b="0" i="1" smtClean="0">
                                  <a:latin typeface="Cambria Math" panose="02040503050406030204" pitchFamily="18" charset="0"/>
                                  <a:ea typeface="Cambria Math" panose="02040503050406030204" pitchFamily="18" charset="0"/>
                                </a:rPr>
                                <m:t>𝑖</m:t>
                              </m:r>
                            </m:sub>
                          </m:sSub>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𝜉</m:t>
                              </m:r>
                            </m:e>
                            <m:sub>
                              <m:r>
                                <a:rPr lang="en-US" sz="2400" b="0" i="1" smtClean="0">
                                  <a:latin typeface="Cambria Math" panose="02040503050406030204" pitchFamily="18" charset="0"/>
                                  <a:ea typeface="Cambria Math" panose="02040503050406030204" pitchFamily="18" charset="0"/>
                                </a:rPr>
                                <m:t>𝑖</m:t>
                              </m:r>
                            </m:sub>
                          </m:sSub>
                        </m:e>
                      </m:nary>
                    </m:oMath>
                  </m:oMathPara>
                </a14:m>
                <a:endParaRPr lang="en-US" sz="2400" dirty="0"/>
              </a:p>
            </p:txBody>
          </p:sp>
        </mc:Choice>
        <mc:Fallback xmlns="">
          <p:sp>
            <p:nvSpPr>
              <p:cNvPr id="7" name="矩形 6"/>
              <p:cNvSpPr>
                <a:spLocks noRot="1" noChangeAspect="1" noMove="1" noResize="1" noEditPoints="1" noAdjustHandles="1" noChangeArrowheads="1" noChangeShapeType="1" noTextEdit="1"/>
              </p:cNvSpPr>
              <p:nvPr/>
            </p:nvSpPr>
            <p:spPr>
              <a:xfrm>
                <a:off x="858696" y="1315680"/>
                <a:ext cx="8285303" cy="210878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文本框 7"/>
              <p:cNvSpPr txBox="1"/>
              <p:nvPr/>
            </p:nvSpPr>
            <p:spPr>
              <a:xfrm>
                <a:off x="858697" y="3579108"/>
                <a:ext cx="1056251" cy="2630848"/>
              </a:xfrm>
              <a:prstGeom prst="rect">
                <a:avLst/>
              </a:prstGeom>
              <a:noFill/>
            </p:spPr>
            <p:txBody>
              <a:bodyPr wrap="none" lIns="0" tIns="0" rIns="0" bIns="0" rtlCol="0">
                <a:spAutoFit/>
              </a:bodyPr>
              <a:lstStyle/>
              <a:p>
                <a:pPr>
                  <a:spcAft>
                    <a:spcPts val="1200"/>
                  </a:spcAft>
                </a:pPr>
                <a14:m>
                  <m:oMathPara xmlns:m="http://schemas.openxmlformats.org/officeDocument/2006/math">
                    <m:oMathParaPr>
                      <m:jc m:val="centerGroup"/>
                    </m:oMathParaPr>
                    <m:oMath xmlns:m="http://schemas.openxmlformats.org/officeDocument/2006/math">
                      <m:f>
                        <m:fPr>
                          <m:ctrlPr>
                            <a:rPr lang="en-US" sz="2400" b="0" i="1" smtClean="0">
                              <a:latin typeface="Cambria Math" panose="02040503050406030204" pitchFamily="18" charset="0"/>
                              <a:ea typeface="Cambria Math" panose="02040503050406030204" pitchFamily="18" charset="0"/>
                            </a:rPr>
                          </m:ctrlPr>
                        </m:fPr>
                        <m:num>
                          <m:r>
                            <a:rPr lang="en-US" sz="240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𝐿</m:t>
                          </m:r>
                        </m:num>
                        <m:den>
                          <m:r>
                            <a:rPr lang="en-US" sz="2400" b="0" i="1" smtClean="0">
                              <a:latin typeface="Cambria Math" panose="02040503050406030204" pitchFamily="18" charset="0"/>
                              <a:ea typeface="Cambria Math" panose="02040503050406030204" pitchFamily="18" charset="0"/>
                            </a:rPr>
                            <m:t>𝜕</m:t>
                          </m:r>
                          <m:r>
                            <a:rPr lang="en-US" sz="2400" b="1" i="1" smtClean="0">
                              <a:latin typeface="Cambria Math" panose="02040503050406030204" pitchFamily="18" charset="0"/>
                              <a:ea typeface="Cambria Math" panose="02040503050406030204" pitchFamily="18" charset="0"/>
                            </a:rPr>
                            <m:t>𝒘</m:t>
                          </m:r>
                        </m:den>
                      </m:f>
                      <m:r>
                        <a:rPr lang="en-US" sz="2400" b="0" i="1" smtClean="0">
                          <a:latin typeface="Cambria Math" panose="02040503050406030204" pitchFamily="18" charset="0"/>
                          <a:ea typeface="Cambria Math" panose="02040503050406030204" pitchFamily="18" charset="0"/>
                        </a:rPr>
                        <m:t>=0</m:t>
                      </m:r>
                    </m:oMath>
                  </m:oMathPara>
                </a14:m>
                <a:endParaRPr lang="en-US" sz="2400" b="0" dirty="0" smtClean="0">
                  <a:ea typeface="Cambria Math" panose="02040503050406030204" pitchFamily="18" charset="0"/>
                </a:endParaRPr>
              </a:p>
              <a:p>
                <a:pPr>
                  <a:spcAft>
                    <a:spcPts val="1200"/>
                  </a:spcAft>
                </a:pPr>
                <a14:m>
                  <m:oMathPara xmlns:m="http://schemas.openxmlformats.org/officeDocument/2006/math">
                    <m:oMathParaPr>
                      <m:jc m:val="centerGroup"/>
                    </m:oMathParaPr>
                    <m:oMath xmlns:m="http://schemas.openxmlformats.org/officeDocument/2006/math">
                      <m:f>
                        <m:fPr>
                          <m:ctrlPr>
                            <a:rPr lang="en-US" sz="2400" i="1">
                              <a:latin typeface="Cambria Math" panose="02040503050406030204" pitchFamily="18" charset="0"/>
                              <a:ea typeface="Cambria Math" panose="02040503050406030204" pitchFamily="18" charset="0"/>
                            </a:rPr>
                          </m:ctrlPr>
                        </m:fPr>
                        <m:num>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𝐿</m:t>
                          </m:r>
                        </m:num>
                        <m:den>
                          <m:r>
                            <a:rPr lang="en-US" sz="2400" i="1">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𝑏</m:t>
                          </m:r>
                        </m:den>
                      </m:f>
                      <m:r>
                        <a:rPr lang="en-US" sz="2400" i="1">
                          <a:latin typeface="Cambria Math" panose="02040503050406030204" pitchFamily="18" charset="0"/>
                          <a:ea typeface="Cambria Math" panose="02040503050406030204" pitchFamily="18" charset="0"/>
                        </a:rPr>
                        <m:t>=0</m:t>
                      </m:r>
                    </m:oMath>
                  </m:oMathPara>
                </a14:m>
                <a:endParaRPr lang="en-US" sz="2400" dirty="0" smtClean="0">
                  <a:ea typeface="Cambria Math" panose="02040503050406030204" pitchFamily="18" charset="0"/>
                </a:endParaRPr>
              </a:p>
              <a:p>
                <a:pPr>
                  <a:spcAft>
                    <a:spcPts val="1200"/>
                  </a:spcAft>
                </a:pPr>
                <a14:m>
                  <m:oMathPara xmlns:m="http://schemas.openxmlformats.org/officeDocument/2006/math">
                    <m:oMathParaPr>
                      <m:jc m:val="centerGroup"/>
                    </m:oMathParaPr>
                    <m:oMath xmlns:m="http://schemas.openxmlformats.org/officeDocument/2006/math">
                      <m:f>
                        <m:fPr>
                          <m:ctrlPr>
                            <a:rPr lang="en-US" sz="2400" i="1">
                              <a:latin typeface="Cambria Math" panose="02040503050406030204" pitchFamily="18" charset="0"/>
                              <a:ea typeface="Cambria Math" panose="02040503050406030204" pitchFamily="18" charset="0"/>
                            </a:rPr>
                          </m:ctrlPr>
                        </m:fPr>
                        <m:num>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𝐿</m:t>
                          </m:r>
                        </m:num>
                        <m:den>
                          <m:r>
                            <a:rPr lang="en-US" sz="2400" i="1">
                              <a:latin typeface="Cambria Math" panose="02040503050406030204" pitchFamily="18" charset="0"/>
                              <a:ea typeface="Cambria Math" panose="02040503050406030204" pitchFamily="18" charset="0"/>
                            </a:rPr>
                            <m:t>𝜕</m:t>
                          </m:r>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𝜉</m:t>
                              </m:r>
                            </m:e>
                            <m:sub>
                              <m:r>
                                <a:rPr lang="en-US" sz="2400" b="0" i="1" smtClean="0">
                                  <a:latin typeface="Cambria Math" panose="02040503050406030204" pitchFamily="18" charset="0"/>
                                  <a:ea typeface="Cambria Math" panose="02040503050406030204" pitchFamily="18" charset="0"/>
                                </a:rPr>
                                <m:t>𝑖</m:t>
                              </m:r>
                            </m:sub>
                          </m:sSub>
                        </m:den>
                      </m:f>
                      <m:r>
                        <a:rPr lang="en-US" sz="2400" i="1">
                          <a:latin typeface="Cambria Math" panose="02040503050406030204" pitchFamily="18" charset="0"/>
                          <a:ea typeface="Cambria Math" panose="02040503050406030204" pitchFamily="18" charset="0"/>
                        </a:rPr>
                        <m:t>=0</m:t>
                      </m:r>
                    </m:oMath>
                  </m:oMathPara>
                </a14:m>
                <a:endParaRPr lang="en-US" sz="2400" dirty="0">
                  <a:ea typeface="Cambria Math" panose="02040503050406030204" pitchFamily="18" charset="0"/>
                </a:endParaRPr>
              </a:p>
            </p:txBody>
          </p:sp>
        </mc:Choice>
        <mc:Fallback xmlns="">
          <p:sp>
            <p:nvSpPr>
              <p:cNvPr id="8" name="文本框 7"/>
              <p:cNvSpPr txBox="1">
                <a:spLocks noRot="1" noChangeAspect="1" noMove="1" noResize="1" noEditPoints="1" noAdjustHandles="1" noChangeArrowheads="1" noChangeShapeType="1" noTextEdit="1"/>
              </p:cNvSpPr>
              <p:nvPr/>
            </p:nvSpPr>
            <p:spPr>
              <a:xfrm>
                <a:off x="858697" y="3579108"/>
                <a:ext cx="1056251" cy="2630848"/>
              </a:xfrm>
              <a:prstGeom prst="rect">
                <a:avLst/>
              </a:prstGeom>
              <a:blipFill>
                <a:blip r:embed="rId4"/>
                <a:stretch>
                  <a:fillRect/>
                </a:stretch>
              </a:blipFill>
            </p:spPr>
            <p:txBody>
              <a:bodyPr/>
              <a:lstStyle/>
              <a:p>
                <a:r>
                  <a:rPr lang="en-US">
                    <a:noFill/>
                  </a:rPr>
                  <a:t> </a:t>
                </a:r>
              </a:p>
            </p:txBody>
          </p:sp>
        </mc:Fallback>
      </mc:AlternateContent>
      <p:sp>
        <p:nvSpPr>
          <p:cNvPr id="9" name="右箭头 8"/>
          <p:cNvSpPr/>
          <p:nvPr/>
        </p:nvSpPr>
        <p:spPr>
          <a:xfrm>
            <a:off x="2359664" y="4704094"/>
            <a:ext cx="317500" cy="317500"/>
          </a:xfrm>
          <a:prstGeom prst="rightArrow">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 name="文本框 9"/>
              <p:cNvSpPr txBox="1"/>
              <p:nvPr/>
            </p:nvSpPr>
            <p:spPr>
              <a:xfrm>
                <a:off x="3276718" y="3468440"/>
                <a:ext cx="2458045" cy="2847446"/>
              </a:xfrm>
              <a:prstGeom prst="rect">
                <a:avLst/>
              </a:prstGeom>
              <a:noFill/>
            </p:spPr>
            <p:txBody>
              <a:bodyPr wrap="none" lIns="0" tIns="0" rIns="0" bIns="0" rtlCol="0">
                <a:spAutoFit/>
              </a:bodyPr>
              <a:lstStyle/>
              <a:p>
                <a:pPr>
                  <a:spcAft>
                    <a:spcPts val="1200"/>
                  </a:spcAft>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rPr>
                        <m:t>𝑤</m:t>
                      </m:r>
                      <m:r>
                        <a:rPr lang="en-US" sz="2400" b="0" i="1" smtClean="0">
                          <a:latin typeface="Cambria Math" panose="02040503050406030204" pitchFamily="18" charset="0"/>
                        </a:rPr>
                        <m:t>=</m:t>
                      </m:r>
                      <m:nary>
                        <m:naryPr>
                          <m:chr m:val="∑"/>
                          <m:ctrlPr>
                            <a:rPr lang="en-US" sz="2400" b="0" i="1" smtClean="0">
                              <a:latin typeface="Cambria Math" panose="02040503050406030204" pitchFamily="18" charset="0"/>
                            </a:rPr>
                          </m:ctrlPr>
                        </m:naryPr>
                        <m:sub>
                          <m:r>
                            <a:rPr lang="en-US" sz="2400" b="0" i="1" smtClean="0">
                              <a:latin typeface="Cambria Math" panose="02040503050406030204" pitchFamily="18" charset="0"/>
                            </a:rPr>
                            <m:t>𝑖</m:t>
                          </m:r>
                          <m:r>
                            <a:rPr lang="en-US" sz="2400" b="0" i="1" smtClean="0">
                              <a:latin typeface="Cambria Math" panose="02040503050406030204" pitchFamily="18" charset="0"/>
                            </a:rPr>
                            <m:t>=1</m:t>
                          </m:r>
                        </m:sub>
                        <m:sup>
                          <m:r>
                            <a:rPr lang="en-US" sz="2400" b="0" i="1" smtClean="0">
                              <a:latin typeface="Cambria Math" panose="02040503050406030204" pitchFamily="18" charset="0"/>
                            </a:rPr>
                            <m:t>𝑛</m:t>
                          </m:r>
                        </m:sup>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𝛼</m:t>
                              </m:r>
                            </m:e>
                            <m:sub>
                              <m:r>
                                <a:rPr lang="en-US" sz="2400" b="0" i="1" smtClean="0">
                                  <a:latin typeface="Cambria Math" panose="02040503050406030204" pitchFamily="18" charset="0"/>
                                </a:rPr>
                                <m:t>𝑖</m:t>
                              </m:r>
                            </m:sub>
                          </m:sSub>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𝑦</m:t>
                              </m:r>
                            </m:e>
                            <m:sub>
                              <m:r>
                                <a:rPr lang="en-US" sz="2400" b="0" i="1" smtClean="0">
                                  <a:latin typeface="Cambria Math" panose="02040503050406030204" pitchFamily="18" charset="0"/>
                                </a:rPr>
                                <m:t>𝑖</m:t>
                              </m:r>
                            </m:sub>
                          </m:sSub>
                          <m:r>
                            <a:rPr lang="en-US" sz="2400" i="1">
                              <a:latin typeface="Cambria Math" panose="02040503050406030204" pitchFamily="18" charset="0"/>
                              <a:ea typeface="Cambria Math" panose="02040503050406030204" pitchFamily="18" charset="0"/>
                            </a:rPr>
                            <m:t>𝜙</m:t>
                          </m:r>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rPr>
                              </m:ctrlPr>
                            </m:sSubPr>
                            <m:e>
                              <m:r>
                                <a:rPr lang="en-US" sz="2400" b="1" i="1">
                                  <a:latin typeface="Cambria Math" panose="02040503050406030204" pitchFamily="18" charset="0"/>
                                </a:rPr>
                                <m:t>𝒙</m:t>
                              </m:r>
                            </m:e>
                            <m:sub>
                              <m:r>
                                <a:rPr lang="en-US" sz="2400" i="1">
                                  <a:latin typeface="Cambria Math" panose="02040503050406030204" pitchFamily="18" charset="0"/>
                                </a:rPr>
                                <m:t>𝑖</m:t>
                              </m:r>
                            </m:sub>
                          </m:sSub>
                          <m:r>
                            <a:rPr lang="en-US" sz="2400" i="1">
                              <a:latin typeface="Cambria Math" panose="02040503050406030204" pitchFamily="18" charset="0"/>
                            </a:rPr>
                            <m:t>)</m:t>
                          </m:r>
                        </m:e>
                      </m:nary>
                    </m:oMath>
                  </m:oMathPara>
                </a14:m>
                <a:endParaRPr lang="en-US" sz="2400" b="0" i="1" dirty="0" smtClean="0">
                  <a:latin typeface="Cambria Math" panose="02040503050406030204" pitchFamily="18" charset="0"/>
                </a:endParaRPr>
              </a:p>
              <a:p>
                <a:pPr>
                  <a:spcAft>
                    <a:spcPts val="1200"/>
                  </a:spcAft>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rPr>
                        <m:t>0</m:t>
                      </m:r>
                      <m:r>
                        <a:rPr lang="en-US" sz="2400" i="1">
                          <a:latin typeface="Cambria Math" panose="02040503050406030204" pitchFamily="18" charset="0"/>
                        </a:rPr>
                        <m:t>=</m:t>
                      </m:r>
                      <m:nary>
                        <m:naryPr>
                          <m:chr m:val="∑"/>
                          <m:ctrlPr>
                            <a:rPr lang="en-US" sz="2400" i="1">
                              <a:latin typeface="Cambria Math" panose="02040503050406030204" pitchFamily="18" charset="0"/>
                            </a:rPr>
                          </m:ctrlPr>
                        </m:naryPr>
                        <m:sub>
                          <m:r>
                            <a:rPr lang="en-US" sz="2400" i="1">
                              <a:latin typeface="Cambria Math" panose="02040503050406030204" pitchFamily="18" charset="0"/>
                            </a:rPr>
                            <m:t>𝑖</m:t>
                          </m:r>
                          <m:r>
                            <a:rPr lang="en-US" sz="2400" i="1">
                              <a:latin typeface="Cambria Math" panose="02040503050406030204" pitchFamily="18" charset="0"/>
                            </a:rPr>
                            <m:t>=1</m:t>
                          </m:r>
                        </m:sub>
                        <m:sup>
                          <m:r>
                            <a:rPr lang="en-US" sz="2400" i="1">
                              <a:latin typeface="Cambria Math" panose="02040503050406030204" pitchFamily="18" charset="0"/>
                            </a:rPr>
                            <m:t>𝑛</m:t>
                          </m:r>
                        </m:sup>
                        <m:e>
                          <m:sSub>
                            <m:sSubPr>
                              <m:ctrlPr>
                                <a:rPr lang="en-US" sz="2400" i="1">
                                  <a:latin typeface="Cambria Math" panose="02040503050406030204" pitchFamily="18" charset="0"/>
                                </a:rPr>
                              </m:ctrlPr>
                            </m:sSubPr>
                            <m:e>
                              <m:r>
                                <a:rPr lang="en-US" sz="2400" i="1">
                                  <a:latin typeface="Cambria Math" panose="02040503050406030204" pitchFamily="18" charset="0"/>
                                </a:rPr>
                                <m:t>𝛼</m:t>
                              </m:r>
                            </m:e>
                            <m:sub>
                              <m:r>
                                <a:rPr lang="en-US" sz="2400" i="1">
                                  <a:latin typeface="Cambria Math" panose="02040503050406030204" pitchFamily="18" charset="0"/>
                                </a:rPr>
                                <m:t>𝑖</m:t>
                              </m:r>
                            </m:sub>
                          </m:sSub>
                          <m:sSub>
                            <m:sSubPr>
                              <m:ctrlPr>
                                <a:rPr lang="en-US" sz="2400" i="1">
                                  <a:latin typeface="Cambria Math" panose="02040503050406030204" pitchFamily="18" charset="0"/>
                                </a:rPr>
                              </m:ctrlPr>
                            </m:sSubPr>
                            <m:e>
                              <m:r>
                                <a:rPr lang="en-US" sz="2400" i="1">
                                  <a:latin typeface="Cambria Math" panose="02040503050406030204" pitchFamily="18" charset="0"/>
                                </a:rPr>
                                <m:t>𝑦</m:t>
                              </m:r>
                            </m:e>
                            <m:sub>
                              <m:r>
                                <a:rPr lang="en-US" sz="2400" i="1">
                                  <a:latin typeface="Cambria Math" panose="02040503050406030204" pitchFamily="18" charset="0"/>
                                </a:rPr>
                                <m:t>𝑖</m:t>
                              </m:r>
                            </m:sub>
                          </m:sSub>
                        </m:e>
                      </m:nary>
                    </m:oMath>
                  </m:oMathPara>
                </a14:m>
                <a:endParaRPr lang="en-US" sz="2400" dirty="0" smtClean="0"/>
              </a:p>
              <a:p>
                <a:pPr>
                  <a:spcAft>
                    <a:spcPts val="1200"/>
                  </a:spcAft>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rPr>
                        <m:t>𝐶</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𝛼</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𝜇</m:t>
                          </m:r>
                        </m:e>
                        <m:sub>
                          <m:r>
                            <a:rPr lang="en-US" sz="2400" b="0" i="1" smtClean="0">
                              <a:latin typeface="Cambria Math" panose="02040503050406030204" pitchFamily="18" charset="0"/>
                            </a:rPr>
                            <m:t>𝑖</m:t>
                          </m:r>
                        </m:sub>
                      </m:sSub>
                    </m:oMath>
                  </m:oMathPara>
                </a14:m>
                <a:endParaRPr lang="en-US" dirty="0"/>
              </a:p>
            </p:txBody>
          </p:sp>
        </mc:Choice>
        <mc:Fallback xmlns="">
          <p:sp>
            <p:nvSpPr>
              <p:cNvPr id="10" name="文本框 9"/>
              <p:cNvSpPr txBox="1">
                <a:spLocks noRot="1" noChangeAspect="1" noMove="1" noResize="1" noEditPoints="1" noAdjustHandles="1" noChangeArrowheads="1" noChangeShapeType="1" noTextEdit="1"/>
              </p:cNvSpPr>
              <p:nvPr/>
            </p:nvSpPr>
            <p:spPr>
              <a:xfrm>
                <a:off x="3276718" y="3468440"/>
                <a:ext cx="2458045" cy="2847446"/>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86896102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How to solve this problem?</a:t>
            </a:r>
          </a:p>
        </p:txBody>
      </p:sp>
      <p:sp>
        <p:nvSpPr>
          <p:cNvPr id="3" name="内容占位符 2"/>
          <p:cNvSpPr>
            <a:spLocks noGrp="1"/>
          </p:cNvSpPr>
          <p:nvPr>
            <p:ph idx="1"/>
          </p:nvPr>
        </p:nvSpPr>
        <p:spPr/>
        <p:txBody>
          <a:bodyPr/>
          <a:lstStyle/>
          <a:p>
            <a:r>
              <a:rPr lang="en-US" dirty="0" smtClean="0"/>
              <a:t>Original problem</a:t>
            </a:r>
          </a:p>
          <a:p>
            <a:endParaRPr lang="en-US" dirty="0"/>
          </a:p>
          <a:p>
            <a:endParaRPr lang="en-US" dirty="0" smtClean="0"/>
          </a:p>
          <a:p>
            <a:endParaRPr lang="en-US" dirty="0"/>
          </a:p>
          <a:p>
            <a:endParaRPr lang="en-US" dirty="0" smtClean="0"/>
          </a:p>
          <a:p>
            <a:r>
              <a:rPr lang="en-US" dirty="0" smtClean="0"/>
              <a:t>Dual problem</a:t>
            </a:r>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11/1/2018</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72</a:t>
            </a:fld>
            <a:endParaRPr lang="en-US"/>
          </a:p>
        </p:txBody>
      </p:sp>
      <mc:AlternateContent xmlns:mc="http://schemas.openxmlformats.org/markup-compatibility/2006" xmlns:a14="http://schemas.microsoft.com/office/drawing/2010/main">
        <mc:Choice Requires="a14">
          <p:sp>
            <p:nvSpPr>
              <p:cNvPr id="7" name="矩形 6"/>
              <p:cNvSpPr/>
              <p:nvPr/>
            </p:nvSpPr>
            <p:spPr>
              <a:xfrm>
                <a:off x="2470726" y="1085589"/>
                <a:ext cx="4835811" cy="2034981"/>
              </a:xfrm>
              <a:prstGeom prst="rect">
                <a:avLst/>
              </a:prstGeom>
            </p:spPr>
            <p:txBody>
              <a:bodyPr wrap="none">
                <a:spAutoFit/>
              </a:bodyPr>
              <a:lstStyle/>
              <a:p>
                <a:pPr>
                  <a:spcAft>
                    <a:spcPts val="1200"/>
                  </a:spcAft>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ea typeface="Cambria Math" panose="02040503050406030204" pitchFamily="18" charset="0"/>
                        </a:rPr>
                        <m:t> </m:t>
                      </m:r>
                      <m:func>
                        <m:funcPr>
                          <m:ctrlPr>
                            <a:rPr lang="en-US" sz="2400" i="1" smtClean="0">
                              <a:latin typeface="Cambria Math" panose="02040503050406030204" pitchFamily="18" charset="0"/>
                              <a:ea typeface="Cambria Math" panose="02040503050406030204" pitchFamily="18" charset="0"/>
                            </a:rPr>
                          </m:ctrlPr>
                        </m:funcPr>
                        <m:fName>
                          <m:limLow>
                            <m:limLowPr>
                              <m:ctrlPr>
                                <a:rPr lang="en-US" sz="2400" i="1">
                                  <a:latin typeface="Cambria Math" panose="02040503050406030204" pitchFamily="18" charset="0"/>
                                  <a:ea typeface="Cambria Math" panose="02040503050406030204" pitchFamily="18" charset="0"/>
                                </a:rPr>
                              </m:ctrlPr>
                            </m:limLowPr>
                            <m:e>
                              <m:r>
                                <m:rPr>
                                  <m:sty m:val="p"/>
                                </m:rPr>
                                <a:rPr lang="en-US" sz="2400" b="0" i="0" smtClean="0">
                                  <a:latin typeface="Cambria Math" panose="02040503050406030204" pitchFamily="18" charset="0"/>
                                  <a:ea typeface="Cambria Math" panose="02040503050406030204" pitchFamily="18" charset="0"/>
                                </a:rPr>
                                <m:t>min</m:t>
                              </m:r>
                            </m:e>
                            <m:lim>
                              <m:r>
                                <a:rPr lang="en-US" sz="2400" b="1" i="1">
                                  <a:latin typeface="Cambria Math" panose="02040503050406030204" pitchFamily="18" charset="0"/>
                                  <a:ea typeface="Cambria Math" panose="02040503050406030204" pitchFamily="18" charset="0"/>
                                </a:rPr>
                                <m:t>𝒘</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𝑏</m:t>
                              </m:r>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𝜉</m:t>
                                  </m:r>
                                </m:e>
                                <m:sub>
                                  <m:r>
                                    <a:rPr lang="en-US" sz="2400" i="1">
                                      <a:latin typeface="Cambria Math" panose="02040503050406030204" pitchFamily="18" charset="0"/>
                                      <a:ea typeface="Cambria Math" panose="02040503050406030204" pitchFamily="18" charset="0"/>
                                    </a:rPr>
                                    <m:t>𝑖</m:t>
                                  </m:r>
                                </m:sub>
                              </m:sSub>
                            </m:lim>
                          </m:limLow>
                        </m:fName>
                        <m:e>
                          <m:r>
                            <a:rPr lang="en-US" sz="2400" b="0" i="1" smtClean="0">
                              <a:latin typeface="Cambria Math" panose="02040503050406030204" pitchFamily="18" charset="0"/>
                              <a:ea typeface="Cambria Math" panose="02040503050406030204" pitchFamily="18" charset="0"/>
                            </a:rPr>
                            <m:t>   </m:t>
                          </m:r>
                          <m:f>
                            <m:fPr>
                              <m:ctrlPr>
                                <a:rPr lang="en-US" sz="2400" b="0" i="1" smtClean="0">
                                  <a:latin typeface="Cambria Math" panose="02040503050406030204" pitchFamily="18" charset="0"/>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1</m:t>
                              </m:r>
                            </m:num>
                            <m:den>
                              <m:r>
                                <a:rPr lang="en-US" sz="2400" b="0" i="1" smtClean="0">
                                  <a:latin typeface="Cambria Math" panose="02040503050406030204" pitchFamily="18" charset="0"/>
                                  <a:ea typeface="Cambria Math" panose="02040503050406030204" pitchFamily="18" charset="0"/>
                                </a:rPr>
                                <m:t>2</m:t>
                              </m:r>
                            </m:den>
                          </m:f>
                          <m:sSubSup>
                            <m:sSubSupPr>
                              <m:ctrlPr>
                                <a:rPr lang="en-US" sz="2400" b="0" i="1" smtClean="0">
                                  <a:latin typeface="Cambria Math" panose="02040503050406030204" pitchFamily="18" charset="0"/>
                                  <a:ea typeface="Cambria Math" panose="02040503050406030204" pitchFamily="18" charset="0"/>
                                </a:rPr>
                              </m:ctrlPr>
                            </m:sSubSupPr>
                            <m:e>
                              <m:d>
                                <m:dPr>
                                  <m:begChr m:val="‖"/>
                                  <m:endChr m:val="‖"/>
                                  <m:ctrlPr>
                                    <a:rPr lang="en-US" sz="2400" i="1">
                                      <a:latin typeface="Cambria Math" panose="02040503050406030204" pitchFamily="18" charset="0"/>
                                      <a:ea typeface="Cambria Math" panose="02040503050406030204" pitchFamily="18" charset="0"/>
                                    </a:rPr>
                                  </m:ctrlPr>
                                </m:dPr>
                                <m:e>
                                  <m:r>
                                    <a:rPr lang="en-US" sz="2400" b="1" i="1">
                                      <a:latin typeface="Cambria Math" panose="02040503050406030204" pitchFamily="18" charset="0"/>
                                      <a:ea typeface="Cambria Math" panose="02040503050406030204" pitchFamily="18" charset="0"/>
                                    </a:rPr>
                                    <m:t>𝒘</m:t>
                                  </m:r>
                                </m:e>
                              </m:d>
                            </m:e>
                            <m:sub>
                              <m:r>
                                <a:rPr lang="en-US" sz="2400" i="1">
                                  <a:latin typeface="Cambria Math" panose="02040503050406030204" pitchFamily="18" charset="0"/>
                                  <a:ea typeface="Cambria Math" panose="02040503050406030204" pitchFamily="18" charset="0"/>
                                </a:rPr>
                                <m:t>2</m:t>
                              </m:r>
                            </m:sub>
                            <m:sup>
                              <m:r>
                                <a:rPr lang="en-US" sz="2400" b="0" i="1" smtClean="0">
                                  <a:latin typeface="Cambria Math" panose="02040503050406030204" pitchFamily="18" charset="0"/>
                                  <a:ea typeface="Cambria Math" panose="02040503050406030204" pitchFamily="18" charset="0"/>
                                </a:rPr>
                                <m:t>2</m:t>
                              </m:r>
                            </m:sup>
                          </m:sSubSup>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𝐶</m:t>
                          </m:r>
                          <m:nary>
                            <m:naryPr>
                              <m:chr m:val="∑"/>
                              <m:supHide m:val="on"/>
                              <m:ctrlPr>
                                <a:rPr lang="en-US" sz="2400" b="0" i="1" smtClean="0">
                                  <a:latin typeface="Cambria Math" panose="02040503050406030204" pitchFamily="18" charset="0"/>
                                  <a:ea typeface="Cambria Math" panose="02040503050406030204" pitchFamily="18" charset="0"/>
                                </a:rPr>
                              </m:ctrlPr>
                            </m:naryPr>
                            <m:sub>
                              <m:r>
                                <a:rPr lang="en-US" sz="2400" b="0" i="1" smtClean="0">
                                  <a:latin typeface="Cambria Math" panose="02040503050406030204" pitchFamily="18" charset="0"/>
                                  <a:ea typeface="Cambria Math" panose="02040503050406030204" pitchFamily="18" charset="0"/>
                                </a:rPr>
                                <m:t>𝑖</m:t>
                              </m:r>
                            </m:sub>
                            <m:sup/>
                            <m:e>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𝜉</m:t>
                                  </m:r>
                                </m:e>
                                <m:sub>
                                  <m:r>
                                    <a:rPr lang="en-US" sz="2400" b="0" i="1" smtClean="0">
                                      <a:latin typeface="Cambria Math" panose="02040503050406030204" pitchFamily="18" charset="0"/>
                                      <a:ea typeface="Cambria Math" panose="02040503050406030204" pitchFamily="18" charset="0"/>
                                    </a:rPr>
                                    <m:t>𝑖</m:t>
                                  </m:r>
                                </m:sub>
                              </m:sSub>
                            </m:e>
                          </m:nary>
                        </m:e>
                      </m:func>
                    </m:oMath>
                  </m:oMathPara>
                </a14:m>
                <a:endParaRPr lang="en-US" sz="2400" i="1" dirty="0" smtClean="0">
                  <a:latin typeface="Cambria Math" panose="02040503050406030204" pitchFamily="18" charset="0"/>
                  <a:ea typeface="Cambria Math" panose="02040503050406030204" pitchFamily="18" charset="0"/>
                </a:endParaRPr>
              </a:p>
              <a:p>
                <a:pPr>
                  <a:spcAft>
                    <a:spcPts val="1200"/>
                  </a:spcAft>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ea typeface="Cambria Math" panose="02040503050406030204" pitchFamily="18" charset="0"/>
                        </a:rPr>
                        <m:t>𝑠</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𝑡</m:t>
                      </m:r>
                      <m:r>
                        <a:rPr lang="en-US" sz="2400" b="0" i="1" smtClean="0">
                          <a:latin typeface="Cambria Math" panose="02040503050406030204" pitchFamily="18" charset="0"/>
                          <a:ea typeface="Cambria Math" panose="02040503050406030204" pitchFamily="18" charset="0"/>
                        </a:rPr>
                        <m:t>.    </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𝑦</m:t>
                          </m:r>
                        </m:e>
                        <m:sub>
                          <m:r>
                            <a:rPr lang="en-US" sz="2400" b="0" i="1" smtClean="0">
                              <a:latin typeface="Cambria Math" panose="02040503050406030204" pitchFamily="18" charset="0"/>
                              <a:ea typeface="Cambria Math" panose="02040503050406030204" pitchFamily="18" charset="0"/>
                            </a:rPr>
                            <m:t>𝑖</m:t>
                          </m:r>
                        </m:sub>
                      </m:sSub>
                      <m:d>
                        <m:dPr>
                          <m:begChr m:val="["/>
                          <m:endChr m:val="]"/>
                          <m:ctrlPr>
                            <a:rPr lang="en-US" sz="2400" i="1">
                              <a:latin typeface="Cambria Math" panose="02040503050406030204" pitchFamily="18" charset="0"/>
                              <a:ea typeface="Cambria Math" panose="02040503050406030204" pitchFamily="18" charset="0"/>
                            </a:rPr>
                          </m:ctrlPr>
                        </m:dPr>
                        <m:e>
                          <m:sSup>
                            <m:sSupPr>
                              <m:ctrlPr>
                                <a:rPr lang="en-US" sz="2400" i="1" smtClean="0">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𝒘</m:t>
                              </m:r>
                            </m:e>
                            <m:sup>
                              <m:r>
                                <a:rPr lang="en-US" sz="2400" i="1">
                                  <a:latin typeface="Cambria Math" panose="02040503050406030204" pitchFamily="18" charset="0"/>
                                  <a:ea typeface="Cambria Math" panose="02040503050406030204" pitchFamily="18" charset="0"/>
                                </a:rPr>
                                <m:t>𝑇</m:t>
                              </m:r>
                            </m:sup>
                          </m:sSup>
                          <m:r>
                            <a:rPr lang="en-US" sz="2400" i="1">
                              <a:latin typeface="Cambria Math" panose="02040503050406030204" pitchFamily="18" charset="0"/>
                              <a:ea typeface="Cambria Math" panose="02040503050406030204" pitchFamily="18" charset="0"/>
                            </a:rPr>
                            <m:t>𝜙</m:t>
                          </m:r>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rPr>
                              </m:ctrlPr>
                            </m:sSubPr>
                            <m:e>
                              <m:r>
                                <a:rPr lang="en-US" sz="2400" b="1" i="1">
                                  <a:latin typeface="Cambria Math" panose="02040503050406030204" pitchFamily="18" charset="0"/>
                                </a:rPr>
                                <m:t>𝒙</m:t>
                              </m:r>
                            </m:e>
                            <m:sub>
                              <m:r>
                                <a:rPr lang="en-US" sz="2400" i="1">
                                  <a:latin typeface="Cambria Math" panose="02040503050406030204" pitchFamily="18" charset="0"/>
                                </a:rPr>
                                <m:t>𝑖</m:t>
                              </m:r>
                            </m:sub>
                          </m:sSub>
                          <m:r>
                            <a:rPr lang="en-US" sz="2400" i="1">
                              <a:latin typeface="Cambria Math" panose="02040503050406030204" pitchFamily="18" charset="0"/>
                            </a:rPr>
                            <m:t>)</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𝑏</m:t>
                          </m:r>
                        </m:e>
                      </m:d>
                      <m:r>
                        <a:rPr lang="en-US" sz="2400" b="0" i="1" smtClean="0">
                          <a:latin typeface="Cambria Math" panose="02040503050406030204" pitchFamily="18" charset="0"/>
                          <a:ea typeface="Cambria Math" panose="02040503050406030204" pitchFamily="18" charset="0"/>
                        </a:rPr>
                        <m:t>≥1−</m:t>
                      </m:r>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𝜉</m:t>
                          </m:r>
                        </m:e>
                        <m:sub>
                          <m:r>
                            <a:rPr lang="en-US" sz="2400" b="0" i="1" smtClean="0">
                              <a:latin typeface="Cambria Math" panose="02040503050406030204" pitchFamily="18" charset="0"/>
                              <a:ea typeface="Cambria Math" panose="02040503050406030204" pitchFamily="18" charset="0"/>
                            </a:rPr>
                            <m:t>𝑖</m:t>
                          </m:r>
                        </m:sub>
                      </m:sSub>
                      <m:r>
                        <a:rPr lang="en-US" sz="2400" b="0" i="1" smtClean="0">
                          <a:latin typeface="Cambria Math" panose="02040503050406030204" pitchFamily="18" charset="0"/>
                          <a:ea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𝑖</m:t>
                      </m:r>
                      <m:r>
                        <a:rPr lang="en-US" sz="2400" b="0" i="1" smtClean="0">
                          <a:latin typeface="Cambria Math" panose="02040503050406030204" pitchFamily="18" charset="0"/>
                          <a:ea typeface="Cambria Math" panose="02040503050406030204" pitchFamily="18" charset="0"/>
                        </a:rPr>
                        <m:t>,</m:t>
                      </m:r>
                    </m:oMath>
                  </m:oMathPara>
                </a14:m>
                <a:endParaRPr lang="en-US" sz="2400" b="0" i="1" dirty="0" smtClean="0">
                  <a:latin typeface="Cambria Math" panose="02040503050406030204" pitchFamily="18" charset="0"/>
                  <a:ea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ea typeface="Cambria Math" panose="02040503050406030204" pitchFamily="18" charset="0"/>
                        </a:rPr>
                        <m:t>            </m:t>
                      </m:r>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𝜉</m:t>
                          </m:r>
                        </m:e>
                        <m:sub>
                          <m:r>
                            <a:rPr lang="en-US" sz="2400" b="0" i="1" smtClean="0">
                              <a:latin typeface="Cambria Math" panose="02040503050406030204" pitchFamily="18" charset="0"/>
                              <a:ea typeface="Cambria Math" panose="02040503050406030204" pitchFamily="18" charset="0"/>
                            </a:rPr>
                            <m:t>𝑖</m:t>
                          </m:r>
                        </m:sub>
                      </m:sSub>
                      <m:r>
                        <a:rPr lang="en-US" sz="2400" b="0" i="1" smtClean="0">
                          <a:latin typeface="Cambria Math" panose="02040503050406030204" pitchFamily="18" charset="0"/>
                          <a:ea typeface="Cambria Math" panose="02040503050406030204" pitchFamily="18" charset="0"/>
                        </a:rPr>
                        <m:t>≥0,</m:t>
                      </m:r>
                      <m:r>
                        <a:rPr lang="en-US" sz="2400" i="1">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𝑖</m:t>
                      </m:r>
                    </m:oMath>
                  </m:oMathPara>
                </a14:m>
                <a:endParaRPr lang="en-US" sz="2400" dirty="0"/>
              </a:p>
            </p:txBody>
          </p:sp>
        </mc:Choice>
        <mc:Fallback xmlns="">
          <p:sp>
            <p:nvSpPr>
              <p:cNvPr id="7" name="矩形 6"/>
              <p:cNvSpPr>
                <a:spLocks noRot="1" noChangeAspect="1" noMove="1" noResize="1" noEditPoints="1" noAdjustHandles="1" noChangeArrowheads="1" noChangeShapeType="1" noTextEdit="1"/>
              </p:cNvSpPr>
              <p:nvPr/>
            </p:nvSpPr>
            <p:spPr>
              <a:xfrm>
                <a:off x="2470726" y="1085589"/>
                <a:ext cx="4835811" cy="2034981"/>
              </a:xfrm>
              <a:prstGeom prst="rect">
                <a:avLst/>
              </a:prstGeom>
              <a:blipFill>
                <a:blip r:embed="rId2"/>
                <a:stretch>
                  <a:fillRect b="-32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文本框 7"/>
              <p:cNvSpPr txBox="1"/>
              <p:nvPr/>
            </p:nvSpPr>
            <p:spPr>
              <a:xfrm>
                <a:off x="2230555" y="3702964"/>
                <a:ext cx="5944961" cy="2581476"/>
              </a:xfrm>
              <a:prstGeom prst="rect">
                <a:avLst/>
              </a:prstGeom>
              <a:noFill/>
            </p:spPr>
            <p:txBody>
              <a:bodyPr wrap="none" lIns="0" tIns="0" rIns="0" bIns="0" rtlCol="0">
                <a:spAutoFit/>
              </a:bodyPr>
              <a:lstStyle/>
              <a:p>
                <a:pPr>
                  <a:spcAft>
                    <a:spcPts val="600"/>
                  </a:spcAft>
                </a:pPr>
                <a14:m>
                  <m:oMathPara xmlns:m="http://schemas.openxmlformats.org/officeDocument/2006/math">
                    <m:oMathParaPr>
                      <m:jc m:val="centerGroup"/>
                    </m:oMathParaPr>
                    <m:oMath xmlns:m="http://schemas.openxmlformats.org/officeDocument/2006/math">
                      <m:func>
                        <m:funcPr>
                          <m:ctrlPr>
                            <a:rPr lang="en-US" sz="2400" b="0" i="1" smtClean="0">
                              <a:latin typeface="Cambria Math" panose="02040503050406030204" pitchFamily="18" charset="0"/>
                            </a:rPr>
                          </m:ctrlPr>
                        </m:funcPr>
                        <m:fName>
                          <m:limLow>
                            <m:limLowPr>
                              <m:ctrlPr>
                                <a:rPr lang="en-US" sz="2400" b="0" i="1" smtClean="0">
                                  <a:latin typeface="Cambria Math" panose="02040503050406030204" pitchFamily="18" charset="0"/>
                                </a:rPr>
                              </m:ctrlPr>
                            </m:limLowPr>
                            <m:e>
                              <m:r>
                                <m:rPr>
                                  <m:sty m:val="p"/>
                                </m:rPr>
                                <a:rPr lang="en-US" sz="2400" b="0" i="0" smtClean="0">
                                  <a:latin typeface="Cambria Math" panose="02040503050406030204" pitchFamily="18" charset="0"/>
                                </a:rPr>
                                <m:t>max</m:t>
                              </m:r>
                            </m:e>
                            <m:lim>
                              <m:r>
                                <a:rPr lang="en-US" sz="2400" b="1" i="1" smtClean="0">
                                  <a:latin typeface="Cambria Math" panose="02040503050406030204" pitchFamily="18" charset="0"/>
                                </a:rPr>
                                <m:t>𝜶</m:t>
                              </m:r>
                            </m:lim>
                          </m:limLow>
                        </m:fName>
                        <m:e>
                          <m:r>
                            <a:rPr lang="en-US" sz="2400" b="0" i="1" smtClean="0">
                              <a:latin typeface="Cambria Math" panose="02040503050406030204" pitchFamily="18" charset="0"/>
                            </a:rPr>
                            <m:t>   </m:t>
                          </m:r>
                          <m:nary>
                            <m:naryPr>
                              <m:chr m:val="∑"/>
                              <m:ctrlPr>
                                <a:rPr lang="en-US" sz="2400" b="0" i="1" smtClean="0">
                                  <a:latin typeface="Cambria Math" panose="02040503050406030204" pitchFamily="18" charset="0"/>
                                </a:rPr>
                              </m:ctrlPr>
                            </m:naryPr>
                            <m:sub>
                              <m:r>
                                <a:rPr lang="en-US" sz="2400" b="0" i="1" smtClean="0">
                                  <a:latin typeface="Cambria Math" panose="02040503050406030204" pitchFamily="18" charset="0"/>
                                </a:rPr>
                                <m:t>𝑖</m:t>
                              </m:r>
                              <m:r>
                                <a:rPr lang="en-US" sz="2400" b="0" i="1" smtClean="0">
                                  <a:latin typeface="Cambria Math" panose="02040503050406030204" pitchFamily="18" charset="0"/>
                                </a:rPr>
                                <m:t>=1</m:t>
                              </m:r>
                            </m:sub>
                            <m:sup>
                              <m:r>
                                <a:rPr lang="en-US" sz="2400" b="0" i="1" smtClean="0">
                                  <a:latin typeface="Cambria Math" panose="02040503050406030204" pitchFamily="18" charset="0"/>
                                </a:rPr>
                                <m:t>𝑛</m:t>
                              </m:r>
                            </m:sup>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𝛼</m:t>
                                  </m:r>
                                </m:e>
                                <m:sub>
                                  <m:r>
                                    <a:rPr lang="en-US" sz="2400" b="0" i="1" smtClean="0">
                                      <a:latin typeface="Cambria Math" panose="02040503050406030204" pitchFamily="18" charset="0"/>
                                    </a:rPr>
                                    <m:t>𝑖</m:t>
                                  </m:r>
                                </m:sub>
                              </m:sSub>
                            </m:e>
                          </m:nary>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2</m:t>
                              </m:r>
                            </m:den>
                          </m:f>
                          <m:nary>
                            <m:naryPr>
                              <m:chr m:val="∑"/>
                              <m:ctrlPr>
                                <a:rPr lang="en-US" sz="2400" b="0" i="1" smtClean="0">
                                  <a:latin typeface="Cambria Math" panose="02040503050406030204" pitchFamily="18" charset="0"/>
                                </a:rPr>
                              </m:ctrlPr>
                            </m:naryPr>
                            <m:sub>
                              <m:r>
                                <m:rPr>
                                  <m:brk m:alnAt="23"/>
                                </m:rPr>
                                <a:rPr lang="en-US" sz="2400" b="0" i="1" smtClean="0">
                                  <a:latin typeface="Cambria Math" panose="02040503050406030204" pitchFamily="18" charset="0"/>
                                </a:rPr>
                                <m:t>𝑖</m:t>
                              </m:r>
                              <m:r>
                                <a:rPr lang="en-US" sz="2400" b="0" i="1" smtClean="0">
                                  <a:latin typeface="Cambria Math" panose="02040503050406030204" pitchFamily="18" charset="0"/>
                                </a:rPr>
                                <m:t>=1</m:t>
                              </m:r>
                            </m:sub>
                            <m:sup>
                              <m:r>
                                <a:rPr lang="en-US" sz="2400" b="0" i="1" smtClean="0">
                                  <a:latin typeface="Cambria Math" panose="02040503050406030204" pitchFamily="18" charset="0"/>
                                </a:rPr>
                                <m:t>𝑛</m:t>
                              </m:r>
                            </m:sup>
                            <m:e>
                              <m:nary>
                                <m:naryPr>
                                  <m:chr m:val="∑"/>
                                  <m:ctrlPr>
                                    <a:rPr lang="en-US" sz="2400" b="0" i="1" smtClean="0">
                                      <a:latin typeface="Cambria Math" panose="02040503050406030204" pitchFamily="18" charset="0"/>
                                    </a:rPr>
                                  </m:ctrlPr>
                                </m:naryPr>
                                <m:sub>
                                  <m:r>
                                    <m:rPr>
                                      <m:brk m:alnAt="23"/>
                                    </m:rPr>
                                    <a:rPr lang="en-US" sz="2400" b="0" i="1" smtClean="0">
                                      <a:latin typeface="Cambria Math" panose="02040503050406030204" pitchFamily="18" charset="0"/>
                                    </a:rPr>
                                    <m:t>𝑗</m:t>
                                  </m:r>
                                  <m:r>
                                    <a:rPr lang="en-US" sz="2400" i="1">
                                      <a:latin typeface="Cambria Math" panose="02040503050406030204" pitchFamily="18" charset="0"/>
                                    </a:rPr>
                                    <m:t>=</m:t>
                                  </m:r>
                                  <m:r>
                                    <a:rPr lang="en-US" sz="2400" b="0" i="1" smtClean="0">
                                      <a:latin typeface="Cambria Math" panose="02040503050406030204" pitchFamily="18" charset="0"/>
                                    </a:rPr>
                                    <m:t>1</m:t>
                                  </m:r>
                                </m:sub>
                                <m:sup>
                                  <m:r>
                                    <a:rPr lang="en-US" sz="2400" b="0" i="1" smtClean="0">
                                      <a:latin typeface="Cambria Math" panose="02040503050406030204" pitchFamily="18" charset="0"/>
                                    </a:rPr>
                                    <m:t>𝑛</m:t>
                                  </m:r>
                                </m:sup>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𝛼</m:t>
                                      </m:r>
                                    </m:e>
                                    <m:sub>
                                      <m:r>
                                        <a:rPr lang="en-US" sz="2400" b="0" i="1" smtClean="0">
                                          <a:latin typeface="Cambria Math" panose="02040503050406030204" pitchFamily="18" charset="0"/>
                                        </a:rPr>
                                        <m:t>𝑖</m:t>
                                      </m:r>
                                    </m:sub>
                                  </m:sSub>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𝛼</m:t>
                                      </m:r>
                                    </m:e>
                                    <m:sub>
                                      <m:r>
                                        <a:rPr lang="en-US" sz="2400" b="0" i="1" smtClean="0">
                                          <a:latin typeface="Cambria Math" panose="02040503050406030204" pitchFamily="18" charset="0"/>
                                        </a:rPr>
                                        <m:t>𝑗</m:t>
                                      </m:r>
                                    </m:sub>
                                  </m:sSub>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𝑦</m:t>
                                      </m:r>
                                    </m:e>
                                    <m:sub>
                                      <m:r>
                                        <a:rPr lang="en-US" sz="2400" b="0" i="1" smtClean="0">
                                          <a:latin typeface="Cambria Math" panose="02040503050406030204" pitchFamily="18" charset="0"/>
                                        </a:rPr>
                                        <m:t>𝑖</m:t>
                                      </m:r>
                                    </m:sub>
                                  </m:sSub>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𝑦</m:t>
                                      </m:r>
                                    </m:e>
                                    <m:sub>
                                      <m:r>
                                        <a:rPr lang="en-US" sz="2400" b="0" i="1" smtClean="0">
                                          <a:latin typeface="Cambria Math" panose="02040503050406030204" pitchFamily="18" charset="0"/>
                                        </a:rPr>
                                        <m:t>𝑗</m:t>
                                      </m:r>
                                    </m:sub>
                                  </m:sSub>
                                  <m:r>
                                    <a:rPr lang="en-US" sz="2400" i="1">
                                      <a:latin typeface="Cambria Math" panose="02040503050406030204" pitchFamily="18" charset="0"/>
                                      <a:ea typeface="Cambria Math" panose="02040503050406030204" pitchFamily="18" charset="0"/>
                                    </a:rPr>
                                    <m:t>𝜙</m:t>
                                  </m:r>
                                  <m:sSup>
                                    <m:sSupPr>
                                      <m:ctrlPr>
                                        <a:rPr lang="en-US" sz="2400" b="0" i="1" smtClean="0">
                                          <a:latin typeface="Cambria Math" panose="02040503050406030204" pitchFamily="18" charset="0"/>
                                          <a:ea typeface="Cambria Math" panose="02040503050406030204" pitchFamily="18" charset="0"/>
                                        </a:rPr>
                                      </m:ctrlPr>
                                    </m:sSupPr>
                                    <m:e>
                                      <m:d>
                                        <m:dPr>
                                          <m:ctrlPr>
                                            <a:rPr lang="en-US" sz="2400" i="1">
                                              <a:latin typeface="Cambria Math" panose="02040503050406030204" pitchFamily="18" charset="0"/>
                                              <a:ea typeface="Cambria Math" panose="02040503050406030204" pitchFamily="18" charset="0"/>
                                            </a:rPr>
                                          </m:ctrlPr>
                                        </m:dPr>
                                        <m:e>
                                          <m:sSub>
                                            <m:sSubPr>
                                              <m:ctrlPr>
                                                <a:rPr lang="en-US" sz="2400" i="1">
                                                  <a:latin typeface="Cambria Math" panose="02040503050406030204" pitchFamily="18" charset="0"/>
                                                </a:rPr>
                                              </m:ctrlPr>
                                            </m:sSubPr>
                                            <m:e>
                                              <m:r>
                                                <a:rPr lang="en-US" sz="2400" b="1" i="1">
                                                  <a:latin typeface="Cambria Math" panose="02040503050406030204" pitchFamily="18" charset="0"/>
                                                </a:rPr>
                                                <m:t>𝒙</m:t>
                                              </m:r>
                                            </m:e>
                                            <m:sub>
                                              <m:r>
                                                <a:rPr lang="en-US" sz="2400" i="1">
                                                  <a:latin typeface="Cambria Math" panose="02040503050406030204" pitchFamily="18" charset="0"/>
                                                </a:rPr>
                                                <m:t>𝑖</m:t>
                                              </m:r>
                                            </m:sub>
                                          </m:sSub>
                                        </m:e>
                                      </m:d>
                                    </m:e>
                                    <m:sup>
                                      <m:r>
                                        <a:rPr lang="en-US" sz="2400" b="0" i="1" smtClean="0">
                                          <a:latin typeface="Cambria Math" panose="02040503050406030204" pitchFamily="18" charset="0"/>
                                        </a:rPr>
                                        <m:t>𝑇</m:t>
                                      </m:r>
                                    </m:sup>
                                  </m:sSup>
                                  <m:r>
                                    <a:rPr lang="en-US" sz="2400" i="1">
                                      <a:latin typeface="Cambria Math" panose="02040503050406030204" pitchFamily="18" charset="0"/>
                                      <a:ea typeface="Cambria Math" panose="02040503050406030204" pitchFamily="18" charset="0"/>
                                    </a:rPr>
                                    <m:t>𝜙</m:t>
                                  </m:r>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rPr>
                                      </m:ctrlPr>
                                    </m:sSubPr>
                                    <m:e>
                                      <m:r>
                                        <a:rPr lang="en-US" sz="2400" b="1" i="1">
                                          <a:latin typeface="Cambria Math" panose="02040503050406030204" pitchFamily="18" charset="0"/>
                                        </a:rPr>
                                        <m:t>𝒙</m:t>
                                      </m:r>
                                    </m:e>
                                    <m:sub>
                                      <m:r>
                                        <a:rPr lang="en-US" sz="2400" i="1">
                                          <a:latin typeface="Cambria Math" panose="02040503050406030204" pitchFamily="18" charset="0"/>
                                        </a:rPr>
                                        <m:t>𝑖</m:t>
                                      </m:r>
                                    </m:sub>
                                  </m:sSub>
                                  <m:r>
                                    <a:rPr lang="en-US" sz="2400" i="1">
                                      <a:latin typeface="Cambria Math" panose="02040503050406030204" pitchFamily="18" charset="0"/>
                                    </a:rPr>
                                    <m:t>)</m:t>
                                  </m:r>
                                </m:e>
                              </m:nary>
                            </m:e>
                          </m:nary>
                        </m:e>
                      </m:func>
                    </m:oMath>
                  </m:oMathPara>
                </a14:m>
                <a:endParaRPr lang="en-US" sz="2400" b="0" dirty="0" smtClean="0"/>
              </a:p>
              <a:p>
                <a:pPr>
                  <a:spcAft>
                    <a:spcPts val="600"/>
                  </a:spcAft>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rPr>
                        <m:t>  </m:t>
                      </m:r>
                      <m:r>
                        <a:rPr lang="en-US" sz="2400" b="0" i="1" smtClean="0">
                          <a:latin typeface="Cambria Math" panose="02040503050406030204" pitchFamily="18" charset="0"/>
                        </a:rPr>
                        <m:t>𝑠</m:t>
                      </m:r>
                      <m:r>
                        <a:rPr lang="en-US" sz="2400" b="0" i="1" smtClean="0">
                          <a:latin typeface="Cambria Math" panose="02040503050406030204" pitchFamily="18" charset="0"/>
                        </a:rPr>
                        <m:t>.</m:t>
                      </m:r>
                      <m:r>
                        <a:rPr lang="en-US" sz="2400" b="0" i="1" smtClean="0">
                          <a:latin typeface="Cambria Math" panose="02040503050406030204" pitchFamily="18" charset="0"/>
                        </a:rPr>
                        <m:t>𝑡</m:t>
                      </m:r>
                      <m:r>
                        <a:rPr lang="en-US" sz="2400" b="0" i="1" smtClean="0">
                          <a:latin typeface="Cambria Math" panose="02040503050406030204" pitchFamily="18" charset="0"/>
                        </a:rPr>
                        <m:t>.     </m:t>
                      </m:r>
                      <m:nary>
                        <m:naryPr>
                          <m:chr m:val="∑"/>
                          <m:ctrlPr>
                            <a:rPr lang="en-US" sz="2400" i="1">
                              <a:latin typeface="Cambria Math" panose="02040503050406030204" pitchFamily="18" charset="0"/>
                            </a:rPr>
                          </m:ctrlPr>
                        </m:naryPr>
                        <m:sub>
                          <m:r>
                            <m:rPr>
                              <m:brk m:alnAt="23"/>
                            </m:rPr>
                            <a:rPr lang="en-US" sz="2400" i="1">
                              <a:latin typeface="Cambria Math" panose="02040503050406030204" pitchFamily="18" charset="0"/>
                            </a:rPr>
                            <m:t>𝑖</m:t>
                          </m:r>
                          <m:r>
                            <a:rPr lang="en-US" sz="2400" i="1">
                              <a:latin typeface="Cambria Math" panose="02040503050406030204" pitchFamily="18" charset="0"/>
                            </a:rPr>
                            <m:t>=1</m:t>
                          </m:r>
                        </m:sub>
                        <m:sup>
                          <m:r>
                            <a:rPr lang="en-US" sz="2400" i="1">
                              <a:latin typeface="Cambria Math" panose="02040503050406030204" pitchFamily="18" charset="0"/>
                            </a:rPr>
                            <m:t>𝑛</m:t>
                          </m:r>
                        </m:sup>
                        <m:e>
                          <m:sSub>
                            <m:sSubPr>
                              <m:ctrlPr>
                                <a:rPr lang="en-US" sz="2400" i="1">
                                  <a:latin typeface="Cambria Math" panose="02040503050406030204" pitchFamily="18" charset="0"/>
                                </a:rPr>
                              </m:ctrlPr>
                            </m:sSubPr>
                            <m:e>
                              <m:r>
                                <a:rPr lang="en-US" sz="2400" i="1">
                                  <a:latin typeface="Cambria Math" panose="02040503050406030204" pitchFamily="18" charset="0"/>
                                </a:rPr>
                                <m:t>𝛼</m:t>
                              </m:r>
                            </m:e>
                            <m:sub>
                              <m:r>
                                <a:rPr lang="en-US" sz="2400" i="1">
                                  <a:latin typeface="Cambria Math" panose="02040503050406030204" pitchFamily="18" charset="0"/>
                                </a:rPr>
                                <m:t>𝑖</m:t>
                              </m:r>
                            </m:sub>
                          </m:sSub>
                          <m:sSub>
                            <m:sSubPr>
                              <m:ctrlPr>
                                <a:rPr lang="en-US" sz="2400" i="1">
                                  <a:latin typeface="Cambria Math" panose="02040503050406030204" pitchFamily="18" charset="0"/>
                                </a:rPr>
                              </m:ctrlPr>
                            </m:sSubPr>
                            <m:e>
                              <m:r>
                                <a:rPr lang="en-US" sz="2400" i="1">
                                  <a:latin typeface="Cambria Math" panose="02040503050406030204" pitchFamily="18" charset="0"/>
                                </a:rPr>
                                <m:t>𝑦</m:t>
                              </m:r>
                            </m:e>
                            <m:sub>
                              <m:r>
                                <a:rPr lang="en-US" sz="2400" i="1">
                                  <a:latin typeface="Cambria Math" panose="02040503050406030204" pitchFamily="18" charset="0"/>
                                </a:rPr>
                                <m:t>𝑖</m:t>
                              </m:r>
                            </m:sub>
                          </m:sSub>
                        </m:e>
                      </m:nary>
                      <m:r>
                        <a:rPr lang="en-US" sz="2400" b="0" i="1" smtClean="0">
                          <a:latin typeface="Cambria Math" panose="02040503050406030204" pitchFamily="18" charset="0"/>
                        </a:rPr>
                        <m:t>=0,</m:t>
                      </m:r>
                    </m:oMath>
                  </m:oMathPara>
                </a14:m>
                <a:endParaRPr lang="en-US" sz="2400" b="0" dirty="0" smtClean="0"/>
              </a:p>
              <a:p>
                <a:pPr>
                  <a:spcAft>
                    <a:spcPts val="600"/>
                  </a:spcAft>
                </a:pPr>
                <a:r>
                  <a:rPr lang="en-US" sz="2400" b="0" dirty="0" smtClean="0"/>
                  <a:t>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0≤</m:t>
                        </m:r>
                        <m:r>
                          <a:rPr lang="en-US" sz="2400" b="0" i="1" smtClean="0">
                            <a:latin typeface="Cambria Math" panose="02040503050406030204" pitchFamily="18" charset="0"/>
                          </a:rPr>
                          <m:t>𝛼</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m:t>
                    </m:r>
                    <m:r>
                      <a:rPr lang="en-US" sz="2400" b="0" i="1" smtClean="0">
                        <a:latin typeface="Cambria Math" panose="02040503050406030204" pitchFamily="18" charset="0"/>
                      </a:rPr>
                      <m:t>𝐶</m:t>
                    </m:r>
                    <m:r>
                      <a:rPr lang="en-US" sz="2400" b="0" i="1" smtClean="0">
                        <a:latin typeface="Cambria Math" panose="02040503050406030204" pitchFamily="18" charset="0"/>
                      </a:rPr>
                      <m:t>, </m:t>
                    </m:r>
                    <m:r>
                      <a:rPr lang="en-US" sz="2400" b="0" i="1" smtClean="0">
                        <a:latin typeface="Cambria Math" panose="02040503050406030204" pitchFamily="18" charset="0"/>
                      </a:rPr>
                      <m:t>𝑖</m:t>
                    </m:r>
                    <m:r>
                      <a:rPr lang="en-US" sz="2400" b="0" i="1" smtClean="0">
                        <a:latin typeface="Cambria Math" panose="02040503050406030204" pitchFamily="18" charset="0"/>
                      </a:rPr>
                      <m:t>=1,…,</m:t>
                    </m:r>
                    <m:r>
                      <a:rPr lang="en-US" sz="2400" b="0" i="1" smtClean="0">
                        <a:latin typeface="Cambria Math" panose="02040503050406030204" pitchFamily="18" charset="0"/>
                      </a:rPr>
                      <m:t>𝑛</m:t>
                    </m:r>
                  </m:oMath>
                </a14:m>
                <a:endParaRPr lang="en-US" sz="2400" dirty="0"/>
              </a:p>
            </p:txBody>
          </p:sp>
        </mc:Choice>
        <mc:Fallback xmlns="">
          <p:sp>
            <p:nvSpPr>
              <p:cNvPr id="8" name="文本框 7"/>
              <p:cNvSpPr txBox="1">
                <a:spLocks noRot="1" noChangeAspect="1" noMove="1" noResize="1" noEditPoints="1" noAdjustHandles="1" noChangeArrowheads="1" noChangeShapeType="1" noTextEdit="1"/>
              </p:cNvSpPr>
              <p:nvPr/>
            </p:nvSpPr>
            <p:spPr>
              <a:xfrm>
                <a:off x="2230555" y="3702964"/>
                <a:ext cx="5944961" cy="2581476"/>
              </a:xfrm>
              <a:prstGeom prst="rect">
                <a:avLst/>
              </a:prstGeom>
              <a:blipFill>
                <a:blip r:embed="rId3"/>
                <a:stretch>
                  <a:fillRect b="-1179"/>
                </a:stretch>
              </a:blipFill>
            </p:spPr>
            <p:txBody>
              <a:bodyPr/>
              <a:lstStyle/>
              <a:p>
                <a:r>
                  <a:rPr lang="en-US">
                    <a:noFill/>
                  </a:rPr>
                  <a:t> </a:t>
                </a:r>
              </a:p>
            </p:txBody>
          </p:sp>
        </mc:Fallback>
      </mc:AlternateContent>
    </p:spTree>
    <p:extLst>
      <p:ext uri="{BB962C8B-B14F-4D97-AF65-F5344CB8AC3E}">
        <p14:creationId xmlns:p14="http://schemas.microsoft.com/office/powerpoint/2010/main" val="344264552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How to solve this problem?</a:t>
            </a:r>
          </a:p>
        </p:txBody>
      </p:sp>
      <p:sp>
        <p:nvSpPr>
          <p:cNvPr id="3" name="内容占位符 2"/>
          <p:cNvSpPr>
            <a:spLocks noGrp="1"/>
          </p:cNvSpPr>
          <p:nvPr>
            <p:ph idx="1"/>
          </p:nvPr>
        </p:nvSpPr>
        <p:spPr/>
        <p:txBody>
          <a:bodyPr/>
          <a:lstStyle/>
          <a:p>
            <a:r>
              <a:rPr lang="en-US" dirty="0" smtClean="0"/>
              <a:t>KKT conditions of dual problem</a:t>
            </a:r>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11/1/2018</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73</a:t>
            </a:fld>
            <a:endParaRPr lang="en-US"/>
          </a:p>
        </p:txBody>
      </p:sp>
      <mc:AlternateContent xmlns:mc="http://schemas.openxmlformats.org/markup-compatibility/2006" xmlns:a14="http://schemas.microsoft.com/office/drawing/2010/main">
        <mc:Choice Requires="a14">
          <p:sp>
            <p:nvSpPr>
              <p:cNvPr id="7" name="文本框 6"/>
              <p:cNvSpPr txBox="1"/>
              <p:nvPr/>
            </p:nvSpPr>
            <p:spPr>
              <a:xfrm>
                <a:off x="1289958" y="1469571"/>
                <a:ext cx="4207947" cy="2376548"/>
              </a:xfrm>
              <a:prstGeom prst="rect">
                <a:avLst/>
              </a:prstGeom>
              <a:noFill/>
            </p:spPr>
            <p:txBody>
              <a:bodyPr wrap="none" lIns="0" tIns="0" rIns="0" bIns="0" rtlCol="0">
                <a:spAutoFit/>
              </a:bodyPr>
              <a:lstStyle/>
              <a:p>
                <a:pPr/>
                <a14:m>
                  <m:oMathPara xmlns:m="http://schemas.openxmlformats.org/officeDocument/2006/math">
                    <m:oMathParaPr>
                      <m:jc m:val="left"/>
                    </m:oMathParaPr>
                    <m:oMath xmlns:m="http://schemas.openxmlformats.org/officeDocument/2006/math">
                      <m:d>
                        <m:dPr>
                          <m:begChr m:val="{"/>
                          <m:endChr m:val=""/>
                          <m:ctrlPr>
                            <a:rPr lang="en-US" sz="2400" i="1" smtClean="0">
                              <a:latin typeface="Cambria Math" panose="02040503050406030204" pitchFamily="18" charset="0"/>
                            </a:rPr>
                          </m:ctrlPr>
                        </m:dPr>
                        <m:e>
                          <m:eqArr>
                            <m:eqArrPr>
                              <m:ctrlPr>
                                <a:rPr lang="en-US" sz="2400" i="1" smtClean="0">
                                  <a:latin typeface="Cambria Math" panose="02040503050406030204" pitchFamily="18" charset="0"/>
                                </a:rPr>
                              </m:ctrlPr>
                            </m:eqArrPr>
                            <m:e>
                              <m:eqArr>
                                <m:eqArrPr>
                                  <m:ctrlPr>
                                    <a:rPr lang="en-US" sz="2400" i="1" smtClean="0">
                                      <a:latin typeface="Cambria Math" panose="02040503050406030204" pitchFamily="18" charset="0"/>
                                    </a:rPr>
                                  </m:ctrlPr>
                                </m:eqArrPr>
                                <m:e>
                                  <m:sSub>
                                    <m:sSubPr>
                                      <m:ctrlPr>
                                        <a:rPr lang="en-US" sz="2400" i="1">
                                          <a:latin typeface="Cambria Math" panose="02040503050406030204" pitchFamily="18" charset="0"/>
                                        </a:rPr>
                                      </m:ctrlPr>
                                    </m:sSubPr>
                                    <m:e>
                                      <m:r>
                                        <a:rPr lang="en-US" sz="2400" i="1">
                                          <a:latin typeface="Cambria Math" panose="02040503050406030204" pitchFamily="18" charset="0"/>
                                        </a:rPr>
                                        <m:t>𝛼</m:t>
                                      </m:r>
                                    </m:e>
                                    <m:sub>
                                      <m:r>
                                        <a:rPr lang="en-US" sz="2400" i="1">
                                          <a:latin typeface="Cambria Math" panose="02040503050406030204" pitchFamily="18" charset="0"/>
                                        </a:rPr>
                                        <m:t>𝑖</m:t>
                                      </m:r>
                                    </m:sub>
                                  </m:sSub>
                                  <m:d>
                                    <m:dPr>
                                      <m:begChr m:val="["/>
                                      <m:endChr m:val="]"/>
                                      <m:ctrlPr>
                                        <a:rPr lang="en-US" sz="2400" i="1">
                                          <a:latin typeface="Cambria Math" panose="02040503050406030204" pitchFamily="18" charset="0"/>
                                        </a:rPr>
                                      </m:ctrlPr>
                                    </m:dPr>
                                    <m:e>
                                      <m:r>
                                        <a:rPr lang="en-US" sz="2400" i="1">
                                          <a:latin typeface="Cambria Math" panose="02040503050406030204" pitchFamily="18" charset="0"/>
                                        </a:rPr>
                                        <m:t>1−</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𝜉</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𝑦</m:t>
                                          </m:r>
                                        </m:e>
                                        <m:sub>
                                          <m:r>
                                            <a:rPr lang="en-US" sz="2400" i="1">
                                              <a:latin typeface="Cambria Math" panose="02040503050406030204" pitchFamily="18" charset="0"/>
                                            </a:rPr>
                                            <m:t>𝑖</m:t>
                                          </m:r>
                                        </m:sub>
                                      </m:sSub>
                                      <m:d>
                                        <m:dPr>
                                          <m:ctrlPr>
                                            <a:rPr lang="en-US" sz="2400" i="1">
                                              <a:latin typeface="Cambria Math" panose="02040503050406030204" pitchFamily="18" charset="0"/>
                                            </a:rPr>
                                          </m:ctrlPr>
                                        </m:dPr>
                                        <m:e>
                                          <m:sSup>
                                            <m:sSupPr>
                                              <m:ctrlPr>
                                                <a:rPr lang="en-US" sz="2400" i="1">
                                                  <a:latin typeface="Cambria Math" panose="02040503050406030204" pitchFamily="18" charset="0"/>
                                                </a:rPr>
                                              </m:ctrlPr>
                                            </m:sSupPr>
                                            <m:e>
                                              <m:r>
                                                <a:rPr lang="en-US" sz="2400" i="1">
                                                  <a:latin typeface="Cambria Math" panose="02040503050406030204" pitchFamily="18" charset="0"/>
                                                </a:rPr>
                                                <m:t>𝑤</m:t>
                                              </m:r>
                                            </m:e>
                                            <m:sup>
                                              <m:r>
                                                <a:rPr lang="en-US" sz="2400" i="1">
                                                  <a:latin typeface="Cambria Math" panose="02040503050406030204" pitchFamily="18" charset="0"/>
                                                </a:rPr>
                                                <m:t>𝑇</m:t>
                                              </m:r>
                                            </m:sup>
                                          </m:sSup>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i="1">
                                                  <a:latin typeface="Cambria Math" panose="02040503050406030204" pitchFamily="18" charset="0"/>
                                                </a:rPr>
                                                <m:t>𝑖</m:t>
                                              </m:r>
                                            </m:sub>
                                          </m:sSub>
                                          <m:r>
                                            <a:rPr lang="en-US" sz="2400" i="1">
                                              <a:latin typeface="Cambria Math" panose="02040503050406030204" pitchFamily="18" charset="0"/>
                                            </a:rPr>
                                            <m:t>+</m:t>
                                          </m:r>
                                          <m:r>
                                            <a:rPr lang="en-US" sz="2400" i="1">
                                              <a:latin typeface="Cambria Math" panose="02040503050406030204" pitchFamily="18" charset="0"/>
                                            </a:rPr>
                                            <m:t>𝑏</m:t>
                                          </m:r>
                                        </m:e>
                                      </m:d>
                                    </m:e>
                                  </m:d>
                                  <m:r>
                                    <a:rPr lang="en-US" sz="2400" i="1">
                                      <a:latin typeface="Cambria Math" panose="02040503050406030204" pitchFamily="18" charset="0"/>
                                    </a:rPr>
                                    <m:t>=0</m:t>
                                  </m:r>
                                </m:e>
                                <m:e>
                                  <m:r>
                                    <a:rPr lang="en-US" sz="2400" i="1">
                                      <a:latin typeface="Cambria Math" panose="02040503050406030204" pitchFamily="18" charset="0"/>
                                    </a:rPr>
                                    <m:t>1−</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𝜉</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𝑦</m:t>
                                      </m:r>
                                    </m:e>
                                    <m:sub>
                                      <m:r>
                                        <a:rPr lang="en-US" sz="2400" i="1">
                                          <a:latin typeface="Cambria Math" panose="02040503050406030204" pitchFamily="18" charset="0"/>
                                        </a:rPr>
                                        <m:t>𝑖</m:t>
                                      </m:r>
                                    </m:sub>
                                  </m:sSub>
                                  <m:d>
                                    <m:dPr>
                                      <m:ctrlPr>
                                        <a:rPr lang="en-US" sz="2400" i="1">
                                          <a:latin typeface="Cambria Math" panose="02040503050406030204" pitchFamily="18" charset="0"/>
                                        </a:rPr>
                                      </m:ctrlPr>
                                    </m:dPr>
                                    <m:e>
                                      <m:sSup>
                                        <m:sSupPr>
                                          <m:ctrlPr>
                                            <a:rPr lang="en-US" sz="2400" i="1">
                                              <a:latin typeface="Cambria Math" panose="02040503050406030204" pitchFamily="18" charset="0"/>
                                            </a:rPr>
                                          </m:ctrlPr>
                                        </m:sSupPr>
                                        <m:e>
                                          <m:r>
                                            <a:rPr lang="en-US" sz="2400" i="1">
                                              <a:latin typeface="Cambria Math" panose="02040503050406030204" pitchFamily="18" charset="0"/>
                                            </a:rPr>
                                            <m:t>𝑤</m:t>
                                          </m:r>
                                        </m:e>
                                        <m:sup>
                                          <m:r>
                                            <a:rPr lang="en-US" sz="2400" i="1">
                                              <a:latin typeface="Cambria Math" panose="02040503050406030204" pitchFamily="18" charset="0"/>
                                            </a:rPr>
                                            <m:t>𝑇</m:t>
                                          </m:r>
                                        </m:sup>
                                      </m:sSup>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i="1">
                                              <a:latin typeface="Cambria Math" panose="02040503050406030204" pitchFamily="18" charset="0"/>
                                            </a:rPr>
                                            <m:t>𝑖</m:t>
                                          </m:r>
                                        </m:sub>
                                      </m:sSub>
                                      <m:r>
                                        <a:rPr lang="en-US" sz="2400" i="1">
                                          <a:latin typeface="Cambria Math" panose="02040503050406030204" pitchFamily="18" charset="0"/>
                                        </a:rPr>
                                        <m:t>+</m:t>
                                      </m:r>
                                      <m:r>
                                        <a:rPr lang="en-US" sz="2400" i="1">
                                          <a:latin typeface="Cambria Math" panose="02040503050406030204" pitchFamily="18" charset="0"/>
                                        </a:rPr>
                                        <m:t>𝑏</m:t>
                                      </m:r>
                                    </m:e>
                                  </m:d>
                                  <m:r>
                                    <a:rPr lang="en-US" sz="2400" i="1">
                                      <a:latin typeface="Cambria Math" panose="02040503050406030204" pitchFamily="18" charset="0"/>
                                    </a:rPr>
                                    <m:t>≤0</m:t>
                                  </m:r>
                                </m:e>
                                <m:e>
                                  <m:sSub>
                                    <m:sSubPr>
                                      <m:ctrlPr>
                                        <a:rPr lang="en-US" sz="2400" i="1">
                                          <a:latin typeface="Cambria Math" panose="02040503050406030204" pitchFamily="18" charset="0"/>
                                        </a:rPr>
                                      </m:ctrlPr>
                                    </m:sSubPr>
                                    <m:e>
                                      <m:r>
                                        <a:rPr lang="en-US" sz="2400" i="1">
                                          <a:latin typeface="Cambria Math" panose="02040503050406030204" pitchFamily="18" charset="0"/>
                                        </a:rPr>
                                        <m:t>𝛼</m:t>
                                      </m:r>
                                    </m:e>
                                    <m:sub>
                                      <m:r>
                                        <a:rPr lang="en-US" sz="2400" i="1">
                                          <a:latin typeface="Cambria Math" panose="02040503050406030204" pitchFamily="18" charset="0"/>
                                        </a:rPr>
                                        <m:t>𝑖</m:t>
                                      </m:r>
                                    </m:sub>
                                  </m:sSub>
                                  <m:r>
                                    <a:rPr lang="en-US" sz="2400" i="1">
                                      <a:latin typeface="Cambria Math" panose="02040503050406030204" pitchFamily="18" charset="0"/>
                                    </a:rPr>
                                    <m:t>≥0</m:t>
                                  </m:r>
                                </m:e>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𝜉</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≥0 </m:t>
                                  </m:r>
                                </m:e>
                              </m:eqArr>
                            </m:e>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𝜇</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≥0</m:t>
                              </m:r>
                            </m:e>
                            <m:e>
                              <m:sSub>
                                <m:sSubPr>
                                  <m:ctrlPr>
                                    <a:rPr lang="en-US" sz="2400" i="1">
                                      <a:latin typeface="Cambria Math" panose="02040503050406030204" pitchFamily="18" charset="0"/>
                                    </a:rPr>
                                  </m:ctrlPr>
                                </m:sSubPr>
                                <m:e>
                                  <m:r>
                                    <a:rPr lang="en-US" sz="2400" i="1">
                                      <a:latin typeface="Cambria Math" panose="02040503050406030204" pitchFamily="18" charset="0"/>
                                    </a:rPr>
                                    <m:t>𝜇</m:t>
                                  </m:r>
                                </m:e>
                                <m:sub>
                                  <m:r>
                                    <a:rPr lang="en-US" sz="2400" i="1">
                                      <a:latin typeface="Cambria Math" panose="02040503050406030204" pitchFamily="18" charset="0"/>
                                    </a:rPr>
                                    <m:t>𝑖</m:t>
                                  </m:r>
                                </m:sub>
                              </m:sSub>
                              <m:sSub>
                                <m:sSubPr>
                                  <m:ctrlPr>
                                    <a:rPr lang="en-US" sz="2400" i="1">
                                      <a:latin typeface="Cambria Math" panose="02040503050406030204" pitchFamily="18" charset="0"/>
                                    </a:rPr>
                                  </m:ctrlPr>
                                </m:sSubPr>
                                <m:e>
                                  <m:r>
                                    <a:rPr lang="en-US" sz="2400" i="1">
                                      <a:latin typeface="Cambria Math" panose="02040503050406030204" pitchFamily="18" charset="0"/>
                                    </a:rPr>
                                    <m:t>𝜉</m:t>
                                  </m:r>
                                </m:e>
                                <m:sub>
                                  <m:r>
                                    <a:rPr lang="en-US" sz="2400" i="1">
                                      <a:latin typeface="Cambria Math" panose="02040503050406030204" pitchFamily="18" charset="0"/>
                                    </a:rPr>
                                    <m:t>𝑖</m:t>
                                  </m:r>
                                </m:sub>
                              </m:sSub>
                              <m:r>
                                <a:rPr lang="en-US" sz="2400" i="1">
                                  <a:latin typeface="Cambria Math" panose="02040503050406030204" pitchFamily="18" charset="0"/>
                                </a:rPr>
                                <m:t>=0</m:t>
                              </m:r>
                            </m:e>
                          </m:eqArr>
                        </m:e>
                      </m:d>
                    </m:oMath>
                  </m:oMathPara>
                </a14:m>
                <a:endParaRPr lang="en-US" sz="2400" dirty="0"/>
              </a:p>
            </p:txBody>
          </p:sp>
        </mc:Choice>
        <mc:Fallback xmlns="">
          <p:sp>
            <p:nvSpPr>
              <p:cNvPr id="7" name="文本框 6"/>
              <p:cNvSpPr txBox="1">
                <a:spLocks noRot="1" noChangeAspect="1" noMove="1" noResize="1" noEditPoints="1" noAdjustHandles="1" noChangeArrowheads="1" noChangeShapeType="1" noTextEdit="1"/>
              </p:cNvSpPr>
              <p:nvPr/>
            </p:nvSpPr>
            <p:spPr>
              <a:xfrm>
                <a:off x="1289958" y="1469571"/>
                <a:ext cx="4207947" cy="2376548"/>
              </a:xfrm>
              <a:prstGeom prst="rect">
                <a:avLst/>
              </a:prstGeom>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14074322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Meaning of “support vectors” in SVMs</a:t>
            </a:r>
          </a:p>
        </p:txBody>
      </p:sp>
      <p:sp>
        <p:nvSpPr>
          <p:cNvPr id="3" name="内容占位符 2"/>
          <p:cNvSpPr>
            <a:spLocks noGrp="1"/>
          </p:cNvSpPr>
          <p:nvPr>
            <p:ph idx="1"/>
          </p:nvPr>
        </p:nvSpPr>
        <p:spPr/>
        <p:txBody>
          <a:bodyPr/>
          <a:lstStyle/>
          <a:p>
            <a:r>
              <a:rPr lang="en-US" dirty="0"/>
              <a:t>The SVM solution </a:t>
            </a:r>
            <a:r>
              <a:rPr lang="en-US" dirty="0" smtClean="0"/>
              <a:t>is </a:t>
            </a:r>
            <a:r>
              <a:rPr lang="en-US" dirty="0"/>
              <a:t>only determined by a subset of the training </a:t>
            </a:r>
            <a:r>
              <a:rPr lang="en-US" dirty="0" smtClean="0"/>
              <a:t>samples</a:t>
            </a:r>
          </a:p>
          <a:p>
            <a:r>
              <a:rPr lang="en-US" dirty="0"/>
              <a:t>These samples are called support </a:t>
            </a:r>
            <a:r>
              <a:rPr lang="en-US" dirty="0" smtClean="0"/>
              <a:t>vectors</a:t>
            </a:r>
          </a:p>
          <a:p>
            <a:r>
              <a:rPr lang="en-US" dirty="0"/>
              <a:t>All other training points do not affect the optimal solution, i.e</a:t>
            </a:r>
            <a:r>
              <a:rPr lang="en-US" dirty="0" smtClean="0"/>
              <a:t>., if </a:t>
            </a:r>
            <a:r>
              <a:rPr lang="en-US" dirty="0"/>
              <a:t>remove the other points and construct another SVM classifier on the reduced dataset, the optimal solution will be the same </a:t>
            </a:r>
          </a:p>
        </p:txBody>
      </p:sp>
      <p:sp>
        <p:nvSpPr>
          <p:cNvPr id="4" name="日期占位符 3"/>
          <p:cNvSpPr>
            <a:spLocks noGrp="1"/>
          </p:cNvSpPr>
          <p:nvPr>
            <p:ph type="dt" sz="half" idx="10"/>
          </p:nvPr>
        </p:nvSpPr>
        <p:spPr/>
        <p:txBody>
          <a:bodyPr/>
          <a:lstStyle/>
          <a:p>
            <a:fld id="{568E3CEA-F198-483E-B136-E6DE4D19DBBA}" type="datetime1">
              <a:rPr lang="en-US" smtClean="0"/>
              <a:t>11/1/2018</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74</a:t>
            </a:fld>
            <a:endParaRPr lang="en-US"/>
          </a:p>
        </p:txBody>
      </p:sp>
    </p:spTree>
    <p:extLst>
      <p:ext uri="{BB962C8B-B14F-4D97-AF65-F5344CB8AC3E}">
        <p14:creationId xmlns:p14="http://schemas.microsoft.com/office/powerpoint/2010/main" val="286467159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lang="en-US" sz="2800" dirty="0"/>
              <a:t>Visualization of how training data points are categorized</a:t>
            </a:r>
          </a:p>
        </p:txBody>
      </p:sp>
      <p:sp>
        <p:nvSpPr>
          <p:cNvPr id="3" name="内容占位符 2"/>
          <p:cNvSpPr>
            <a:spLocks noGrp="1"/>
          </p:cNvSpPr>
          <p:nvPr>
            <p:ph idx="1"/>
          </p:nvPr>
        </p:nvSpPr>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r>
              <a:rPr lang="en-US" dirty="0">
                <a:solidFill>
                  <a:srgbClr val="FF0000"/>
                </a:solidFill>
              </a:rPr>
              <a:t>Support vectors </a:t>
            </a:r>
            <a:r>
              <a:rPr lang="en-US" dirty="0"/>
              <a:t>are highlighted by the dotted orange lines</a:t>
            </a:r>
          </a:p>
        </p:txBody>
      </p:sp>
      <p:sp>
        <p:nvSpPr>
          <p:cNvPr id="4" name="日期占位符 3"/>
          <p:cNvSpPr>
            <a:spLocks noGrp="1"/>
          </p:cNvSpPr>
          <p:nvPr>
            <p:ph type="dt" sz="half" idx="10"/>
          </p:nvPr>
        </p:nvSpPr>
        <p:spPr/>
        <p:txBody>
          <a:bodyPr/>
          <a:lstStyle/>
          <a:p>
            <a:fld id="{568E3CEA-F198-483E-B136-E6DE4D19DBBA}" type="datetime1">
              <a:rPr lang="en-US" smtClean="0"/>
              <a:t>11/1/2018</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75</a:t>
            </a:fld>
            <a:endParaRPr lang="en-US"/>
          </a:p>
        </p:txBody>
      </p:sp>
      <p:pic>
        <p:nvPicPr>
          <p:cNvPr id="7" name="图片 6"/>
          <p:cNvPicPr>
            <a:picLocks noChangeAspect="1"/>
          </p:cNvPicPr>
          <p:nvPr/>
        </p:nvPicPr>
        <p:blipFill>
          <a:blip r:embed="rId2"/>
          <a:stretch>
            <a:fillRect/>
          </a:stretch>
        </p:blipFill>
        <p:spPr>
          <a:xfrm>
            <a:off x="1434702" y="1181780"/>
            <a:ext cx="6276975" cy="3743325"/>
          </a:xfrm>
          <a:prstGeom prst="rect">
            <a:avLst/>
          </a:prstGeom>
        </p:spPr>
      </p:pic>
    </p:spTree>
    <p:extLst>
      <p:ext uri="{BB962C8B-B14F-4D97-AF65-F5344CB8AC3E}">
        <p14:creationId xmlns:p14="http://schemas.microsoft.com/office/powerpoint/2010/main" val="226717008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Regularization</a:t>
            </a:r>
            <a:endParaRPr lang="en-US" dirty="0"/>
          </a:p>
        </p:txBody>
      </p:sp>
      <p:sp>
        <p:nvSpPr>
          <p:cNvPr id="3" name="内容占位符 2"/>
          <p:cNvSpPr>
            <a:spLocks noGrp="1"/>
          </p:cNvSpPr>
          <p:nvPr>
            <p:ph idx="1"/>
          </p:nvPr>
        </p:nvSpPr>
        <p:spPr/>
        <p:txBody>
          <a:bodyPr/>
          <a:lstStyle/>
          <a:p>
            <a:r>
              <a:rPr lang="en-US" dirty="0" smtClean="0"/>
              <a:t>Generalized optimization problem</a:t>
            </a:r>
          </a:p>
          <a:p>
            <a:pPr algn="ctr"/>
            <a:endParaRPr lang="en-US" dirty="0"/>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11/1/2018</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76</a:t>
            </a:fld>
            <a:endParaRPr lang="en-US"/>
          </a:p>
        </p:txBody>
      </p:sp>
      <mc:AlternateContent xmlns:mc="http://schemas.openxmlformats.org/markup-compatibility/2006" xmlns:a14="http://schemas.microsoft.com/office/drawing/2010/main">
        <mc:Choice Requires="a14">
          <p:sp>
            <p:nvSpPr>
              <p:cNvPr id="7" name="矩形 6"/>
              <p:cNvSpPr/>
              <p:nvPr/>
            </p:nvSpPr>
            <p:spPr>
              <a:xfrm>
                <a:off x="2260453" y="1325426"/>
                <a:ext cx="4373377" cy="110055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unc>
                        <m:funcPr>
                          <m:ctrlPr>
                            <a:rPr lang="en-US" sz="2400" i="1" smtClean="0">
                              <a:latin typeface="Cambria Math" panose="02040503050406030204" pitchFamily="18" charset="0"/>
                            </a:rPr>
                          </m:ctrlPr>
                        </m:funcPr>
                        <m:fName>
                          <m:limLow>
                            <m:limLowPr>
                              <m:ctrlPr>
                                <a:rPr lang="en-US" sz="2400" i="1">
                                  <a:latin typeface="Cambria Math" panose="02040503050406030204" pitchFamily="18" charset="0"/>
                                </a:rPr>
                              </m:ctrlPr>
                            </m:limLowPr>
                            <m:e>
                              <m:r>
                                <m:rPr>
                                  <m:sty m:val="p"/>
                                </m:rPr>
                                <a:rPr lang="en-US" sz="2400">
                                  <a:latin typeface="Cambria Math" panose="02040503050406030204" pitchFamily="18" charset="0"/>
                                </a:rPr>
                                <m:t>min</m:t>
                              </m:r>
                            </m:e>
                            <m:lim>
                              <m:r>
                                <a:rPr lang="en-US" sz="2400" i="1">
                                  <a:latin typeface="Cambria Math" panose="02040503050406030204" pitchFamily="18" charset="0"/>
                                </a:rPr>
                                <m:t>𝑓</m:t>
                              </m:r>
                            </m:lim>
                          </m:limLow>
                          <m:r>
                            <a:rPr lang="en-US" sz="2400" b="0" i="1" smtClean="0">
                              <a:latin typeface="Cambria Math" panose="02040503050406030204" pitchFamily="18" charset="0"/>
                            </a:rPr>
                            <m:t>   </m:t>
                          </m:r>
                        </m:fName>
                        <m:e>
                          <m:r>
                            <m:rPr>
                              <m:sty m:val="p"/>
                            </m:rPr>
                            <a:rPr lang="en-US" sz="2400">
                              <a:latin typeface="Cambria Math" panose="02040503050406030204" pitchFamily="18" charset="0"/>
                            </a:rPr>
                            <m:t>Ω</m:t>
                          </m:r>
                          <m:d>
                            <m:dPr>
                              <m:ctrlPr>
                                <a:rPr lang="en-US" sz="2400" i="1">
                                  <a:latin typeface="Cambria Math" panose="02040503050406030204" pitchFamily="18" charset="0"/>
                                </a:rPr>
                              </m:ctrlPr>
                            </m:dPr>
                            <m:e>
                              <m:r>
                                <a:rPr lang="en-US" sz="2400" i="1">
                                  <a:latin typeface="Cambria Math" panose="02040503050406030204" pitchFamily="18" charset="0"/>
                                </a:rPr>
                                <m:t>𝑓</m:t>
                              </m:r>
                            </m:e>
                          </m:d>
                          <m:r>
                            <a:rPr lang="en-US" sz="2400" i="1">
                              <a:latin typeface="Cambria Math" panose="02040503050406030204" pitchFamily="18" charset="0"/>
                            </a:rPr>
                            <m:t>+</m:t>
                          </m:r>
                          <m:r>
                            <a:rPr lang="en-US" sz="2400" i="1">
                              <a:latin typeface="Cambria Math" panose="02040503050406030204" pitchFamily="18" charset="0"/>
                            </a:rPr>
                            <m:t>𝐶</m:t>
                          </m:r>
                          <m:nary>
                            <m:naryPr>
                              <m:chr m:val="∑"/>
                              <m:ctrlPr>
                                <a:rPr lang="en-US" sz="2400" b="0" i="1" smtClean="0">
                                  <a:latin typeface="Cambria Math" panose="02040503050406030204" pitchFamily="18" charset="0"/>
                                </a:rPr>
                              </m:ctrlPr>
                            </m:naryPr>
                            <m:sub>
                              <m:r>
                                <a:rPr lang="en-US" sz="2400" b="0" i="1" smtClean="0">
                                  <a:latin typeface="Cambria Math" panose="02040503050406030204" pitchFamily="18" charset="0"/>
                                </a:rPr>
                                <m:t>𝑖</m:t>
                              </m:r>
                            </m:sub>
                            <m:sup>
                              <m:r>
                                <a:rPr lang="en-US" sz="2400" b="0" i="1" smtClean="0">
                                  <a:latin typeface="Cambria Math" panose="02040503050406030204" pitchFamily="18" charset="0"/>
                                </a:rPr>
                                <m:t>𝑛</m:t>
                              </m:r>
                            </m:sup>
                            <m:e>
                              <m:r>
                                <a:rPr lang="en-US" sz="2400" b="0" i="1" smtClean="0">
                                  <a:latin typeface="Cambria Math" panose="02040503050406030204" pitchFamily="18" charset="0"/>
                                  <a:ea typeface="Cambria Math" panose="02040503050406030204" pitchFamily="18" charset="0"/>
                                </a:rPr>
                                <m:t>ℓ(</m:t>
                              </m:r>
                              <m:r>
                                <a:rPr lang="en-US" sz="2400" b="0" i="1" smtClean="0">
                                  <a:latin typeface="Cambria Math" panose="02040503050406030204" pitchFamily="18" charset="0"/>
                                  <a:ea typeface="Cambria Math" panose="02040503050406030204" pitchFamily="18" charset="0"/>
                                </a:rPr>
                                <m:t>𝑓</m:t>
                              </m:r>
                              <m:d>
                                <m:dPr>
                                  <m:ctrlPr>
                                    <a:rPr lang="en-US" sz="2400" b="0" i="1" smtClean="0">
                                      <a:latin typeface="Cambria Math" panose="02040503050406030204" pitchFamily="18" charset="0"/>
                                      <a:ea typeface="Cambria Math" panose="02040503050406030204" pitchFamily="18" charset="0"/>
                                    </a:rPr>
                                  </m:ctrlPr>
                                </m:dPr>
                                <m:e>
                                  <m:sSub>
                                    <m:sSubPr>
                                      <m:ctrlPr>
                                        <a:rPr lang="en-US" sz="2400" b="0" i="1" smtClean="0">
                                          <a:latin typeface="Cambria Math" panose="02040503050406030204" pitchFamily="18" charset="0"/>
                                          <a:ea typeface="Cambria Math" panose="02040503050406030204" pitchFamily="18" charset="0"/>
                                        </a:rPr>
                                      </m:ctrlPr>
                                    </m:sSubPr>
                                    <m:e>
                                      <m:r>
                                        <a:rPr lang="en-US" sz="2400" b="1" i="1" smtClean="0">
                                          <a:latin typeface="Cambria Math" panose="02040503050406030204" pitchFamily="18" charset="0"/>
                                          <a:ea typeface="Cambria Math" panose="02040503050406030204" pitchFamily="18" charset="0"/>
                                        </a:rPr>
                                        <m:t>𝒙</m:t>
                                      </m:r>
                                    </m:e>
                                    <m:sub>
                                      <m:r>
                                        <a:rPr lang="en-US" sz="2400" b="0" i="1" smtClean="0">
                                          <a:latin typeface="Cambria Math" panose="02040503050406030204" pitchFamily="18" charset="0"/>
                                          <a:ea typeface="Cambria Math" panose="02040503050406030204" pitchFamily="18" charset="0"/>
                                        </a:rPr>
                                        <m:t>𝑖</m:t>
                                      </m:r>
                                    </m:sub>
                                  </m:sSub>
                                </m:e>
                              </m:d>
                              <m:r>
                                <a:rPr lang="en-US" sz="2400" b="0" i="1" smtClean="0">
                                  <a:latin typeface="Cambria Math" panose="02040503050406030204" pitchFamily="18" charset="0"/>
                                  <a:ea typeface="Cambria Math" panose="02040503050406030204" pitchFamily="18" charset="0"/>
                                </a:rPr>
                                <m:t>,</m:t>
                              </m:r>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𝑦</m:t>
                                  </m:r>
                                </m:e>
                                <m:sub>
                                  <m:r>
                                    <a:rPr lang="en-US" sz="2400" b="0" i="1" smtClean="0">
                                      <a:latin typeface="Cambria Math" panose="02040503050406030204" pitchFamily="18" charset="0"/>
                                      <a:ea typeface="Cambria Math" panose="02040503050406030204" pitchFamily="18" charset="0"/>
                                    </a:rPr>
                                    <m:t>𝑖</m:t>
                                  </m:r>
                                </m:sub>
                              </m:sSub>
                              <m:r>
                                <a:rPr lang="en-US" sz="2400" b="0" i="1" smtClean="0">
                                  <a:latin typeface="Cambria Math" panose="02040503050406030204" pitchFamily="18" charset="0"/>
                                  <a:ea typeface="Cambria Math" panose="02040503050406030204" pitchFamily="18" charset="0"/>
                                </a:rPr>
                                <m:t>)</m:t>
                              </m:r>
                            </m:e>
                          </m:nary>
                        </m:e>
                      </m:func>
                    </m:oMath>
                  </m:oMathPara>
                </a14:m>
                <a:endParaRPr lang="en-US" sz="2400" dirty="0"/>
              </a:p>
            </p:txBody>
          </p:sp>
        </mc:Choice>
        <mc:Fallback xmlns="">
          <p:sp>
            <p:nvSpPr>
              <p:cNvPr id="7" name="矩形 6"/>
              <p:cNvSpPr>
                <a:spLocks noRot="1" noChangeAspect="1" noMove="1" noResize="1" noEditPoints="1" noAdjustHandles="1" noChangeArrowheads="1" noChangeShapeType="1" noTextEdit="1"/>
              </p:cNvSpPr>
              <p:nvPr/>
            </p:nvSpPr>
            <p:spPr>
              <a:xfrm>
                <a:off x="2260453" y="1325426"/>
                <a:ext cx="4373377" cy="1100558"/>
              </a:xfrm>
              <a:prstGeom prst="rect">
                <a:avLst/>
              </a:prstGeom>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2773095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The orthogonal projection of a vector</a:t>
            </a:r>
          </a:p>
        </p:txBody>
      </p:sp>
      <p:sp>
        <p:nvSpPr>
          <p:cNvPr id="3" name="内容占位符 2"/>
          <p:cNvSpPr>
            <a:spLocks noGrp="1"/>
          </p:cNvSpPr>
          <p:nvPr>
            <p:ph idx="1"/>
          </p:nvPr>
        </p:nvSpPr>
        <p:spPr/>
        <p:txBody>
          <a:bodyPr/>
          <a:lstStyle/>
          <a:p>
            <a:r>
              <a:rPr lang="en-US" dirty="0"/>
              <a:t>Since this vector is in the same direction as </a:t>
            </a:r>
            <a:r>
              <a:rPr lang="en-US" b="1" i="1" dirty="0" smtClean="0">
                <a:latin typeface="Times New Roman" panose="02020603050405020304" pitchFamily="18" charset="0"/>
                <a:cs typeface="Times New Roman" panose="02020603050405020304" pitchFamily="18" charset="0"/>
              </a:rPr>
              <a:t>y</a:t>
            </a:r>
            <a:r>
              <a:rPr lang="en-US" dirty="0" smtClean="0"/>
              <a:t>, it </a:t>
            </a:r>
            <a:r>
              <a:rPr lang="en-US" dirty="0"/>
              <a:t>has the direction </a:t>
            </a:r>
            <a:r>
              <a:rPr lang="en-US" b="1" i="1" dirty="0" smtClean="0">
                <a:latin typeface="Times New Roman" panose="02020603050405020304" pitchFamily="18" charset="0"/>
                <a:cs typeface="Times New Roman" panose="02020603050405020304" pitchFamily="18" charset="0"/>
              </a:rPr>
              <a:t>u</a:t>
            </a:r>
            <a:endParaRPr lang="en-US" b="1" i="1" dirty="0">
              <a:latin typeface="Times New Roman" panose="02020603050405020304" pitchFamily="18" charset="0"/>
              <a:cs typeface="Times New Roman" panose="02020603050405020304" pitchFamily="18" charset="0"/>
            </a:endParaRPr>
          </a:p>
          <a:p>
            <a:endParaRPr lang="en-US" dirty="0" smtClean="0"/>
          </a:p>
          <a:p>
            <a:endParaRPr lang="en-US" dirty="0"/>
          </a:p>
          <a:p>
            <a:r>
              <a:rPr lang="en-US" dirty="0" smtClean="0"/>
              <a:t>It </a:t>
            </a:r>
            <a:r>
              <a:rPr lang="en-US" dirty="0"/>
              <a:t>allows us to compute the distance between </a:t>
            </a:r>
            <a:r>
              <a:rPr lang="en-US" b="1" i="1" dirty="0" smtClean="0">
                <a:latin typeface="Times New Roman" panose="02020603050405020304" pitchFamily="18" charset="0"/>
                <a:cs typeface="Times New Roman" panose="02020603050405020304" pitchFamily="18" charset="0"/>
              </a:rPr>
              <a:t>x</a:t>
            </a:r>
            <a:r>
              <a:rPr lang="en-US" dirty="0"/>
              <a:t> and the line which goes through </a:t>
            </a:r>
            <a:r>
              <a:rPr lang="en-US" b="1" i="1" dirty="0">
                <a:latin typeface="Times New Roman" panose="02020603050405020304" pitchFamily="18" charset="0"/>
                <a:cs typeface="Times New Roman" panose="02020603050405020304" pitchFamily="18" charset="0"/>
              </a:rPr>
              <a:t>y</a:t>
            </a:r>
            <a:r>
              <a:rPr lang="en-US" dirty="0"/>
              <a:t> </a:t>
            </a:r>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11/1/2018</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8</a:t>
            </a:fld>
            <a:endParaRPr lang="en-US"/>
          </a:p>
        </p:txBody>
      </p:sp>
      <mc:AlternateContent xmlns:mc="http://schemas.openxmlformats.org/markup-compatibility/2006" xmlns:a14="http://schemas.microsoft.com/office/drawing/2010/main">
        <mc:Choice Requires="a14">
          <p:sp>
            <p:nvSpPr>
              <p:cNvPr id="8" name="矩形 7"/>
              <p:cNvSpPr/>
              <p:nvPr/>
            </p:nvSpPr>
            <p:spPr>
              <a:xfrm>
                <a:off x="2400601" y="1578859"/>
                <a:ext cx="4443844" cy="77726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𝒖</m:t>
                      </m:r>
                      <m:r>
                        <a:rPr lang="en-US" sz="2400" b="0" i="1" smtClean="0">
                          <a:latin typeface="Cambria Math" panose="02040503050406030204" pitchFamily="18" charset="0"/>
                        </a:rPr>
                        <m:t>=</m:t>
                      </m:r>
                      <m:f>
                        <m:fPr>
                          <m:ctrlPr>
                            <a:rPr lang="en-US" sz="2400" i="1">
                              <a:latin typeface="Cambria Math" panose="02040503050406030204" pitchFamily="18" charset="0"/>
                            </a:rPr>
                          </m:ctrlPr>
                        </m:fPr>
                        <m:num>
                          <m:r>
                            <a:rPr lang="en-US" sz="2400" b="1" i="1" smtClean="0">
                              <a:latin typeface="Cambria Math" panose="02040503050406030204" pitchFamily="18" charset="0"/>
                            </a:rPr>
                            <m:t>𝒛</m:t>
                          </m:r>
                        </m:num>
                        <m:den>
                          <m:d>
                            <m:dPr>
                              <m:begChr m:val="‖"/>
                              <m:endChr m:val="‖"/>
                              <m:ctrlPr>
                                <a:rPr lang="en-US" sz="2400" i="1">
                                  <a:latin typeface="Cambria Math" panose="02040503050406030204" pitchFamily="18" charset="0"/>
                                </a:rPr>
                              </m:ctrlPr>
                            </m:dPr>
                            <m:e>
                              <m:r>
                                <a:rPr lang="en-US" sz="2400" b="1" i="1" smtClean="0">
                                  <a:latin typeface="Cambria Math" panose="02040503050406030204" pitchFamily="18" charset="0"/>
                                </a:rPr>
                                <m:t>𝒛</m:t>
                              </m:r>
                            </m:e>
                          </m:d>
                        </m:den>
                      </m:f>
                      <m:r>
                        <a:rPr lang="en-US" sz="2400" i="1">
                          <a:latin typeface="Cambria Math" panose="02040503050406030204" pitchFamily="18" charset="0"/>
                          <a:ea typeface="Cambria Math" panose="02040503050406030204" pitchFamily="18" charset="0"/>
                        </a:rPr>
                        <m:t>⇒</m:t>
                      </m:r>
                      <m:r>
                        <a:rPr lang="en-US" sz="2400" b="1" i="1">
                          <a:latin typeface="Cambria Math" panose="02040503050406030204" pitchFamily="18" charset="0"/>
                        </a:rPr>
                        <m:t>𝒛</m:t>
                      </m:r>
                      <m:r>
                        <a:rPr lang="en-US" sz="2400" b="1" i="0" smtClean="0">
                          <a:latin typeface="Cambria Math" panose="02040503050406030204" pitchFamily="18" charset="0"/>
                        </a:rPr>
                        <m:t>=</m:t>
                      </m:r>
                      <m:d>
                        <m:dPr>
                          <m:begChr m:val="‖"/>
                          <m:endChr m:val="‖"/>
                          <m:ctrlPr>
                            <a:rPr lang="en-US" sz="2400" i="1">
                              <a:latin typeface="Cambria Math" panose="02040503050406030204" pitchFamily="18" charset="0"/>
                            </a:rPr>
                          </m:ctrlPr>
                        </m:dPr>
                        <m:e>
                          <m:r>
                            <a:rPr lang="en-US" sz="2400" b="1" i="1">
                              <a:latin typeface="Cambria Math" panose="02040503050406030204" pitchFamily="18" charset="0"/>
                            </a:rPr>
                            <m:t>𝒛</m:t>
                          </m:r>
                        </m:e>
                      </m:d>
                      <m:r>
                        <a:rPr lang="en-US" sz="2400" b="1" i="1">
                          <a:latin typeface="Cambria Math" panose="02040503050406030204" pitchFamily="18" charset="0"/>
                        </a:rPr>
                        <m:t>𝒖</m:t>
                      </m:r>
                      <m:r>
                        <a:rPr lang="en-US" sz="2400" b="1" i="0" smtClean="0">
                          <a:latin typeface="Cambria Math" panose="02040503050406030204" pitchFamily="18" charset="0"/>
                        </a:rPr>
                        <m:t>=(</m:t>
                      </m:r>
                      <m:r>
                        <a:rPr lang="en-US" sz="2400" b="1" i="1">
                          <a:latin typeface="Cambria Math" panose="02040503050406030204" pitchFamily="18" charset="0"/>
                        </a:rPr>
                        <m:t>𝒖</m:t>
                      </m:r>
                      <m:r>
                        <a:rPr lang="en-US" sz="2400" i="1">
                          <a:latin typeface="Cambria Math" panose="02040503050406030204" pitchFamily="18" charset="0"/>
                          <a:ea typeface="Cambria Math" panose="02040503050406030204" pitchFamily="18" charset="0"/>
                        </a:rPr>
                        <m:t>∙</m:t>
                      </m:r>
                      <m:r>
                        <a:rPr lang="en-US" sz="2400" b="1" i="1">
                          <a:latin typeface="Cambria Math" panose="02040503050406030204" pitchFamily="18" charset="0"/>
                        </a:rPr>
                        <m:t>𝒙</m:t>
                      </m:r>
                      <m:r>
                        <a:rPr lang="en-US" sz="2400" b="1" i="0" smtClean="0">
                          <a:latin typeface="Cambria Math" panose="02040503050406030204" pitchFamily="18" charset="0"/>
                        </a:rPr>
                        <m:t>)</m:t>
                      </m:r>
                      <m:r>
                        <a:rPr lang="en-US" sz="2400" b="1" i="1">
                          <a:latin typeface="Cambria Math" panose="02040503050406030204" pitchFamily="18" charset="0"/>
                        </a:rPr>
                        <m:t>𝒖</m:t>
                      </m:r>
                    </m:oMath>
                  </m:oMathPara>
                </a14:m>
                <a:endParaRPr lang="en-US" sz="2400" i="1" dirty="0"/>
              </a:p>
            </p:txBody>
          </p:sp>
        </mc:Choice>
        <mc:Fallback xmlns="">
          <p:sp>
            <p:nvSpPr>
              <p:cNvPr id="8" name="矩形 7"/>
              <p:cNvSpPr>
                <a:spLocks noRot="1" noChangeAspect="1" noMove="1" noResize="1" noEditPoints="1" noAdjustHandles="1" noChangeArrowheads="1" noChangeShapeType="1" noTextEdit="1"/>
              </p:cNvSpPr>
              <p:nvPr/>
            </p:nvSpPr>
            <p:spPr>
              <a:xfrm>
                <a:off x="2400601" y="1578859"/>
                <a:ext cx="4443844" cy="777264"/>
              </a:xfrm>
              <a:prstGeom prst="rect">
                <a:avLst/>
              </a:prstGeom>
              <a:blipFill>
                <a:blip r:embed="rId2"/>
                <a:stretch>
                  <a:fillRect/>
                </a:stretch>
              </a:blipFill>
            </p:spPr>
            <p:txBody>
              <a:bodyPr/>
              <a:lstStyle/>
              <a:p>
                <a:r>
                  <a:rPr lang="en-US">
                    <a:noFill/>
                  </a:rPr>
                  <a:t> </a:t>
                </a:r>
              </a:p>
            </p:txBody>
          </p:sp>
        </mc:Fallback>
      </mc:AlternateContent>
      <p:pic>
        <p:nvPicPr>
          <p:cNvPr id="12" name="图片 11"/>
          <p:cNvPicPr>
            <a:picLocks noChangeAspect="1"/>
          </p:cNvPicPr>
          <p:nvPr/>
        </p:nvPicPr>
        <p:blipFill>
          <a:blip r:embed="rId3"/>
          <a:stretch>
            <a:fillRect/>
          </a:stretch>
        </p:blipFill>
        <p:spPr>
          <a:xfrm>
            <a:off x="2677163" y="3575957"/>
            <a:ext cx="3909199" cy="2725270"/>
          </a:xfrm>
          <a:prstGeom prst="rect">
            <a:avLst/>
          </a:prstGeom>
        </p:spPr>
      </p:pic>
    </p:spTree>
    <p:extLst>
      <p:ext uri="{BB962C8B-B14F-4D97-AF65-F5344CB8AC3E}">
        <p14:creationId xmlns:p14="http://schemas.microsoft.com/office/powerpoint/2010/main" val="26802897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T</a:t>
            </a:r>
            <a:r>
              <a:rPr lang="en-US" dirty="0" smtClean="0"/>
              <a:t>he </a:t>
            </a:r>
            <a:r>
              <a:rPr lang="en-US" dirty="0"/>
              <a:t>equation of the hyperplane</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dirty="0" smtClean="0"/>
                  <a:t>You have learnt that an equation of a line is : </a:t>
                </a:r>
                <a:r>
                  <a:rPr lang="en-US" i="1" dirty="0" smtClean="0">
                    <a:latin typeface="Times New Roman" panose="02020603050405020304" pitchFamily="18" charset="0"/>
                    <a:cs typeface="Times New Roman" panose="02020603050405020304" pitchFamily="18" charset="0"/>
                  </a:rPr>
                  <a:t>y </a:t>
                </a:r>
                <a:r>
                  <a:rPr lang="en-US" dirty="0" smtClean="0">
                    <a:latin typeface="Times New Roman" panose="02020603050405020304" pitchFamily="18" charset="0"/>
                    <a:cs typeface="Times New Roman" panose="02020603050405020304" pitchFamily="18" charset="0"/>
                  </a:rPr>
                  <a:t>= </a:t>
                </a:r>
                <a:r>
                  <a:rPr lang="en-US" i="1" dirty="0" smtClean="0">
                    <a:latin typeface="Times New Roman" panose="02020603050405020304" pitchFamily="18" charset="0"/>
                    <a:cs typeface="Times New Roman" panose="02020603050405020304" pitchFamily="18" charset="0"/>
                  </a:rPr>
                  <a:t>ax </a:t>
                </a:r>
                <a:r>
                  <a:rPr lang="en-US" dirty="0" smtClean="0">
                    <a:latin typeface="Times New Roman" panose="02020603050405020304" pitchFamily="18" charset="0"/>
                    <a:cs typeface="Times New Roman" panose="02020603050405020304" pitchFamily="18" charset="0"/>
                  </a:rPr>
                  <a:t>+ </a:t>
                </a:r>
                <a:r>
                  <a:rPr lang="en-US" i="1" dirty="0" smtClean="0">
                    <a:latin typeface="Times New Roman" panose="02020603050405020304" pitchFamily="18" charset="0"/>
                    <a:cs typeface="Times New Roman" panose="02020603050405020304" pitchFamily="18" charset="0"/>
                  </a:rPr>
                  <a:t>b</a:t>
                </a:r>
              </a:p>
              <a:p>
                <a:r>
                  <a:rPr lang="en-US" dirty="0"/>
                  <a:t>However when reading about hyperplane, you will often find that the equation of an hyperplane is defined </a:t>
                </a:r>
                <a:r>
                  <a:rPr lang="en-US" dirty="0" smtClean="0"/>
                  <a:t>by </a:t>
                </a:r>
              </a:p>
              <a:p>
                <a:pPr algn="ctr"/>
                <a14:m>
                  <m:oMath xmlns:m="http://schemas.openxmlformats.org/officeDocument/2006/math">
                    <m:sSup>
                      <m:sSupPr>
                        <m:ctrlPr>
                          <a:rPr lang="en-US" b="0" i="1" smtClean="0">
                            <a:latin typeface="Cambria Math" panose="02040503050406030204" pitchFamily="18" charset="0"/>
                          </a:rPr>
                        </m:ctrlPr>
                      </m:sSupPr>
                      <m:e>
                        <m:r>
                          <a:rPr lang="en-US" b="1" i="1" smtClean="0">
                            <a:latin typeface="Cambria Math" panose="02040503050406030204" pitchFamily="18" charset="0"/>
                          </a:rPr>
                          <m:t>𝒘</m:t>
                        </m:r>
                      </m:e>
                      <m:sup>
                        <m:r>
                          <a:rPr lang="en-US" b="0" i="1" smtClean="0">
                            <a:latin typeface="Cambria Math" panose="02040503050406030204" pitchFamily="18" charset="0"/>
                          </a:rPr>
                          <m:t>𝑇</m:t>
                        </m:r>
                      </m:sup>
                    </m:sSup>
                    <m:r>
                      <a:rPr lang="en-US" b="1" i="1" smtClean="0">
                        <a:latin typeface="Cambria Math" panose="02040503050406030204" pitchFamily="18" charset="0"/>
                      </a:rPr>
                      <m:t>𝒙</m:t>
                    </m:r>
                    <m:r>
                      <a:rPr lang="en-US" b="0" i="1" smtClean="0">
                        <a:latin typeface="Cambria Math" panose="02040503050406030204" pitchFamily="18" charset="0"/>
                      </a:rPr>
                      <m:t>=0</m:t>
                    </m:r>
                  </m:oMath>
                </a14:m>
                <a:endParaRPr lang="en-US" dirty="0" smtClean="0"/>
              </a:p>
              <a:p>
                <a:endParaRPr lang="en-US" dirty="0" smtClean="0"/>
              </a:p>
              <a:p>
                <a:endParaRPr lang="en-US" dirty="0"/>
              </a:p>
              <a:p>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680"/>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11/1/2018</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9</a:t>
            </a:fld>
            <a:endParaRPr lang="en-US"/>
          </a:p>
        </p:txBody>
      </p:sp>
      <p:sp>
        <p:nvSpPr>
          <p:cNvPr id="11" name="矩形 10"/>
          <p:cNvSpPr/>
          <p:nvPr/>
        </p:nvSpPr>
        <p:spPr>
          <a:xfrm>
            <a:off x="1521459" y="2788730"/>
            <a:ext cx="5868488" cy="480131"/>
          </a:xfrm>
          <a:prstGeom prst="rect">
            <a:avLst/>
          </a:prstGeom>
        </p:spPr>
        <p:txBody>
          <a:bodyPr wrap="square">
            <a:spAutoFit/>
          </a:bodyPr>
          <a:lstStyle/>
          <a:p>
            <a:pPr marL="91440" lvl="0" indent="-91440" defTabSz="914400">
              <a:lnSpc>
                <a:spcPct val="90000"/>
              </a:lnSpc>
              <a:spcBef>
                <a:spcPts val="1200"/>
              </a:spcBef>
              <a:spcAft>
                <a:spcPts val="200"/>
              </a:spcAft>
              <a:buClr>
                <a:srgbClr val="E48312"/>
              </a:buClr>
              <a:buSzPct val="100000"/>
              <a:buFont typeface="Calibri" panose="020F0502020204030204" pitchFamily="34" charset="0"/>
              <a:buChar char=" "/>
            </a:pPr>
            <a:r>
              <a:rPr lang="en-US" sz="2800" dirty="0">
                <a:solidFill>
                  <a:srgbClr val="FF0000"/>
                </a:solidFill>
              </a:rPr>
              <a:t>How does these two forms relate ?</a:t>
            </a:r>
          </a:p>
        </p:txBody>
      </p:sp>
      <p:pic>
        <p:nvPicPr>
          <p:cNvPr id="12" name="Picture 6" descr="http://img3.redocn.com/20120415/Redocn_2012041504082874.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4400" b="6720"/>
          <a:stretch/>
        </p:blipFill>
        <p:spPr bwMode="auto">
          <a:xfrm>
            <a:off x="6047802" y="3541197"/>
            <a:ext cx="3081663" cy="284167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5" name="矩形 14"/>
              <p:cNvSpPr/>
              <p:nvPr/>
            </p:nvSpPr>
            <p:spPr>
              <a:xfrm>
                <a:off x="587829" y="3432475"/>
                <a:ext cx="5910942" cy="2959336"/>
              </a:xfrm>
              <a:prstGeom prst="rect">
                <a:avLst/>
              </a:prstGeom>
            </p:spPr>
            <p:txBody>
              <a:bodyPr wrap="square">
                <a:spAutoFit/>
              </a:bodyPr>
              <a:lstStyle/>
              <a:p>
                <a:pPr marL="91440" indent="-91440" defTabSz="914400">
                  <a:lnSpc>
                    <a:spcPct val="90000"/>
                  </a:lnSpc>
                  <a:spcBef>
                    <a:spcPts val="1200"/>
                  </a:spcBef>
                  <a:spcAft>
                    <a:spcPts val="200"/>
                  </a:spcAft>
                  <a:buClr>
                    <a:schemeClr val="accent1"/>
                  </a:buClr>
                  <a:buSzPct val="100000"/>
                  <a:buFont typeface="Calibri" panose="020F0502020204030204" pitchFamily="34" charset="0"/>
                  <a:buChar char=" "/>
                </a:pPr>
                <a:r>
                  <a:rPr lang="en-US" sz="2400" dirty="0" smtClean="0">
                    <a:solidFill>
                      <a:schemeClr val="tx1">
                        <a:lumMod val="75000"/>
                        <a:lumOff val="25000"/>
                      </a:schemeClr>
                    </a:solidFill>
                  </a:rPr>
                  <a:t>Note </a:t>
                </a:r>
                <a:r>
                  <a:rPr lang="en-US" sz="2400" dirty="0">
                    <a:solidFill>
                      <a:schemeClr val="tx1">
                        <a:lumMod val="75000"/>
                        <a:lumOff val="25000"/>
                      </a:schemeClr>
                    </a:solidFill>
                  </a:rPr>
                  <a:t>that</a:t>
                </a:r>
              </a:p>
              <a:p>
                <a:pPr algn="ctr"/>
                <a:r>
                  <a:rPr lang="en-US" sz="2400" i="1" dirty="0">
                    <a:latin typeface="Times New Roman" panose="02020603050405020304" pitchFamily="18" charset="0"/>
                    <a:cs typeface="Times New Roman" panose="02020603050405020304" pitchFamily="18" charset="0"/>
                  </a:rPr>
                  <a:t>y </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ax </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b</a:t>
                </a:r>
              </a:p>
              <a:p>
                <a:pPr marL="91440" indent="-91440" defTabSz="914400">
                  <a:lnSpc>
                    <a:spcPct val="90000"/>
                  </a:lnSpc>
                  <a:spcBef>
                    <a:spcPts val="1200"/>
                  </a:spcBef>
                  <a:spcAft>
                    <a:spcPts val="200"/>
                  </a:spcAft>
                  <a:buClr>
                    <a:schemeClr val="accent1"/>
                  </a:buClr>
                  <a:buSzPct val="100000"/>
                  <a:buFont typeface="Calibri" panose="020F0502020204030204" pitchFamily="34" charset="0"/>
                  <a:buChar char=" "/>
                </a:pPr>
                <a:r>
                  <a:rPr lang="en-US" sz="2400" dirty="0">
                    <a:solidFill>
                      <a:schemeClr val="tx1">
                        <a:lumMod val="75000"/>
                        <a:lumOff val="25000"/>
                      </a:schemeClr>
                    </a:solidFill>
                  </a:rPr>
                  <a:t>is the same thing </a:t>
                </a:r>
                <a:r>
                  <a:rPr lang="en-US" sz="2400" dirty="0" smtClean="0">
                    <a:solidFill>
                      <a:schemeClr val="tx1">
                        <a:lumMod val="75000"/>
                        <a:lumOff val="25000"/>
                      </a:schemeClr>
                    </a:solidFill>
                  </a:rPr>
                  <a:t>as</a:t>
                </a:r>
              </a:p>
              <a:p>
                <a:pPr marL="91440" indent="-91440" algn="ctr" defTabSz="914400">
                  <a:lnSpc>
                    <a:spcPct val="90000"/>
                  </a:lnSpc>
                  <a:spcBef>
                    <a:spcPts val="1200"/>
                  </a:spcBef>
                  <a:spcAft>
                    <a:spcPts val="200"/>
                  </a:spcAft>
                  <a:buClr>
                    <a:schemeClr val="accent1"/>
                  </a:buClr>
                  <a:buSzPct val="100000"/>
                  <a:buFont typeface="Calibri" panose="020F0502020204030204" pitchFamily="34" charset="0"/>
                  <a:buChar char=" "/>
                </a:pPr>
                <a:r>
                  <a:rPr lang="en-US" sz="2400" i="1" dirty="0">
                    <a:latin typeface="Times New Roman" panose="02020603050405020304" pitchFamily="18" charset="0"/>
                    <a:cs typeface="Times New Roman" panose="02020603050405020304" pitchFamily="18" charset="0"/>
                  </a:rPr>
                  <a:t>y </a:t>
                </a:r>
                <a:r>
                  <a:rPr lang="en-US" sz="2400" dirty="0">
                    <a:latin typeface="Times New Roman" panose="02020603050405020304" pitchFamily="18" charset="0"/>
                    <a:cs typeface="Times New Roman" panose="02020603050405020304" pitchFamily="18" charset="0"/>
                  </a:rPr>
                  <a:t>–</a:t>
                </a:r>
                <a:r>
                  <a:rPr lang="en-US" sz="2400" dirty="0" smtClean="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ax </a:t>
                </a:r>
                <a:r>
                  <a:rPr lang="en-US" sz="2400" dirty="0" smtClean="0">
                    <a:latin typeface="Times New Roman" panose="02020603050405020304" pitchFamily="18" charset="0"/>
                    <a:cs typeface="Times New Roman" panose="02020603050405020304" pitchFamily="18" charset="0"/>
                  </a:rPr>
                  <a:t>– </a:t>
                </a:r>
                <a:r>
                  <a:rPr lang="en-US" sz="2400" i="1" dirty="0" smtClean="0">
                    <a:latin typeface="Times New Roman" panose="02020603050405020304" pitchFamily="18" charset="0"/>
                    <a:cs typeface="Times New Roman" panose="02020603050405020304" pitchFamily="18" charset="0"/>
                  </a:rPr>
                  <a:t>b</a:t>
                </a:r>
                <a:r>
                  <a:rPr lang="en-US" sz="2400" dirty="0" smtClean="0">
                    <a:latin typeface="Times New Roman" panose="02020603050405020304" pitchFamily="18" charset="0"/>
                    <a:cs typeface="Times New Roman" panose="02020603050405020304" pitchFamily="18" charset="0"/>
                  </a:rPr>
                  <a:t> = 0</a:t>
                </a:r>
                <a:endParaRPr lang="en-US" sz="2400" i="1" dirty="0">
                  <a:latin typeface="Times New Roman" panose="02020603050405020304" pitchFamily="18" charset="0"/>
                  <a:cs typeface="Times New Roman" panose="02020603050405020304" pitchFamily="18" charset="0"/>
                </a:endParaRPr>
              </a:p>
              <a:p>
                <a:pPr marL="91440" indent="-91440" defTabSz="914400">
                  <a:lnSpc>
                    <a:spcPct val="90000"/>
                  </a:lnSpc>
                  <a:spcBef>
                    <a:spcPts val="1200"/>
                  </a:spcBef>
                  <a:spcAft>
                    <a:spcPts val="200"/>
                  </a:spcAft>
                  <a:buClr>
                    <a:schemeClr val="accent1"/>
                  </a:buClr>
                  <a:buSzPct val="100000"/>
                  <a:buFont typeface="Calibri" panose="020F0502020204030204" pitchFamily="34" charset="0"/>
                  <a:buChar char=" "/>
                </a:pPr>
                <a:r>
                  <a:rPr lang="en-US" sz="2400" dirty="0">
                    <a:solidFill>
                      <a:schemeClr val="tx1">
                        <a:lumMod val="75000"/>
                        <a:lumOff val="25000"/>
                      </a:schemeClr>
                    </a:solidFill>
                  </a:rPr>
                  <a:t>Given two vectors </a:t>
                </a:r>
                <a14:m>
                  <m:oMath xmlns:m="http://schemas.openxmlformats.org/officeDocument/2006/math">
                    <m:r>
                      <a:rPr lang="en-US" sz="2400" b="1" i="1" smtClean="0">
                        <a:solidFill>
                          <a:schemeClr val="tx1">
                            <a:lumMod val="75000"/>
                            <a:lumOff val="25000"/>
                          </a:schemeClr>
                        </a:solidFill>
                        <a:latin typeface="Cambria Math" panose="02040503050406030204" pitchFamily="18" charset="0"/>
                      </a:rPr>
                      <m:t>𝒘</m:t>
                    </m:r>
                    <m:r>
                      <a:rPr lang="en-US" sz="2400" b="1" i="0" smtClean="0">
                        <a:solidFill>
                          <a:schemeClr val="tx1">
                            <a:lumMod val="75000"/>
                            <a:lumOff val="25000"/>
                          </a:schemeClr>
                        </a:solidFill>
                        <a:latin typeface="Cambria Math" panose="02040503050406030204" pitchFamily="18" charset="0"/>
                      </a:rPr>
                      <m:t>=</m:t>
                    </m:r>
                    <m:d>
                      <m:dPr>
                        <m:ctrlPr>
                          <a:rPr lang="en-US" sz="2400" b="1" i="1" smtClean="0">
                            <a:solidFill>
                              <a:schemeClr val="tx1">
                                <a:lumMod val="75000"/>
                                <a:lumOff val="25000"/>
                              </a:schemeClr>
                            </a:solidFill>
                            <a:latin typeface="Cambria Math" panose="02040503050406030204" pitchFamily="18" charset="0"/>
                          </a:rPr>
                        </m:ctrlPr>
                      </m:dPr>
                      <m:e>
                        <m:m>
                          <m:mPr>
                            <m:mcs>
                              <m:mc>
                                <m:mcPr>
                                  <m:count m:val="1"/>
                                  <m:mcJc m:val="center"/>
                                </m:mcPr>
                              </m:mc>
                            </m:mcs>
                            <m:ctrlPr>
                              <a:rPr lang="en-US" sz="2400" b="1" i="1" smtClean="0">
                                <a:solidFill>
                                  <a:schemeClr val="tx1">
                                    <a:lumMod val="75000"/>
                                    <a:lumOff val="25000"/>
                                  </a:schemeClr>
                                </a:solidFill>
                                <a:latin typeface="Cambria Math" panose="02040503050406030204" pitchFamily="18" charset="0"/>
                              </a:rPr>
                            </m:ctrlPr>
                          </m:mPr>
                          <m:mr>
                            <m:e>
                              <m:r>
                                <m:rPr>
                                  <m:brk m:alnAt="7"/>
                                </m:rPr>
                                <a:rPr lang="en-US" sz="2400" b="1" i="1" smtClean="0">
                                  <a:solidFill>
                                    <a:schemeClr val="tx1">
                                      <a:lumMod val="75000"/>
                                      <a:lumOff val="25000"/>
                                    </a:schemeClr>
                                  </a:solidFill>
                                  <a:latin typeface="Cambria Math" panose="02040503050406030204" pitchFamily="18" charset="0"/>
                                </a:rPr>
                                <m:t>−</m:t>
                              </m:r>
                              <m:r>
                                <a:rPr lang="en-US" sz="2400" b="0" i="1" smtClean="0">
                                  <a:solidFill>
                                    <a:schemeClr val="tx1">
                                      <a:lumMod val="75000"/>
                                      <a:lumOff val="25000"/>
                                    </a:schemeClr>
                                  </a:solidFill>
                                  <a:latin typeface="Cambria Math" panose="02040503050406030204" pitchFamily="18" charset="0"/>
                                </a:rPr>
                                <m:t>𝑏</m:t>
                              </m:r>
                            </m:e>
                          </m:mr>
                          <m:mr>
                            <m:e>
                              <m:r>
                                <a:rPr lang="en-US" sz="2400" b="1" i="1" smtClean="0">
                                  <a:solidFill>
                                    <a:schemeClr val="tx1">
                                      <a:lumMod val="75000"/>
                                      <a:lumOff val="25000"/>
                                    </a:schemeClr>
                                  </a:solidFill>
                                  <a:latin typeface="Cambria Math" panose="02040503050406030204" pitchFamily="18" charset="0"/>
                                </a:rPr>
                                <m:t>−</m:t>
                              </m:r>
                              <m:r>
                                <a:rPr lang="en-US" sz="2400" b="0" i="1" smtClean="0">
                                  <a:solidFill>
                                    <a:schemeClr val="tx1">
                                      <a:lumMod val="75000"/>
                                      <a:lumOff val="25000"/>
                                    </a:schemeClr>
                                  </a:solidFill>
                                  <a:latin typeface="Cambria Math" panose="02040503050406030204" pitchFamily="18" charset="0"/>
                                </a:rPr>
                                <m:t>𝑎</m:t>
                              </m:r>
                            </m:e>
                          </m:mr>
                          <m:mr>
                            <m:e>
                              <m:r>
                                <a:rPr lang="en-US" sz="2400" b="0" i="1" smtClean="0">
                                  <a:solidFill>
                                    <a:schemeClr val="tx1">
                                      <a:lumMod val="75000"/>
                                      <a:lumOff val="25000"/>
                                    </a:schemeClr>
                                  </a:solidFill>
                                  <a:latin typeface="Cambria Math" panose="02040503050406030204" pitchFamily="18" charset="0"/>
                                </a:rPr>
                                <m:t>1</m:t>
                              </m:r>
                            </m:e>
                          </m:mr>
                        </m:m>
                      </m:e>
                    </m:d>
                  </m:oMath>
                </a14:m>
                <a:r>
                  <a:rPr lang="en-US" sz="2400" dirty="0" smtClean="0">
                    <a:solidFill>
                      <a:schemeClr val="tx1">
                        <a:lumMod val="75000"/>
                        <a:lumOff val="25000"/>
                      </a:schemeClr>
                    </a:solidFill>
                  </a:rPr>
                  <a:t> and </a:t>
                </a:r>
                <a14:m>
                  <m:oMath xmlns:m="http://schemas.openxmlformats.org/officeDocument/2006/math">
                    <m:r>
                      <a:rPr lang="en-US" sz="2400" b="1" i="1" smtClean="0">
                        <a:solidFill>
                          <a:schemeClr val="tx1">
                            <a:lumMod val="75000"/>
                            <a:lumOff val="25000"/>
                          </a:schemeClr>
                        </a:solidFill>
                        <a:latin typeface="Cambria Math" panose="02040503050406030204" pitchFamily="18" charset="0"/>
                      </a:rPr>
                      <m:t>𝒙</m:t>
                    </m:r>
                    <m:r>
                      <a:rPr lang="en-US" sz="2400" b="1" i="0" smtClean="0">
                        <a:solidFill>
                          <a:schemeClr val="tx1">
                            <a:lumMod val="75000"/>
                            <a:lumOff val="25000"/>
                          </a:schemeClr>
                        </a:solidFill>
                        <a:latin typeface="Cambria Math" panose="02040503050406030204" pitchFamily="18" charset="0"/>
                      </a:rPr>
                      <m:t>=</m:t>
                    </m:r>
                    <m:d>
                      <m:dPr>
                        <m:ctrlPr>
                          <a:rPr lang="en-US" sz="2400" b="1" i="1">
                            <a:solidFill>
                              <a:schemeClr val="tx1">
                                <a:lumMod val="75000"/>
                                <a:lumOff val="25000"/>
                              </a:schemeClr>
                            </a:solidFill>
                            <a:latin typeface="Cambria Math" panose="02040503050406030204" pitchFamily="18" charset="0"/>
                          </a:rPr>
                        </m:ctrlPr>
                      </m:dPr>
                      <m:e>
                        <m:m>
                          <m:mPr>
                            <m:mcs>
                              <m:mc>
                                <m:mcPr>
                                  <m:count m:val="1"/>
                                  <m:mcJc m:val="center"/>
                                </m:mcPr>
                              </m:mc>
                            </m:mcs>
                            <m:ctrlPr>
                              <a:rPr lang="en-US" sz="2400" b="1" i="1">
                                <a:solidFill>
                                  <a:schemeClr val="tx1">
                                    <a:lumMod val="75000"/>
                                    <a:lumOff val="25000"/>
                                  </a:schemeClr>
                                </a:solidFill>
                                <a:latin typeface="Cambria Math" panose="02040503050406030204" pitchFamily="18" charset="0"/>
                              </a:rPr>
                            </m:ctrlPr>
                          </m:mPr>
                          <m:mr>
                            <m:e>
                              <m:r>
                                <m:rPr>
                                  <m:brk m:alnAt="7"/>
                                </m:rPr>
                                <a:rPr lang="en-US" sz="2400" b="0" i="1" smtClean="0">
                                  <a:solidFill>
                                    <a:schemeClr val="tx1">
                                      <a:lumMod val="75000"/>
                                      <a:lumOff val="25000"/>
                                    </a:schemeClr>
                                  </a:solidFill>
                                  <a:latin typeface="Cambria Math" panose="02040503050406030204" pitchFamily="18" charset="0"/>
                                </a:rPr>
                                <m:t>1</m:t>
                              </m:r>
                            </m:e>
                          </m:mr>
                          <m:mr>
                            <m:e>
                              <m:r>
                                <a:rPr lang="en-US" sz="2400" b="0" i="1" smtClean="0">
                                  <a:solidFill>
                                    <a:schemeClr val="tx1">
                                      <a:lumMod val="75000"/>
                                      <a:lumOff val="25000"/>
                                    </a:schemeClr>
                                  </a:solidFill>
                                  <a:latin typeface="Cambria Math" panose="02040503050406030204" pitchFamily="18" charset="0"/>
                                </a:rPr>
                                <m:t>𝑥</m:t>
                              </m:r>
                            </m:e>
                          </m:mr>
                          <m:mr>
                            <m:e>
                              <m:r>
                                <a:rPr lang="en-US" sz="2400" b="0" i="1" smtClean="0">
                                  <a:solidFill>
                                    <a:schemeClr val="tx1">
                                      <a:lumMod val="75000"/>
                                      <a:lumOff val="25000"/>
                                    </a:schemeClr>
                                  </a:solidFill>
                                  <a:latin typeface="Cambria Math" panose="02040503050406030204" pitchFamily="18" charset="0"/>
                                </a:rPr>
                                <m:t>𝑦</m:t>
                              </m:r>
                            </m:e>
                          </m:mr>
                        </m:m>
                      </m:e>
                    </m:d>
                  </m:oMath>
                </a14:m>
                <a:endParaRPr lang="en-US" sz="2400" dirty="0">
                  <a:solidFill>
                    <a:schemeClr val="tx1">
                      <a:lumMod val="75000"/>
                      <a:lumOff val="25000"/>
                    </a:schemeClr>
                  </a:solidFill>
                </a:endParaRPr>
              </a:p>
            </p:txBody>
          </p:sp>
        </mc:Choice>
        <mc:Fallback xmlns="">
          <p:sp>
            <p:nvSpPr>
              <p:cNvPr id="15" name="矩形 14"/>
              <p:cNvSpPr>
                <a:spLocks noRot="1" noChangeAspect="1" noMove="1" noResize="1" noEditPoints="1" noAdjustHandles="1" noChangeArrowheads="1" noChangeShapeType="1" noTextEdit="1"/>
              </p:cNvSpPr>
              <p:nvPr/>
            </p:nvSpPr>
            <p:spPr>
              <a:xfrm>
                <a:off x="587829" y="3432475"/>
                <a:ext cx="5910942" cy="2959336"/>
              </a:xfrm>
              <a:prstGeom prst="rect">
                <a:avLst/>
              </a:prstGeom>
              <a:blipFill>
                <a:blip r:embed="rId4"/>
                <a:stretch>
                  <a:fillRect t="-2881"/>
                </a:stretch>
              </a:blipFill>
            </p:spPr>
            <p:txBody>
              <a:bodyPr/>
              <a:lstStyle/>
              <a:p>
                <a:r>
                  <a:rPr lang="en-US">
                    <a:noFill/>
                  </a:rPr>
                  <a:t> </a:t>
                </a:r>
              </a:p>
            </p:txBody>
          </p:sp>
        </mc:Fallback>
      </mc:AlternateContent>
      <p:sp>
        <p:nvSpPr>
          <p:cNvPr id="17" name="线形标注 2(无边框) 16"/>
          <p:cNvSpPr/>
          <p:nvPr/>
        </p:nvSpPr>
        <p:spPr>
          <a:xfrm>
            <a:off x="5574843" y="2140837"/>
            <a:ext cx="2834520" cy="375557"/>
          </a:xfrm>
          <a:prstGeom prst="callout2">
            <a:avLst>
              <a:gd name="adj1" fmla="val 36142"/>
              <a:gd name="adj2" fmla="val 2612"/>
              <a:gd name="adj3" fmla="val 18750"/>
              <a:gd name="adj4" fmla="val -16667"/>
              <a:gd name="adj5" fmla="val 21196"/>
              <a:gd name="adj6" fmla="val -2896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Inner product/dot product</a:t>
            </a:r>
            <a:endParaRPr lang="en-US" dirty="0">
              <a:solidFill>
                <a:schemeClr val="tx1"/>
              </a:solidFill>
            </a:endParaRPr>
          </a:p>
        </p:txBody>
      </p:sp>
      <p:sp>
        <p:nvSpPr>
          <p:cNvPr id="13" name="圆角矩形 12"/>
          <p:cNvSpPr/>
          <p:nvPr/>
        </p:nvSpPr>
        <p:spPr>
          <a:xfrm>
            <a:off x="3967845" y="2139043"/>
            <a:ext cx="800100" cy="522514"/>
          </a:xfrm>
          <a:prstGeom prst="round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8883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25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p:bldP spid="17" grpId="0" animBg="1"/>
    </p:bldLst>
  </p:timing>
</p:sld>
</file>

<file path=ppt/theme/theme1.xml><?xml version="1.0" encoding="utf-8"?>
<a:theme xmlns:a="http://schemas.openxmlformats.org/drawingml/2006/main" name="回顾">
  <a:themeElements>
    <a:clrScheme name="回顾">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回顾">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回顾">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8388</TotalTime>
  <Words>2541</Words>
  <Application>Microsoft Office PowerPoint</Application>
  <PresentationFormat>全屏显示(4:3)</PresentationFormat>
  <Paragraphs>829</Paragraphs>
  <Slides>76</Slides>
  <Notes>7</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76</vt:i4>
      </vt:variant>
    </vt:vector>
  </HeadingPairs>
  <TitlesOfParts>
    <vt:vector size="84" baseType="lpstr">
      <vt:lpstr>Open Sans</vt:lpstr>
      <vt:lpstr>等线</vt:lpstr>
      <vt:lpstr>宋体</vt:lpstr>
      <vt:lpstr>Calibri</vt:lpstr>
      <vt:lpstr>Calibri Light</vt:lpstr>
      <vt:lpstr>Cambria Math</vt:lpstr>
      <vt:lpstr>Times New Roman</vt:lpstr>
      <vt:lpstr>回顾</vt:lpstr>
      <vt:lpstr>Support Vector Machine (SVM)</vt:lpstr>
      <vt:lpstr>What is a vector?</vt:lpstr>
      <vt:lpstr>The magnitude of a vector</vt:lpstr>
      <vt:lpstr>The direction of a vector</vt:lpstr>
      <vt:lpstr>The dot product</vt:lpstr>
      <vt:lpstr>The orthogonal projection of a vector</vt:lpstr>
      <vt:lpstr>The orthogonal projection of a vector</vt:lpstr>
      <vt:lpstr>The orthogonal projection of a vector</vt:lpstr>
      <vt:lpstr>The equation of the hyperplane</vt:lpstr>
      <vt:lpstr>The equation of the hyperplane</vt:lpstr>
      <vt:lpstr>The equation of the hyperplane</vt:lpstr>
      <vt:lpstr>What is a separating hyperplane?</vt:lpstr>
      <vt:lpstr>What is a separating hyperplane?</vt:lpstr>
      <vt:lpstr>Compute signed distance from a point to the hyperplane</vt:lpstr>
      <vt:lpstr>Compute signed distance from a point to the hyperplane</vt:lpstr>
      <vt:lpstr>Distance from a point to decision boundary</vt:lpstr>
      <vt:lpstr>Intuition: where to put the decision boundary? </vt:lpstr>
      <vt:lpstr>Intuition: where to put the decision boundary? </vt:lpstr>
      <vt:lpstr>Intuition: where to put the decision boundary? </vt:lpstr>
      <vt:lpstr>Intuition: where to put the decision boundary? </vt:lpstr>
      <vt:lpstr>Intuition: where to put the decision boundary? </vt:lpstr>
      <vt:lpstr>What is the margin?</vt:lpstr>
      <vt:lpstr>What is the margin?</vt:lpstr>
      <vt:lpstr>The hyperplane and the margin</vt:lpstr>
      <vt:lpstr>Optimizing the Margin</vt:lpstr>
      <vt:lpstr>Optimizing the Margin</vt:lpstr>
      <vt:lpstr>Optimizing the Margin</vt:lpstr>
      <vt:lpstr>Rescaled Margin</vt:lpstr>
      <vt:lpstr>Rescaled Margin</vt:lpstr>
      <vt:lpstr>SVM: max margin formulation for separable data</vt:lpstr>
      <vt:lpstr>How to solve this problem?</vt:lpstr>
      <vt:lpstr>Review: Optimization problems</vt:lpstr>
      <vt:lpstr>Review: Optimization problems</vt:lpstr>
      <vt:lpstr>KKT conditions</vt:lpstr>
      <vt:lpstr>KKT conditions</vt:lpstr>
      <vt:lpstr>KKT conditions</vt:lpstr>
      <vt:lpstr>KKT conditions</vt:lpstr>
      <vt:lpstr>KKT conditions</vt:lpstr>
      <vt:lpstr>KKT conditions</vt:lpstr>
      <vt:lpstr>KKT conditions</vt:lpstr>
      <vt:lpstr>KKT conditions</vt:lpstr>
      <vt:lpstr>How to solve this problem?</vt:lpstr>
      <vt:lpstr>How to solve this problem?</vt:lpstr>
      <vt:lpstr>How to solve this problem?</vt:lpstr>
      <vt:lpstr>How to solve this problem?</vt:lpstr>
      <vt:lpstr>How to solve this problem?</vt:lpstr>
      <vt:lpstr>Kernel function: Motivation</vt:lpstr>
      <vt:lpstr>Kernel function: Motivation</vt:lpstr>
      <vt:lpstr>Kernel function: Motivation</vt:lpstr>
      <vt:lpstr>Kernel function: Motivation</vt:lpstr>
      <vt:lpstr>Kernel function: Motivation</vt:lpstr>
      <vt:lpstr>Kernel function: Motivation</vt:lpstr>
      <vt:lpstr>Kernel function: Motivation</vt:lpstr>
      <vt:lpstr>Kernel function: Motivation</vt:lpstr>
      <vt:lpstr>Kernel function: Motivation</vt:lpstr>
      <vt:lpstr>Kernel function</vt:lpstr>
      <vt:lpstr>Kernel function</vt:lpstr>
      <vt:lpstr>Kernel function</vt:lpstr>
      <vt:lpstr>Kernel function</vt:lpstr>
      <vt:lpstr>Kernel function</vt:lpstr>
      <vt:lpstr>Kernel function</vt:lpstr>
      <vt:lpstr>SVM for non-separable data</vt:lpstr>
      <vt:lpstr>SVM for non-separable data </vt:lpstr>
      <vt:lpstr>SVM for non-separable data </vt:lpstr>
      <vt:lpstr>Hinge loss</vt:lpstr>
      <vt:lpstr>Hinge loss</vt:lpstr>
      <vt:lpstr>Hinge loss</vt:lpstr>
      <vt:lpstr>Primal formulation of support vector machines</vt:lpstr>
      <vt:lpstr>Primal formulation of support vector machines</vt:lpstr>
      <vt:lpstr>How to solve this problem?</vt:lpstr>
      <vt:lpstr>How to solve this problem?</vt:lpstr>
      <vt:lpstr>How to solve this problem?</vt:lpstr>
      <vt:lpstr>How to solve this problem?</vt:lpstr>
      <vt:lpstr>Meaning of “support vectors” in SVMs</vt:lpstr>
      <vt:lpstr>Visualization of how training data points are categorized</vt:lpstr>
      <vt:lpstr>Regularization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Linear Model</dc:title>
  <dc:creator>Ying Shen</dc:creator>
  <cp:lastModifiedBy>Ying Shen</cp:lastModifiedBy>
  <cp:revision>466</cp:revision>
  <dcterms:created xsi:type="dcterms:W3CDTF">2016-07-23T03:09:55Z</dcterms:created>
  <dcterms:modified xsi:type="dcterms:W3CDTF">2018-11-01T09:18:20Z</dcterms:modified>
</cp:coreProperties>
</file>